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32_6D73FC8.xml" ContentType="application/vnd.ms-powerpoint.comments+xml"/>
  <Override PartName="/ppt/comments/modernComment_142_A6C6407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47_52278EF4.xml" ContentType="application/vnd.ms-powerpoint.comments+xml"/>
  <Override PartName="/ppt/comments/modernComment_143_BB6BF6CA.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5D_A2F0EFB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5B_E96C3BAE.xml" ContentType="application/vnd.ms-powerpoint.comment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5" r:id="rId4"/>
  </p:sldMasterIdLst>
  <p:notesMasterIdLst>
    <p:notesMasterId r:id="rId37"/>
  </p:notesMasterIdLst>
  <p:handoutMasterIdLst>
    <p:handoutMasterId r:id="rId38"/>
  </p:handoutMasterIdLst>
  <p:sldIdLst>
    <p:sldId id="306" r:id="rId5"/>
    <p:sldId id="322" r:id="rId6"/>
    <p:sldId id="325" r:id="rId7"/>
    <p:sldId id="326" r:id="rId8"/>
    <p:sldId id="327" r:id="rId9"/>
    <p:sldId id="323" r:id="rId10"/>
    <p:sldId id="334" r:id="rId11"/>
    <p:sldId id="333" r:id="rId12"/>
    <p:sldId id="335" r:id="rId13"/>
    <p:sldId id="336" r:id="rId14"/>
    <p:sldId id="337" r:id="rId15"/>
    <p:sldId id="328" r:id="rId16"/>
    <p:sldId id="331" r:id="rId17"/>
    <p:sldId id="355" r:id="rId18"/>
    <p:sldId id="354" r:id="rId19"/>
    <p:sldId id="342" r:id="rId20"/>
    <p:sldId id="346" r:id="rId21"/>
    <p:sldId id="341" r:id="rId22"/>
    <p:sldId id="345" r:id="rId23"/>
    <p:sldId id="343" r:id="rId24"/>
    <p:sldId id="349" r:id="rId25"/>
    <p:sldId id="344" r:id="rId26"/>
    <p:sldId id="348" r:id="rId27"/>
    <p:sldId id="347" r:id="rId28"/>
    <p:sldId id="329" r:id="rId29"/>
    <p:sldId id="350" r:id="rId30"/>
    <p:sldId id="351" r:id="rId31"/>
    <p:sldId id="339" r:id="rId32"/>
    <p:sldId id="340" r:id="rId33"/>
    <p:sldId id="352" r:id="rId34"/>
    <p:sldId id="353" r:id="rId35"/>
    <p:sldId id="356" r:id="rId36"/>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userDrawn="1">
          <p15:clr>
            <a:srgbClr val="000000"/>
          </p15:clr>
        </p15:guide>
        <p15:guide id="7" pos="7605" userDrawn="1">
          <p15:clr>
            <a:srgbClr val="000000"/>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4B8590D5-0525-92E1-0804-FE2BCE9D0FE1}" name="MATTEO BALLABIO" initials="MB" userId="S::m.ballabio1@studenti.unibg.it::a87bb069-12a3-4471-bc0d-f7495db2122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6EA"/>
    <a:srgbClr val="FF9797"/>
    <a:srgbClr val="E1D3FD"/>
    <a:srgbClr val="BCD5FA"/>
    <a:srgbClr val="CBF1EA"/>
    <a:srgbClr val="ECFBFE"/>
    <a:srgbClr val="D3F5FD"/>
    <a:srgbClr val="D4E4FC"/>
    <a:srgbClr val="DFCBFD"/>
    <a:srgbClr val="B9D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081" autoAdjust="0"/>
  </p:normalViewPr>
  <p:slideViewPr>
    <p:cSldViewPr snapToGrid="0">
      <p:cViewPr varScale="1">
        <p:scale>
          <a:sx n="102" d="100"/>
          <a:sy n="102" d="100"/>
        </p:scale>
        <p:origin x="870" y="108"/>
      </p:cViewPr>
      <p:guideLst>
        <p:guide orient="horz" pos="232"/>
        <p:guide pos="76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3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modernComment_132_6D73FC8.xml><?xml version="1.0" encoding="utf-8"?>
<p188:cmLst xmlns:a="http://schemas.openxmlformats.org/drawingml/2006/main" xmlns:r="http://schemas.openxmlformats.org/officeDocument/2006/relationships" xmlns:p188="http://schemas.microsoft.com/office/powerpoint/2018/8/main">
  <p188:cm id="{CC937DE7-E2FC-4A43-BF90-33A5787EB404}" authorId="{4B8590D5-0525-92E1-0804-FE2BCE9D0FE1}" created="2023-04-30T14:08:40.939">
    <pc:sldMkLst xmlns:pc="http://schemas.microsoft.com/office/powerpoint/2013/main/command">
      <pc:docMk/>
      <pc:sldMk cId="114769864" sldId="306"/>
    </pc:sldMkLst>
    <p188:txBody>
      <a:bodyPr/>
      <a:lstStyle/>
      <a:p>
        <a:r>
          <a:rPr lang="it-IT"/>
          <a:t>https://www.holoniq.com/healthtech-unicorns</a:t>
        </a:r>
      </a:p>
    </p188:txBody>
  </p188:cm>
  <p188:cm id="{9DD074AA-2F02-4EFA-8B54-7B52010A6D39}" authorId="{4B8590D5-0525-92E1-0804-FE2BCE9D0FE1}" created="2023-04-30T14:41:33.681">
    <pc:sldMkLst xmlns:pc="http://schemas.microsoft.com/office/powerpoint/2013/main/command">
      <pc:docMk/>
      <pc:sldMk cId="114769864" sldId="306"/>
    </pc:sldMkLst>
    <p188:txBody>
      <a:bodyPr/>
      <a:lstStyle/>
      <a:p>
        <a:r>
          <a:rPr lang="it-IT"/>
          <a:t>https://grindsuccess.com/health-care-startups/?utm_content=cmp-true</a:t>
        </a:r>
      </a:p>
    </p188:txBody>
  </p188:cm>
</p188:cmLst>
</file>

<file path=ppt/comments/modernComment_142_A6C64078.xml><?xml version="1.0" encoding="utf-8"?>
<p188:cmLst xmlns:a="http://schemas.openxmlformats.org/drawingml/2006/main" xmlns:r="http://schemas.openxmlformats.org/officeDocument/2006/relationships" xmlns:p188="http://schemas.microsoft.com/office/powerpoint/2018/8/main">
  <p188:cm id="{E22650F5-C301-4CD6-B264-7EBEE53FCF30}" authorId="{4B8590D5-0525-92E1-0804-FE2BCE9D0FE1}" created="2023-05-04T15:46:34.353">
    <ac:txMkLst xmlns:ac="http://schemas.microsoft.com/office/drawing/2013/main/command">
      <pc:docMk xmlns:pc="http://schemas.microsoft.com/office/powerpoint/2013/main/command"/>
      <pc:sldMk xmlns:pc="http://schemas.microsoft.com/office/powerpoint/2013/main/command" cId="2798010488" sldId="322"/>
      <ac:spMk id="24" creationId="{C3893B3A-0F49-FFA0-31B8-E40F6EA1044D}"/>
      <ac:txMk cp="180">
        <ac:context len="402" hash="3481869780"/>
      </ac:txMk>
    </ac:txMkLst>
    <p188:pos x="3704302" y="3153383"/>
    <p188:replyLst>
      <p188:reply id="{F4248FE0-BFA3-4D41-9994-35D67A5E2545}" authorId="{4B8590D5-0525-92E1-0804-FE2BCE9D0FE1}" created="2023-05-04T15:47:55.792">
        <p188:txBody>
          <a:bodyPr/>
          <a:lstStyle/>
          <a:p>
            <a:r>
              <a:rPr lang="it-IT"/>
              <a:t>Posizionamento, vantaggio competitivo, differenziazione, low cost ecc ...</a:t>
            </a:r>
          </a:p>
        </p188:txBody>
      </p188:reply>
    </p188:replyLst>
    <p188:txBody>
      <a:bodyPr/>
      <a:lstStyle/>
      <a:p>
        <a:r>
          <a:rPr lang="it-IT"/>
          <a:t>Aspetto strategico della digitalizzazione e può portare a risultati migliori dei competitor</a:t>
        </a:r>
      </a:p>
    </p188:txBody>
  </p188:cm>
</p188:cmLst>
</file>

<file path=ppt/comments/modernComment_143_BB6BF6CA.xml><?xml version="1.0" encoding="utf-8"?>
<p188:cmLst xmlns:a="http://schemas.openxmlformats.org/drawingml/2006/main" xmlns:r="http://schemas.openxmlformats.org/officeDocument/2006/relationships" xmlns:p188="http://schemas.microsoft.com/office/powerpoint/2018/8/main">
  <p188:cm id="{6DB5D6A0-3DCC-4D26-B99A-7D83098F874E}" authorId="{4B8590D5-0525-92E1-0804-FE2BCE9D0FE1}" created="2023-05-01T13:17:12.887">
    <pc:sldMkLst xmlns:pc="http://schemas.microsoft.com/office/powerpoint/2013/main/command">
      <pc:docMk/>
      <pc:sldMk cId="3144414922" sldId="323"/>
    </pc:sldMkLst>
    <p188:txBody>
      <a:bodyPr/>
      <a:lstStyle/>
      <a:p>
        <a:r>
          <a:rPr lang="it-IT"/>
          <a:t>https://www.fda.gov/medical-devices/digital-health-center-excellence/what-digital-health</a:t>
        </a:r>
      </a:p>
    </p188:txBody>
  </p188:cm>
  <p188:cm id="{5E96173E-C84D-4435-82F0-D43FBC9874F9}" authorId="{4B8590D5-0525-92E1-0804-FE2BCE9D0FE1}" created="2023-05-01T13:17:50.503">
    <pc:sldMkLst xmlns:pc="http://schemas.microsoft.com/office/powerpoint/2013/main/command">
      <pc:docMk/>
      <pc:sldMk cId="3144414922" sldId="323"/>
    </pc:sldMkLst>
    <p188:txBody>
      <a:bodyPr/>
      <a:lstStyle/>
      <a:p>
        <a:r>
          <a:rPr lang="it-IT"/>
          <a:t>https://www.who.int/health-topics/digital-health/</a:t>
        </a:r>
      </a:p>
    </p188:txBody>
  </p188:cm>
</p188:cmLst>
</file>

<file path=ppt/comments/modernComment_147_52278EF4.xml><?xml version="1.0" encoding="utf-8"?>
<p188:cmLst xmlns:a="http://schemas.openxmlformats.org/drawingml/2006/main" xmlns:r="http://schemas.openxmlformats.org/officeDocument/2006/relationships" xmlns:p188="http://schemas.microsoft.com/office/powerpoint/2018/8/main">
  <p188:cm id="{097FC699-652B-4F56-A768-83088433F0D2}" authorId="{4B8590D5-0525-92E1-0804-FE2BCE9D0FE1}" created="2023-05-04T15:53:24.612">
    <pc:sldMkLst xmlns:pc="http://schemas.microsoft.com/office/powerpoint/2013/main/command">
      <pc:docMk/>
      <pc:sldMk cId="1378324212" sldId="327"/>
    </pc:sldMkLst>
    <p188:txBody>
      <a:bodyPr/>
      <a:lstStyle/>
      <a:p>
        <a:r>
          <a:rPr lang="it-IT"/>
          <a:t>https://servizibibliotecari.unibg.it/it/risorse_elettroniche/all</a:t>
        </a:r>
      </a:p>
    </p188:txBody>
  </p188:cm>
</p188:cmLst>
</file>

<file path=ppt/comments/modernComment_15B_E96C3BAE.xml><?xml version="1.0" encoding="utf-8"?>
<p188:cmLst xmlns:a="http://schemas.openxmlformats.org/drawingml/2006/main" xmlns:r="http://schemas.openxmlformats.org/officeDocument/2006/relationships" xmlns:p188="http://schemas.microsoft.com/office/powerpoint/2018/8/main">
  <p188:cm id="{FCF744B2-58A8-4354-8E5D-6159DEBDD340}" authorId="{4B8590D5-0525-92E1-0804-FE2BCE9D0FE1}" created="2023-05-28T20:44:56.690">
    <ac:deMkLst xmlns:ac="http://schemas.microsoft.com/office/drawing/2013/main/command">
      <pc:docMk xmlns:pc="http://schemas.microsoft.com/office/powerpoint/2013/main/command"/>
      <pc:sldMk xmlns:pc="http://schemas.microsoft.com/office/powerpoint/2013/main/command" cId="3916184494" sldId="347"/>
      <ac:cxnSpMk id="31" creationId="{369A21CB-4169-7CE0-E769-29B7044F01A3}"/>
    </ac:deMkLst>
    <p188:txBody>
      <a:bodyPr/>
      <a:lstStyle/>
      <a:p>
        <a:r>
          <a:rPr lang="it-IT"/>
          <a:t>Nel senso che nella digital healthcare la concreenza creesce veramente molto</a:t>
        </a:r>
      </a:p>
    </p188:txBody>
  </p188:cm>
  <p188:cm id="{1307E592-643A-4CE6-B004-BFAC3831BD00}" authorId="{4B8590D5-0525-92E1-0804-FE2BCE9D0FE1}" created="2023-05-28T20:45:44.733">
    <ac:deMkLst xmlns:ac="http://schemas.microsoft.com/office/drawing/2013/main/command">
      <pc:docMk xmlns:pc="http://schemas.microsoft.com/office/powerpoint/2013/main/command"/>
      <pc:sldMk xmlns:pc="http://schemas.microsoft.com/office/powerpoint/2013/main/command" cId="3916184494" sldId="347"/>
      <ac:cxnSpMk id="26" creationId="{2A661F88-319C-7D31-2CF0-706FBDEF7A89}"/>
    </ac:deMkLst>
    <p188:txBody>
      <a:bodyPr/>
      <a:lstStyle/>
      <a:p>
        <a:r>
          <a:rPr lang="it-IT"/>
          <a:t>Non facile creare un accordo quadro che permetta di tenere un tetto a questi prezzi dei fornitori</a:t>
        </a:r>
      </a:p>
    </p188:txBody>
  </p188:cm>
</p188:cmLst>
</file>

<file path=ppt/comments/modernComment_15D_A2F0EFBB.xml><?xml version="1.0" encoding="utf-8"?>
<p188:cmLst xmlns:a="http://schemas.openxmlformats.org/drawingml/2006/main" xmlns:r="http://schemas.openxmlformats.org/officeDocument/2006/relationships" xmlns:p188="http://schemas.microsoft.com/office/powerpoint/2018/8/main">
  <p188:cm id="{B4B8636E-389A-4B64-AB30-0CA9CEABBF4F}" authorId="{4B8590D5-0525-92E1-0804-FE2BCE9D0FE1}" created="2023-06-03T10:39:18.264">
    <ac:txMkLst xmlns:ac="http://schemas.microsoft.com/office/drawing/2013/main/command">
      <pc:docMk xmlns:pc="http://schemas.microsoft.com/office/powerpoint/2013/main/command"/>
      <pc:sldMk xmlns:pc="http://schemas.microsoft.com/office/powerpoint/2013/main/command" cId="2733699003" sldId="349"/>
      <ac:spMk id="24" creationId="{04FCA450-5B0E-0769-E88F-83388D9A3145}"/>
      <ac:txMk cp="217" len="23">
        <ac:context len="541" hash="2580574316"/>
      </ac:txMk>
    </ac:txMkLst>
    <p188:pos x="2522022" y="729695"/>
    <p188:txBody>
      <a:bodyPr/>
      <a:lstStyle/>
      <a:p>
        <a:r>
          <a:rPr lang="it-IT"/>
          <a:t>Forse contrario (?)</a:t>
        </a:r>
      </a:p>
    </p188:txBody>
  </p188:cm>
</p188:cmLst>
</file>

<file path=ppt/diagrams/_rels/data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3.png"/></Relationships>
</file>

<file path=ppt/diagrams/_rels/data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image" Target="../media/image44.jpg"/><Relationship Id="rId4" Type="http://schemas.openxmlformats.org/officeDocument/2006/relationships/image" Target="../media/image47.jpg"/></Relationships>
</file>

<file path=ppt/diagrams/_rels/data20.xml.rels><?xml version="1.0" encoding="UTF-8" standalone="yes"?>
<Relationships xmlns="http://schemas.openxmlformats.org/package/2006/relationships"><Relationship Id="rId1" Type="http://schemas.openxmlformats.org/officeDocument/2006/relationships/image" Target="../media/image44.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3.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image" Target="../media/image44.jpg"/><Relationship Id="rId4" Type="http://schemas.openxmlformats.org/officeDocument/2006/relationships/image" Target="../media/image47.jpg"/></Relationships>
</file>

<file path=ppt/diagrams/_rels/drawing20.xml.rels><?xml version="1.0" encoding="UTF-8" standalone="yes"?>
<Relationships xmlns="http://schemas.openxmlformats.org/package/2006/relationships"><Relationship Id="rId1" Type="http://schemas.openxmlformats.org/officeDocument/2006/relationships/image" Target="../media/image4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F8958B-6D22-45C5-81B2-0DD0BCFA6AA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it-IT"/>
        </a:p>
      </dgm:t>
    </dgm:pt>
    <dgm:pt modelId="{01568BE6-A655-4616-991F-842D6E1355F3}">
      <dgm:prSet custT="1"/>
      <dgm:spPr/>
      <dgm:t>
        <a:bodyPr/>
        <a:lstStyle/>
        <a:p>
          <a:r>
            <a:rPr lang="en-US" sz="1400" b="1" dirty="0">
              <a:latin typeface="Georgia" panose="02040502050405020303" pitchFamily="18" charset="0"/>
            </a:rPr>
            <a:t>Overview Digital Healthcare startups ecosystem </a:t>
          </a:r>
          <a:r>
            <a:rPr lang="en-US" sz="1400" dirty="0">
              <a:latin typeface="Georgia" panose="02040502050405020303" pitchFamily="18" charset="0"/>
            </a:rPr>
            <a:t>in order to evaluate value areas and key players</a:t>
          </a:r>
          <a:endParaRPr lang="it-IT" sz="1400" dirty="0">
            <a:latin typeface="Georgia" panose="02040502050405020303" pitchFamily="18" charset="0"/>
          </a:endParaRPr>
        </a:p>
      </dgm:t>
    </dgm:pt>
    <dgm:pt modelId="{DB48360D-AB04-4889-BB30-AACC015108E5}" type="parTrans" cxnId="{961A7283-C865-4941-814D-BB0B0F2DCC1C}">
      <dgm:prSet/>
      <dgm:spPr/>
      <dgm:t>
        <a:bodyPr/>
        <a:lstStyle/>
        <a:p>
          <a:endParaRPr lang="it-IT"/>
        </a:p>
      </dgm:t>
    </dgm:pt>
    <dgm:pt modelId="{FB231FDF-8174-44BD-822F-B4275A37DD08}" type="sibTrans" cxnId="{961A7283-C865-4941-814D-BB0B0F2DCC1C}">
      <dgm:prSet/>
      <dgm:spPr/>
      <dgm:t>
        <a:bodyPr/>
        <a:lstStyle/>
        <a:p>
          <a:endParaRPr lang="it-IT"/>
        </a:p>
      </dgm:t>
    </dgm:pt>
    <dgm:pt modelId="{1B7F584C-F06A-4671-9309-3AB2C4491973}">
      <dgm:prSet custT="1"/>
      <dgm:spPr/>
      <dgm:t>
        <a:bodyPr/>
        <a:lstStyle/>
        <a:p>
          <a:r>
            <a:rPr lang="it-IT" sz="1400" b="1" dirty="0">
              <a:latin typeface="Georgia" panose="02040502050405020303" pitchFamily="18" charset="0"/>
            </a:rPr>
            <a:t>Focus on</a:t>
          </a:r>
          <a:r>
            <a:rPr lang="it-IT" sz="1400" dirty="0">
              <a:latin typeface="Georgia" panose="02040502050405020303" pitchFamily="18" charset="0"/>
            </a:rPr>
            <a:t> sample of 140 </a:t>
          </a:r>
          <a:r>
            <a:rPr lang="it-IT" sz="1400" dirty="0" err="1">
              <a:latin typeface="Georgia" panose="02040502050405020303" pitchFamily="18" charset="0"/>
            </a:rPr>
            <a:t>HealthTech</a:t>
          </a:r>
          <a:r>
            <a:rPr lang="it-IT" sz="1400" dirty="0">
              <a:latin typeface="Georgia" panose="02040502050405020303" pitchFamily="18" charset="0"/>
            </a:rPr>
            <a:t> </a:t>
          </a:r>
          <a:r>
            <a:rPr lang="it-IT" sz="1400" dirty="0" err="1">
              <a:latin typeface="Georgia" panose="02040502050405020303" pitchFamily="18" charset="0"/>
            </a:rPr>
            <a:t>Unicorn</a:t>
          </a:r>
          <a:r>
            <a:rPr lang="it-IT" sz="1400" dirty="0">
              <a:latin typeface="Georgia" panose="02040502050405020303" pitchFamily="18" charset="0"/>
            </a:rPr>
            <a:t> startups from Forbes</a:t>
          </a:r>
        </a:p>
      </dgm:t>
    </dgm:pt>
    <dgm:pt modelId="{91FCEB9F-C766-4496-8D95-89332DCCCFFB}" type="parTrans" cxnId="{D27F5FEC-51A3-41B8-8749-76FC202F21BF}">
      <dgm:prSet/>
      <dgm:spPr/>
      <dgm:t>
        <a:bodyPr/>
        <a:lstStyle/>
        <a:p>
          <a:endParaRPr lang="it-IT"/>
        </a:p>
      </dgm:t>
    </dgm:pt>
    <dgm:pt modelId="{9C149D86-88D6-46C8-B2C0-7F54228657D0}" type="sibTrans" cxnId="{D27F5FEC-51A3-41B8-8749-76FC202F21BF}">
      <dgm:prSet/>
      <dgm:spPr/>
      <dgm:t>
        <a:bodyPr/>
        <a:lstStyle/>
        <a:p>
          <a:endParaRPr lang="it-IT"/>
        </a:p>
      </dgm:t>
    </dgm:pt>
    <dgm:pt modelId="{CF2965EC-AD04-430E-9820-6FCF8FBBF865}">
      <dgm:prSet custT="1"/>
      <dgm:spPr/>
      <dgm:t>
        <a:bodyPr/>
        <a:lstStyle/>
        <a:p>
          <a:r>
            <a:rPr lang="en-US" sz="1400" b="1" dirty="0">
              <a:solidFill>
                <a:schemeClr val="bg1"/>
              </a:solidFill>
              <a:latin typeface="Georgia" panose="02040502050405020303" pitchFamily="18" charset="0"/>
              <a:cs typeface="Adobe Arabic" panose="02040503050201020203" pitchFamily="18" charset="-78"/>
            </a:rPr>
            <a:t>Strategy Analysis and Critical and functional interpretation </a:t>
          </a:r>
          <a:r>
            <a:rPr lang="en-US" sz="1400" dirty="0">
              <a:solidFill>
                <a:schemeClr val="bg1"/>
              </a:solidFill>
              <a:latin typeface="Georgia" panose="02040502050405020303" pitchFamily="18" charset="0"/>
              <a:cs typeface="Adobe Arabic" panose="02040503050201020203" pitchFamily="18" charset="-78"/>
            </a:rPr>
            <a:t>of 8 companies (analysis and visualization of results).</a:t>
          </a:r>
        </a:p>
      </dgm:t>
    </dgm:pt>
    <dgm:pt modelId="{34B39B2C-B484-4B94-84A0-58DFE2F3C1B7}" type="parTrans" cxnId="{892B8D1E-01CF-431F-B2B6-7EBDBC22387C}">
      <dgm:prSet/>
      <dgm:spPr/>
      <dgm:t>
        <a:bodyPr/>
        <a:lstStyle/>
        <a:p>
          <a:endParaRPr lang="it-IT"/>
        </a:p>
      </dgm:t>
    </dgm:pt>
    <dgm:pt modelId="{304C33A2-AB7B-4064-A24E-058808D5F550}" type="sibTrans" cxnId="{892B8D1E-01CF-431F-B2B6-7EBDBC22387C}">
      <dgm:prSet/>
      <dgm:spPr/>
      <dgm:t>
        <a:bodyPr/>
        <a:lstStyle/>
        <a:p>
          <a:endParaRPr lang="it-IT"/>
        </a:p>
      </dgm:t>
    </dgm:pt>
    <dgm:pt modelId="{20F1028E-C37D-4440-984D-A410F0178189}">
      <dgm:prSet custT="1"/>
      <dgm:spPr/>
      <dgm:t>
        <a:bodyPr/>
        <a:lstStyle/>
        <a:p>
          <a:r>
            <a:rPr lang="en-US" sz="1400" b="1" dirty="0">
              <a:solidFill>
                <a:schemeClr val="bg1"/>
              </a:solidFill>
              <a:latin typeface="Georgia" panose="02040502050405020303" pitchFamily="18" charset="0"/>
              <a:cs typeface="Adobe Arabic" panose="02040503050201020203" pitchFamily="18" charset="-78"/>
            </a:rPr>
            <a:t>Identification “best” Healthcare startup  </a:t>
          </a:r>
          <a:r>
            <a:rPr lang="en-US" sz="1400" dirty="0">
              <a:solidFill>
                <a:schemeClr val="bg1"/>
              </a:solidFill>
              <a:latin typeface="Georgia" panose="02040502050405020303" pitchFamily="18" charset="0"/>
              <a:cs typeface="Adobe Arabic" panose="02040503050201020203" pitchFamily="18" charset="-78"/>
            </a:rPr>
            <a:t>in order to identify promising area of business. </a:t>
          </a:r>
          <a:endParaRPr lang="it-IT" sz="1400" dirty="0">
            <a:solidFill>
              <a:schemeClr val="bg1"/>
            </a:solidFill>
          </a:endParaRPr>
        </a:p>
      </dgm:t>
    </dgm:pt>
    <dgm:pt modelId="{75E379B0-1AB2-4B31-93B5-39758D938DE0}" type="parTrans" cxnId="{8033F0D6-E0CB-420A-93B8-66941F63FAE6}">
      <dgm:prSet/>
      <dgm:spPr/>
      <dgm:t>
        <a:bodyPr/>
        <a:lstStyle/>
        <a:p>
          <a:endParaRPr lang="it-IT"/>
        </a:p>
      </dgm:t>
    </dgm:pt>
    <dgm:pt modelId="{3A5A1DAA-8B09-4115-988A-F5A67CF74364}" type="sibTrans" cxnId="{8033F0D6-E0CB-420A-93B8-66941F63FAE6}">
      <dgm:prSet/>
      <dgm:spPr/>
      <dgm:t>
        <a:bodyPr/>
        <a:lstStyle/>
        <a:p>
          <a:endParaRPr lang="it-IT"/>
        </a:p>
      </dgm:t>
    </dgm:pt>
    <dgm:pt modelId="{97438C59-809A-4F30-B5E4-0318C1F25FBE}" type="pres">
      <dgm:prSet presAssocID="{9AF8958B-6D22-45C5-81B2-0DD0BCFA6AA2}" presName="CompostProcess" presStyleCnt="0">
        <dgm:presLayoutVars>
          <dgm:dir/>
          <dgm:resizeHandles val="exact"/>
        </dgm:presLayoutVars>
      </dgm:prSet>
      <dgm:spPr/>
    </dgm:pt>
    <dgm:pt modelId="{58447B7B-F7C9-4BDD-B29E-0A60B011A8A9}" type="pres">
      <dgm:prSet presAssocID="{9AF8958B-6D22-45C5-81B2-0DD0BCFA6AA2}" presName="arrow" presStyleLbl="bgShp" presStyleIdx="0" presStyleCnt="1"/>
      <dgm:spPr/>
    </dgm:pt>
    <dgm:pt modelId="{CBED6FDC-425C-4757-B057-35C5EEBFA7A7}" type="pres">
      <dgm:prSet presAssocID="{9AF8958B-6D22-45C5-81B2-0DD0BCFA6AA2}" presName="linearProcess" presStyleCnt="0"/>
      <dgm:spPr/>
    </dgm:pt>
    <dgm:pt modelId="{04FC0155-9760-4911-BEE0-D4061CD4F8A7}" type="pres">
      <dgm:prSet presAssocID="{01568BE6-A655-4616-991F-842D6E1355F3}" presName="textNode" presStyleLbl="node1" presStyleIdx="0" presStyleCnt="4">
        <dgm:presLayoutVars>
          <dgm:bulletEnabled val="1"/>
        </dgm:presLayoutVars>
      </dgm:prSet>
      <dgm:spPr/>
    </dgm:pt>
    <dgm:pt modelId="{7B7D7B48-2BDB-4908-B742-8D18D46BDA89}" type="pres">
      <dgm:prSet presAssocID="{FB231FDF-8174-44BD-822F-B4275A37DD08}" presName="sibTrans" presStyleCnt="0"/>
      <dgm:spPr/>
    </dgm:pt>
    <dgm:pt modelId="{ADA7C6F3-3324-43AA-9421-BDCF6C361836}" type="pres">
      <dgm:prSet presAssocID="{1B7F584C-F06A-4671-9309-3AB2C4491973}" presName="textNode" presStyleLbl="node1" presStyleIdx="1" presStyleCnt="4">
        <dgm:presLayoutVars>
          <dgm:bulletEnabled val="1"/>
        </dgm:presLayoutVars>
      </dgm:prSet>
      <dgm:spPr/>
    </dgm:pt>
    <dgm:pt modelId="{72AD8CAE-110B-4182-BB0E-FC2BA2554E7B}" type="pres">
      <dgm:prSet presAssocID="{9C149D86-88D6-46C8-B2C0-7F54228657D0}" presName="sibTrans" presStyleCnt="0"/>
      <dgm:spPr/>
    </dgm:pt>
    <dgm:pt modelId="{75A6168D-2ADA-4931-B430-3B72D6E49CA1}" type="pres">
      <dgm:prSet presAssocID="{CF2965EC-AD04-430E-9820-6FCF8FBBF865}" presName="textNode" presStyleLbl="node1" presStyleIdx="2" presStyleCnt="4">
        <dgm:presLayoutVars>
          <dgm:bulletEnabled val="1"/>
        </dgm:presLayoutVars>
      </dgm:prSet>
      <dgm:spPr/>
    </dgm:pt>
    <dgm:pt modelId="{C6CA0B1C-99CB-4DD6-AE95-95F4DA2F43D6}" type="pres">
      <dgm:prSet presAssocID="{304C33A2-AB7B-4064-A24E-058808D5F550}" presName="sibTrans" presStyleCnt="0"/>
      <dgm:spPr/>
    </dgm:pt>
    <dgm:pt modelId="{1473AD3D-4020-4E20-AB97-A12B3FA28EE3}" type="pres">
      <dgm:prSet presAssocID="{20F1028E-C37D-4440-984D-A410F0178189}" presName="textNode" presStyleLbl="node1" presStyleIdx="3" presStyleCnt="4">
        <dgm:presLayoutVars>
          <dgm:bulletEnabled val="1"/>
        </dgm:presLayoutVars>
      </dgm:prSet>
      <dgm:spPr/>
    </dgm:pt>
  </dgm:ptLst>
  <dgm:cxnLst>
    <dgm:cxn modelId="{892B8D1E-01CF-431F-B2B6-7EBDBC22387C}" srcId="{9AF8958B-6D22-45C5-81B2-0DD0BCFA6AA2}" destId="{CF2965EC-AD04-430E-9820-6FCF8FBBF865}" srcOrd="2" destOrd="0" parTransId="{34B39B2C-B484-4B94-84A0-58DFE2F3C1B7}" sibTransId="{304C33A2-AB7B-4064-A24E-058808D5F550}"/>
    <dgm:cxn modelId="{6D946E22-E3DD-437F-BF8E-D3A5446407A8}" type="presOf" srcId="{9AF8958B-6D22-45C5-81B2-0DD0BCFA6AA2}" destId="{97438C59-809A-4F30-B5E4-0318C1F25FBE}" srcOrd="0" destOrd="0" presId="urn:microsoft.com/office/officeart/2005/8/layout/hProcess9"/>
    <dgm:cxn modelId="{A07D8D33-A026-4202-B667-8112211672B6}" type="presOf" srcId="{01568BE6-A655-4616-991F-842D6E1355F3}" destId="{04FC0155-9760-4911-BEE0-D4061CD4F8A7}" srcOrd="0" destOrd="0" presId="urn:microsoft.com/office/officeart/2005/8/layout/hProcess9"/>
    <dgm:cxn modelId="{4AA1DF49-329B-409C-BE66-04BF6B968E50}" type="presOf" srcId="{20F1028E-C37D-4440-984D-A410F0178189}" destId="{1473AD3D-4020-4E20-AB97-A12B3FA28EE3}" srcOrd="0" destOrd="0" presId="urn:microsoft.com/office/officeart/2005/8/layout/hProcess9"/>
    <dgm:cxn modelId="{961A7283-C865-4941-814D-BB0B0F2DCC1C}" srcId="{9AF8958B-6D22-45C5-81B2-0DD0BCFA6AA2}" destId="{01568BE6-A655-4616-991F-842D6E1355F3}" srcOrd="0" destOrd="0" parTransId="{DB48360D-AB04-4889-BB30-AACC015108E5}" sibTransId="{FB231FDF-8174-44BD-822F-B4275A37DD08}"/>
    <dgm:cxn modelId="{709086B1-49FE-4FFB-BFCD-4A6315FE2E76}" type="presOf" srcId="{CF2965EC-AD04-430E-9820-6FCF8FBBF865}" destId="{75A6168D-2ADA-4931-B430-3B72D6E49CA1}" srcOrd="0" destOrd="0" presId="urn:microsoft.com/office/officeart/2005/8/layout/hProcess9"/>
    <dgm:cxn modelId="{8033F0D6-E0CB-420A-93B8-66941F63FAE6}" srcId="{9AF8958B-6D22-45C5-81B2-0DD0BCFA6AA2}" destId="{20F1028E-C37D-4440-984D-A410F0178189}" srcOrd="3" destOrd="0" parTransId="{75E379B0-1AB2-4B31-93B5-39758D938DE0}" sibTransId="{3A5A1DAA-8B09-4115-988A-F5A67CF74364}"/>
    <dgm:cxn modelId="{D27F5FEC-51A3-41B8-8749-76FC202F21BF}" srcId="{9AF8958B-6D22-45C5-81B2-0DD0BCFA6AA2}" destId="{1B7F584C-F06A-4671-9309-3AB2C4491973}" srcOrd="1" destOrd="0" parTransId="{91FCEB9F-C766-4496-8D95-89332DCCCFFB}" sibTransId="{9C149D86-88D6-46C8-B2C0-7F54228657D0}"/>
    <dgm:cxn modelId="{335A34F9-938B-46F7-A0C2-4D8039B3D5C3}" type="presOf" srcId="{1B7F584C-F06A-4671-9309-3AB2C4491973}" destId="{ADA7C6F3-3324-43AA-9421-BDCF6C361836}" srcOrd="0" destOrd="0" presId="urn:microsoft.com/office/officeart/2005/8/layout/hProcess9"/>
    <dgm:cxn modelId="{9A017532-05F2-435D-8FED-8A87D12C066D}" type="presParOf" srcId="{97438C59-809A-4F30-B5E4-0318C1F25FBE}" destId="{58447B7B-F7C9-4BDD-B29E-0A60B011A8A9}" srcOrd="0" destOrd="0" presId="urn:microsoft.com/office/officeart/2005/8/layout/hProcess9"/>
    <dgm:cxn modelId="{A51D630E-7C6E-4260-AEBB-C280034072A9}" type="presParOf" srcId="{97438C59-809A-4F30-B5E4-0318C1F25FBE}" destId="{CBED6FDC-425C-4757-B057-35C5EEBFA7A7}" srcOrd="1" destOrd="0" presId="urn:microsoft.com/office/officeart/2005/8/layout/hProcess9"/>
    <dgm:cxn modelId="{322B561E-9F34-4E50-81B4-6CA22FB4259C}" type="presParOf" srcId="{CBED6FDC-425C-4757-B057-35C5EEBFA7A7}" destId="{04FC0155-9760-4911-BEE0-D4061CD4F8A7}" srcOrd="0" destOrd="0" presId="urn:microsoft.com/office/officeart/2005/8/layout/hProcess9"/>
    <dgm:cxn modelId="{F22E2AEB-96CF-4F86-AF9B-8FE857F46B71}" type="presParOf" srcId="{CBED6FDC-425C-4757-B057-35C5EEBFA7A7}" destId="{7B7D7B48-2BDB-4908-B742-8D18D46BDA89}" srcOrd="1" destOrd="0" presId="urn:microsoft.com/office/officeart/2005/8/layout/hProcess9"/>
    <dgm:cxn modelId="{E02B1CDB-6AD0-4ED8-AA61-1A3ECD6EE796}" type="presParOf" srcId="{CBED6FDC-425C-4757-B057-35C5EEBFA7A7}" destId="{ADA7C6F3-3324-43AA-9421-BDCF6C361836}" srcOrd="2" destOrd="0" presId="urn:microsoft.com/office/officeart/2005/8/layout/hProcess9"/>
    <dgm:cxn modelId="{14E40533-18EE-4AFF-9CFB-5F64079C01FE}" type="presParOf" srcId="{CBED6FDC-425C-4757-B057-35C5EEBFA7A7}" destId="{72AD8CAE-110B-4182-BB0E-FC2BA2554E7B}" srcOrd="3" destOrd="0" presId="urn:microsoft.com/office/officeart/2005/8/layout/hProcess9"/>
    <dgm:cxn modelId="{42B5B02A-753D-4258-9787-4FA1DC4728BB}" type="presParOf" srcId="{CBED6FDC-425C-4757-B057-35C5EEBFA7A7}" destId="{75A6168D-2ADA-4931-B430-3B72D6E49CA1}" srcOrd="4" destOrd="0" presId="urn:microsoft.com/office/officeart/2005/8/layout/hProcess9"/>
    <dgm:cxn modelId="{8101C1AB-35D9-43C3-83EB-C8EB95509AB5}" type="presParOf" srcId="{CBED6FDC-425C-4757-B057-35C5EEBFA7A7}" destId="{C6CA0B1C-99CB-4DD6-AE95-95F4DA2F43D6}" srcOrd="5" destOrd="0" presId="urn:microsoft.com/office/officeart/2005/8/layout/hProcess9"/>
    <dgm:cxn modelId="{6F8FCA9C-60EF-4C4B-9F0A-F05E6E8BAACA}" type="presParOf" srcId="{CBED6FDC-425C-4757-B057-35C5EEBFA7A7}" destId="{1473AD3D-4020-4E20-AB97-A12B3FA28EE3}"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2B9B74-2C6F-44F6-A2D6-B046149B36E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it-IT"/>
        </a:p>
      </dgm:t>
    </dgm:pt>
    <dgm:pt modelId="{F434477B-BD78-44A5-8522-3094F06CE651}" type="pres">
      <dgm:prSet presAssocID="{4A2B9B74-2C6F-44F6-A2D6-B046149B36E5}" presName="Name0" presStyleCnt="0">
        <dgm:presLayoutVars>
          <dgm:chMax/>
          <dgm:chPref/>
          <dgm:dir/>
          <dgm:animLvl val="lvl"/>
        </dgm:presLayoutVars>
      </dgm:prSet>
      <dgm:spPr/>
    </dgm:pt>
  </dgm:ptLst>
  <dgm:cxnLst>
    <dgm:cxn modelId="{59C04377-C27C-4FAE-A7DA-DF90694FE7E0}" type="presOf" srcId="{4A2B9B74-2C6F-44F6-A2D6-B046149B36E5}" destId="{F434477B-BD78-44A5-8522-3094F06CE651}" srcOrd="0" destOrd="0" presId="urn:microsoft.com/office/officeart/2009/3/layout/SnapshotPictureList"/>
  </dgm:cxnLst>
  <dgm:bg>
    <a:noFill/>
  </dgm:bg>
  <dgm:whole>
    <a:ln w="19050"/>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D01287-49D1-4DF8-8F8C-45E6664B8E5D}" type="doc">
      <dgm:prSet loTypeId="urn:microsoft.com/office/officeart/2005/8/layout/hList7" loCatId="list" qsTypeId="urn:microsoft.com/office/officeart/2005/8/quickstyle/simple1" qsCatId="simple" csTypeId="urn:microsoft.com/office/officeart/2005/8/colors/accent1_2" csCatId="accent1" phldr="1"/>
      <dgm:spPr/>
    </dgm:pt>
    <dgm:pt modelId="{6CF3FA7C-4F6C-4F28-83D0-2C51360EB670}">
      <dgm:prSet phldrT="[Testo]"/>
      <dgm:spPr/>
      <dgm:t>
        <a:bodyPr/>
        <a:lstStyle/>
        <a:p>
          <a:r>
            <a:rPr lang="it-IT" dirty="0">
              <a:latin typeface="Georgia" panose="02040502050405020303" pitchFamily="18" charset="0"/>
            </a:rPr>
            <a:t>Analytics &amp; AI Health</a:t>
          </a:r>
        </a:p>
      </dgm:t>
    </dgm:pt>
    <dgm:pt modelId="{CB8530C7-40BD-44F8-9F1C-0850337D755B}" type="parTrans" cxnId="{434ECF46-03EA-4186-9CC7-0868EB1256F9}">
      <dgm:prSet/>
      <dgm:spPr/>
      <dgm:t>
        <a:bodyPr/>
        <a:lstStyle/>
        <a:p>
          <a:endParaRPr lang="it-IT"/>
        </a:p>
      </dgm:t>
    </dgm:pt>
    <dgm:pt modelId="{D3D820E0-108B-4F88-934A-6BB102E3D410}" type="sibTrans" cxnId="{434ECF46-03EA-4186-9CC7-0868EB1256F9}">
      <dgm:prSet/>
      <dgm:spPr/>
      <dgm:t>
        <a:bodyPr/>
        <a:lstStyle/>
        <a:p>
          <a:endParaRPr lang="it-IT"/>
        </a:p>
      </dgm:t>
    </dgm:pt>
    <dgm:pt modelId="{EA591FAA-E3EF-466D-9CF0-EBE96277D3F5}">
      <dgm:prSet phldrT="[Testo]"/>
      <dgm:spPr/>
      <dgm:t>
        <a:bodyPr/>
        <a:lstStyle/>
        <a:p>
          <a:r>
            <a:rPr lang="it-IT" dirty="0" err="1">
              <a:latin typeface="Georgia" panose="02040502050405020303" pitchFamily="18" charset="0"/>
            </a:rPr>
            <a:t>Diagnostics</a:t>
          </a:r>
          <a:endParaRPr lang="it-IT" dirty="0">
            <a:latin typeface="Georgia" panose="02040502050405020303" pitchFamily="18" charset="0"/>
          </a:endParaRPr>
        </a:p>
      </dgm:t>
    </dgm:pt>
    <dgm:pt modelId="{33565928-96EA-4AE3-BCE8-FF352C13EE96}" type="parTrans" cxnId="{1073D1E7-DB14-442A-8BC2-84F72C92DA49}">
      <dgm:prSet/>
      <dgm:spPr/>
      <dgm:t>
        <a:bodyPr/>
        <a:lstStyle/>
        <a:p>
          <a:endParaRPr lang="it-IT"/>
        </a:p>
      </dgm:t>
    </dgm:pt>
    <dgm:pt modelId="{4E95794B-5952-41AB-A446-92B0A1BEF8F0}" type="sibTrans" cxnId="{1073D1E7-DB14-442A-8BC2-84F72C92DA49}">
      <dgm:prSet/>
      <dgm:spPr/>
      <dgm:t>
        <a:bodyPr/>
        <a:lstStyle/>
        <a:p>
          <a:endParaRPr lang="it-IT"/>
        </a:p>
      </dgm:t>
    </dgm:pt>
    <dgm:pt modelId="{CF1C178E-6F79-4AF9-8D1D-3E84EA747498}">
      <dgm:prSet phldrT="[Testo]"/>
      <dgm:spPr/>
      <dgm:t>
        <a:bodyPr/>
        <a:lstStyle/>
        <a:p>
          <a:r>
            <a:rPr lang="it-IT" dirty="0">
              <a:latin typeface="Georgia" panose="02040502050405020303" pitchFamily="18" charset="0"/>
            </a:rPr>
            <a:t>Electronic Health</a:t>
          </a:r>
        </a:p>
      </dgm:t>
    </dgm:pt>
    <dgm:pt modelId="{DD467ABB-A3F7-435C-A194-DEA7A0E28F34}" type="parTrans" cxnId="{0C348ACF-594A-45C5-95D3-90541FFEE788}">
      <dgm:prSet/>
      <dgm:spPr/>
      <dgm:t>
        <a:bodyPr/>
        <a:lstStyle/>
        <a:p>
          <a:endParaRPr lang="it-IT"/>
        </a:p>
      </dgm:t>
    </dgm:pt>
    <dgm:pt modelId="{AB3A269A-F5BE-41CA-ACCA-BC10E442A969}" type="sibTrans" cxnId="{0C348ACF-594A-45C5-95D3-90541FFEE788}">
      <dgm:prSet/>
      <dgm:spPr/>
      <dgm:t>
        <a:bodyPr/>
        <a:lstStyle/>
        <a:p>
          <a:endParaRPr lang="it-IT"/>
        </a:p>
      </dgm:t>
    </dgm:pt>
    <dgm:pt modelId="{58B3F0EC-71F7-404A-9694-6DADFB479754}">
      <dgm:prSet phldrT="[Testo]"/>
      <dgm:spPr/>
      <dgm:t>
        <a:bodyPr/>
        <a:lstStyle/>
        <a:p>
          <a:r>
            <a:rPr lang="it-IT" dirty="0" err="1">
              <a:latin typeface="Georgia" panose="02040502050405020303" pitchFamily="18" charset="0"/>
            </a:rPr>
            <a:t>Therapeutics</a:t>
          </a:r>
          <a:endParaRPr lang="it-IT" dirty="0">
            <a:latin typeface="Georgia" panose="02040502050405020303" pitchFamily="18" charset="0"/>
          </a:endParaRPr>
        </a:p>
      </dgm:t>
    </dgm:pt>
    <dgm:pt modelId="{7E532BAC-C91D-4943-9D92-A8BB34974011}" type="parTrans" cxnId="{3EAD4B02-86B1-46F0-AF02-A48ED4857E54}">
      <dgm:prSet/>
      <dgm:spPr/>
      <dgm:t>
        <a:bodyPr/>
        <a:lstStyle/>
        <a:p>
          <a:endParaRPr lang="it-IT"/>
        </a:p>
      </dgm:t>
    </dgm:pt>
    <dgm:pt modelId="{D39F06B0-7E2E-4C99-B1F6-D895A656564E}" type="sibTrans" cxnId="{3EAD4B02-86B1-46F0-AF02-A48ED4857E54}">
      <dgm:prSet/>
      <dgm:spPr/>
      <dgm:t>
        <a:bodyPr/>
        <a:lstStyle/>
        <a:p>
          <a:endParaRPr lang="it-IT"/>
        </a:p>
      </dgm:t>
    </dgm:pt>
    <dgm:pt modelId="{57EA4A10-48AD-4B9A-A5FA-8842DD2CCCAA}">
      <dgm:prSet phldrT="[Testo]"/>
      <dgm:spPr/>
      <dgm:t>
        <a:bodyPr/>
        <a:lstStyle/>
        <a:p>
          <a:r>
            <a:rPr lang="it-IT" dirty="0">
              <a:latin typeface="Georgia" panose="02040502050405020303" pitchFamily="18" charset="0"/>
            </a:rPr>
            <a:t>Telemedicine</a:t>
          </a:r>
        </a:p>
      </dgm:t>
    </dgm:pt>
    <dgm:pt modelId="{5654D15C-313F-477A-AA7A-5CD8D19FABB3}" type="parTrans" cxnId="{080FF467-E372-44CA-B4BE-AC36DAD54C39}">
      <dgm:prSet/>
      <dgm:spPr/>
      <dgm:t>
        <a:bodyPr/>
        <a:lstStyle/>
        <a:p>
          <a:endParaRPr lang="it-IT"/>
        </a:p>
      </dgm:t>
    </dgm:pt>
    <dgm:pt modelId="{A939430F-CF59-41ED-ABCB-B25C84267509}" type="sibTrans" cxnId="{080FF467-E372-44CA-B4BE-AC36DAD54C39}">
      <dgm:prSet/>
      <dgm:spPr/>
      <dgm:t>
        <a:bodyPr/>
        <a:lstStyle/>
        <a:p>
          <a:endParaRPr lang="it-IT"/>
        </a:p>
      </dgm:t>
    </dgm:pt>
    <dgm:pt modelId="{9A40C348-12A0-4902-B946-828AC839C870}" type="pres">
      <dgm:prSet presAssocID="{FBD01287-49D1-4DF8-8F8C-45E6664B8E5D}" presName="Name0" presStyleCnt="0">
        <dgm:presLayoutVars>
          <dgm:dir/>
          <dgm:resizeHandles val="exact"/>
        </dgm:presLayoutVars>
      </dgm:prSet>
      <dgm:spPr/>
    </dgm:pt>
    <dgm:pt modelId="{7385FB5F-D815-4077-8C6D-240042B89CF5}" type="pres">
      <dgm:prSet presAssocID="{FBD01287-49D1-4DF8-8F8C-45E6664B8E5D}" presName="fgShape" presStyleLbl="fgShp" presStyleIdx="0" presStyleCnt="1"/>
      <dgm:spPr/>
    </dgm:pt>
    <dgm:pt modelId="{64567594-11B8-4486-9504-901F665220DB}" type="pres">
      <dgm:prSet presAssocID="{FBD01287-49D1-4DF8-8F8C-45E6664B8E5D}" presName="linComp" presStyleCnt="0"/>
      <dgm:spPr/>
    </dgm:pt>
    <dgm:pt modelId="{82EAB2EB-1DE1-49E3-9ED9-13044D84560D}" type="pres">
      <dgm:prSet presAssocID="{6CF3FA7C-4F6C-4F28-83D0-2C51360EB670}" presName="compNode" presStyleCnt="0"/>
      <dgm:spPr/>
    </dgm:pt>
    <dgm:pt modelId="{C7EAD67B-12EF-4F2A-8C88-4ED1AC03EF29}" type="pres">
      <dgm:prSet presAssocID="{6CF3FA7C-4F6C-4F28-83D0-2C51360EB670}" presName="bkgdShape" presStyleLbl="node1" presStyleIdx="0" presStyleCnt="5"/>
      <dgm:spPr/>
    </dgm:pt>
    <dgm:pt modelId="{12E4E718-4F18-4077-979C-379D4925265A}" type="pres">
      <dgm:prSet presAssocID="{6CF3FA7C-4F6C-4F28-83D0-2C51360EB670}" presName="nodeTx" presStyleLbl="node1" presStyleIdx="0" presStyleCnt="5">
        <dgm:presLayoutVars>
          <dgm:bulletEnabled val="1"/>
        </dgm:presLayoutVars>
      </dgm:prSet>
      <dgm:spPr/>
    </dgm:pt>
    <dgm:pt modelId="{A75A65BA-25B8-488B-A423-1D828C7660F3}" type="pres">
      <dgm:prSet presAssocID="{6CF3FA7C-4F6C-4F28-83D0-2C51360EB670}" presName="invisiNode" presStyleLbl="node1" presStyleIdx="0" presStyleCnt="5"/>
      <dgm:spPr/>
    </dgm:pt>
    <dgm:pt modelId="{6DCE6E38-6E18-4D2E-8EF6-7697D1452C88}" type="pres">
      <dgm:prSet presAssocID="{6CF3FA7C-4F6C-4F28-83D0-2C51360EB670}" presName="imagNode" presStyleLbl="fgImgPlace1" presStyleIdx="0" presStyleCnt="5"/>
      <dgm:spPr>
        <a:blipFill rotWithShape="1">
          <a:blip xmlns:r="http://schemas.openxmlformats.org/officeDocument/2006/relationships" r:embed="rId1"/>
          <a:srcRect/>
          <a:stretch>
            <a:fillRect l="-25000" r="-25000"/>
          </a:stretch>
        </a:blipFill>
      </dgm:spPr>
    </dgm:pt>
    <dgm:pt modelId="{E0CEC39D-4709-4AFA-B905-689A574177F7}" type="pres">
      <dgm:prSet presAssocID="{D3D820E0-108B-4F88-934A-6BB102E3D410}" presName="sibTrans" presStyleLbl="sibTrans2D1" presStyleIdx="0" presStyleCnt="0"/>
      <dgm:spPr/>
    </dgm:pt>
    <dgm:pt modelId="{5D63C2C7-122C-4A43-AD3E-891F1D3EF504}" type="pres">
      <dgm:prSet presAssocID="{EA591FAA-E3EF-466D-9CF0-EBE96277D3F5}" presName="compNode" presStyleCnt="0"/>
      <dgm:spPr/>
    </dgm:pt>
    <dgm:pt modelId="{3822FC47-0133-4FAB-ABDE-14EE0E5713C5}" type="pres">
      <dgm:prSet presAssocID="{EA591FAA-E3EF-466D-9CF0-EBE96277D3F5}" presName="bkgdShape" presStyleLbl="node1" presStyleIdx="1" presStyleCnt="5"/>
      <dgm:spPr/>
    </dgm:pt>
    <dgm:pt modelId="{3C6C196C-1825-4B14-86D5-60EC9DD91DA9}" type="pres">
      <dgm:prSet presAssocID="{EA591FAA-E3EF-466D-9CF0-EBE96277D3F5}" presName="nodeTx" presStyleLbl="node1" presStyleIdx="1" presStyleCnt="5">
        <dgm:presLayoutVars>
          <dgm:bulletEnabled val="1"/>
        </dgm:presLayoutVars>
      </dgm:prSet>
      <dgm:spPr/>
    </dgm:pt>
    <dgm:pt modelId="{628C02D9-BF67-41C1-8D2B-9DA5BD831DAA}" type="pres">
      <dgm:prSet presAssocID="{EA591FAA-E3EF-466D-9CF0-EBE96277D3F5}" presName="invisiNode" presStyleLbl="node1" presStyleIdx="1" presStyleCnt="5"/>
      <dgm:spPr/>
    </dgm:pt>
    <dgm:pt modelId="{489C50A4-6EDE-4BBC-801B-3B3677D51C92}" type="pres">
      <dgm:prSet presAssocID="{EA591FAA-E3EF-466D-9CF0-EBE96277D3F5}" presName="imagNode" presStyleLbl="fgImgPlace1" presStyleIdx="1" presStyleCnt="5"/>
      <dgm:spPr>
        <a:blipFill rotWithShape="1">
          <a:blip xmlns:r="http://schemas.openxmlformats.org/officeDocument/2006/relationships" r:embed="rId2"/>
          <a:srcRect/>
          <a:stretch>
            <a:fillRect/>
          </a:stretch>
        </a:blipFill>
      </dgm:spPr>
    </dgm:pt>
    <dgm:pt modelId="{6EA060D9-E213-4675-BA14-20FC09D9819F}" type="pres">
      <dgm:prSet presAssocID="{4E95794B-5952-41AB-A446-92B0A1BEF8F0}" presName="sibTrans" presStyleLbl="sibTrans2D1" presStyleIdx="0" presStyleCnt="0"/>
      <dgm:spPr/>
    </dgm:pt>
    <dgm:pt modelId="{835F87FF-82AA-4A03-A173-BCC26AC63A83}" type="pres">
      <dgm:prSet presAssocID="{CF1C178E-6F79-4AF9-8D1D-3E84EA747498}" presName="compNode" presStyleCnt="0"/>
      <dgm:spPr/>
    </dgm:pt>
    <dgm:pt modelId="{71DBA60B-EB94-4829-969A-58544B385F52}" type="pres">
      <dgm:prSet presAssocID="{CF1C178E-6F79-4AF9-8D1D-3E84EA747498}" presName="bkgdShape" presStyleLbl="node1" presStyleIdx="2" presStyleCnt="5"/>
      <dgm:spPr/>
    </dgm:pt>
    <dgm:pt modelId="{035CB6DA-0AAE-4609-8A66-DE380D6CAD3C}" type="pres">
      <dgm:prSet presAssocID="{CF1C178E-6F79-4AF9-8D1D-3E84EA747498}" presName="nodeTx" presStyleLbl="node1" presStyleIdx="2" presStyleCnt="5">
        <dgm:presLayoutVars>
          <dgm:bulletEnabled val="1"/>
        </dgm:presLayoutVars>
      </dgm:prSet>
      <dgm:spPr/>
    </dgm:pt>
    <dgm:pt modelId="{2B0FB686-DD90-4ACB-9C21-4FA6D7AFC7C4}" type="pres">
      <dgm:prSet presAssocID="{CF1C178E-6F79-4AF9-8D1D-3E84EA747498}" presName="invisiNode" presStyleLbl="node1" presStyleIdx="2" presStyleCnt="5"/>
      <dgm:spPr/>
    </dgm:pt>
    <dgm:pt modelId="{F0D77FC2-92C2-4E90-90CE-88B7D2FEE0FD}" type="pres">
      <dgm:prSet presAssocID="{CF1C178E-6F79-4AF9-8D1D-3E84EA747498}" presName="imagNode" presStyleLbl="fgImgPlace1" presStyleIdx="2" presStyleCnt="5"/>
      <dgm:spPr>
        <a:blipFill rotWithShape="1">
          <a:blip xmlns:r="http://schemas.openxmlformats.org/officeDocument/2006/relationships" r:embed="rId3"/>
          <a:srcRect/>
          <a:stretch>
            <a:fillRect/>
          </a:stretch>
        </a:blipFill>
      </dgm:spPr>
    </dgm:pt>
    <dgm:pt modelId="{B59C29E4-409F-4AEC-88E5-879A19094F4D}" type="pres">
      <dgm:prSet presAssocID="{AB3A269A-F5BE-41CA-ACCA-BC10E442A969}" presName="sibTrans" presStyleLbl="sibTrans2D1" presStyleIdx="0" presStyleCnt="0"/>
      <dgm:spPr/>
    </dgm:pt>
    <dgm:pt modelId="{03F7505E-3D1E-4BCC-8647-1BF17CBDF35C}" type="pres">
      <dgm:prSet presAssocID="{57EA4A10-48AD-4B9A-A5FA-8842DD2CCCAA}" presName="compNode" presStyleCnt="0"/>
      <dgm:spPr/>
    </dgm:pt>
    <dgm:pt modelId="{5ABE8E70-7A07-4886-9EA3-BC9E3CFF2CA6}" type="pres">
      <dgm:prSet presAssocID="{57EA4A10-48AD-4B9A-A5FA-8842DD2CCCAA}" presName="bkgdShape" presStyleLbl="node1" presStyleIdx="3" presStyleCnt="5"/>
      <dgm:spPr/>
    </dgm:pt>
    <dgm:pt modelId="{D5BF2C45-4443-48B5-97BA-C81D37C747A1}" type="pres">
      <dgm:prSet presAssocID="{57EA4A10-48AD-4B9A-A5FA-8842DD2CCCAA}" presName="nodeTx" presStyleLbl="node1" presStyleIdx="3" presStyleCnt="5">
        <dgm:presLayoutVars>
          <dgm:bulletEnabled val="1"/>
        </dgm:presLayoutVars>
      </dgm:prSet>
      <dgm:spPr/>
    </dgm:pt>
    <dgm:pt modelId="{7624FEB8-844F-4EAF-AADC-F9F656CB7BD0}" type="pres">
      <dgm:prSet presAssocID="{57EA4A10-48AD-4B9A-A5FA-8842DD2CCCAA}" presName="invisiNode" presStyleLbl="node1" presStyleIdx="3" presStyleCnt="5"/>
      <dgm:spPr/>
    </dgm:pt>
    <dgm:pt modelId="{BA049811-6D9B-4E15-999B-A9E198AE84D6}" type="pres">
      <dgm:prSet presAssocID="{57EA4A10-48AD-4B9A-A5FA-8842DD2CCCAA}" presName="imagNode" presStyleLbl="fgImgPlace1" presStyleIdx="3" presStyleCnt="5"/>
      <dgm:spPr>
        <a:blipFill rotWithShape="1">
          <a:blip xmlns:r="http://schemas.openxmlformats.org/officeDocument/2006/relationships" r:embed="rId4"/>
          <a:srcRect/>
          <a:stretch>
            <a:fillRect t="-7000" b="-7000"/>
          </a:stretch>
        </a:blipFill>
      </dgm:spPr>
    </dgm:pt>
    <dgm:pt modelId="{5DBB5450-60CE-40F7-B9AD-8F2429CF0028}" type="pres">
      <dgm:prSet presAssocID="{A939430F-CF59-41ED-ABCB-B25C84267509}" presName="sibTrans" presStyleLbl="sibTrans2D1" presStyleIdx="0" presStyleCnt="0"/>
      <dgm:spPr/>
    </dgm:pt>
    <dgm:pt modelId="{F4E28064-AD2A-4EAE-ACF0-09591F402407}" type="pres">
      <dgm:prSet presAssocID="{58B3F0EC-71F7-404A-9694-6DADFB479754}" presName="compNode" presStyleCnt="0"/>
      <dgm:spPr/>
    </dgm:pt>
    <dgm:pt modelId="{5106760E-8F37-4D4C-9515-E1F76B9B587E}" type="pres">
      <dgm:prSet presAssocID="{58B3F0EC-71F7-404A-9694-6DADFB479754}" presName="bkgdShape" presStyleLbl="node1" presStyleIdx="4" presStyleCnt="5"/>
      <dgm:spPr/>
    </dgm:pt>
    <dgm:pt modelId="{0DDA632F-B632-429B-9808-B311ADC7F269}" type="pres">
      <dgm:prSet presAssocID="{58B3F0EC-71F7-404A-9694-6DADFB479754}" presName="nodeTx" presStyleLbl="node1" presStyleIdx="4" presStyleCnt="5">
        <dgm:presLayoutVars>
          <dgm:bulletEnabled val="1"/>
        </dgm:presLayoutVars>
      </dgm:prSet>
      <dgm:spPr/>
    </dgm:pt>
    <dgm:pt modelId="{3939D2DB-B953-4545-B2C2-BB5A738CEF43}" type="pres">
      <dgm:prSet presAssocID="{58B3F0EC-71F7-404A-9694-6DADFB479754}" presName="invisiNode" presStyleLbl="node1" presStyleIdx="4" presStyleCnt="5"/>
      <dgm:spPr/>
    </dgm:pt>
    <dgm:pt modelId="{97084467-318D-4887-BA89-156BDAF77C82}" type="pres">
      <dgm:prSet presAssocID="{58B3F0EC-71F7-404A-9694-6DADFB479754}" presName="imagNode" presStyleLbl="fgImgPlace1" presStyleIdx="4" presStyleCnt="5"/>
      <dgm:spPr>
        <a:blipFill rotWithShape="1">
          <a:blip xmlns:r="http://schemas.openxmlformats.org/officeDocument/2006/relationships" r:embed="rId5"/>
          <a:srcRect/>
          <a:stretch>
            <a:fillRect/>
          </a:stretch>
        </a:blipFill>
      </dgm:spPr>
    </dgm:pt>
  </dgm:ptLst>
  <dgm:cxnLst>
    <dgm:cxn modelId="{C69D0100-32F3-48F2-8E7D-10D4F9C40ED3}" type="presOf" srcId="{CF1C178E-6F79-4AF9-8D1D-3E84EA747498}" destId="{035CB6DA-0AAE-4609-8A66-DE380D6CAD3C}" srcOrd="1" destOrd="0" presId="urn:microsoft.com/office/officeart/2005/8/layout/hList7"/>
    <dgm:cxn modelId="{3EAD4B02-86B1-46F0-AF02-A48ED4857E54}" srcId="{FBD01287-49D1-4DF8-8F8C-45E6664B8E5D}" destId="{58B3F0EC-71F7-404A-9694-6DADFB479754}" srcOrd="4" destOrd="0" parTransId="{7E532BAC-C91D-4943-9D92-A8BB34974011}" sibTransId="{D39F06B0-7E2E-4C99-B1F6-D895A656564E}"/>
    <dgm:cxn modelId="{A27AE017-C129-4AF3-8B80-842D4818316D}" type="presOf" srcId="{D3D820E0-108B-4F88-934A-6BB102E3D410}" destId="{E0CEC39D-4709-4AFA-B905-689A574177F7}" srcOrd="0" destOrd="0" presId="urn:microsoft.com/office/officeart/2005/8/layout/hList7"/>
    <dgm:cxn modelId="{9AF4DA5B-3E73-4D62-A397-55E8AF33AA57}" type="presOf" srcId="{CF1C178E-6F79-4AF9-8D1D-3E84EA747498}" destId="{71DBA60B-EB94-4829-969A-58544B385F52}" srcOrd="0" destOrd="0" presId="urn:microsoft.com/office/officeart/2005/8/layout/hList7"/>
    <dgm:cxn modelId="{435AE05D-AD6F-44DC-85AD-14BE7F5E4213}" type="presOf" srcId="{58B3F0EC-71F7-404A-9694-6DADFB479754}" destId="{0DDA632F-B632-429B-9808-B311ADC7F269}" srcOrd="1" destOrd="0" presId="urn:microsoft.com/office/officeart/2005/8/layout/hList7"/>
    <dgm:cxn modelId="{BB49FD5E-8095-4459-B1B2-F6044C70B024}" type="presOf" srcId="{57EA4A10-48AD-4B9A-A5FA-8842DD2CCCAA}" destId="{5ABE8E70-7A07-4886-9EA3-BC9E3CFF2CA6}" srcOrd="0" destOrd="0" presId="urn:microsoft.com/office/officeart/2005/8/layout/hList7"/>
    <dgm:cxn modelId="{434ECF46-03EA-4186-9CC7-0868EB1256F9}" srcId="{FBD01287-49D1-4DF8-8F8C-45E6664B8E5D}" destId="{6CF3FA7C-4F6C-4F28-83D0-2C51360EB670}" srcOrd="0" destOrd="0" parTransId="{CB8530C7-40BD-44F8-9F1C-0850337D755B}" sibTransId="{D3D820E0-108B-4F88-934A-6BB102E3D410}"/>
    <dgm:cxn modelId="{080FF467-E372-44CA-B4BE-AC36DAD54C39}" srcId="{FBD01287-49D1-4DF8-8F8C-45E6664B8E5D}" destId="{57EA4A10-48AD-4B9A-A5FA-8842DD2CCCAA}" srcOrd="3" destOrd="0" parTransId="{5654D15C-313F-477A-AA7A-5CD8D19FABB3}" sibTransId="{A939430F-CF59-41ED-ABCB-B25C84267509}"/>
    <dgm:cxn modelId="{2938B268-99CE-4757-AF88-A18F52ED570F}" type="presOf" srcId="{58B3F0EC-71F7-404A-9694-6DADFB479754}" destId="{5106760E-8F37-4D4C-9515-E1F76B9B587E}" srcOrd="0" destOrd="0" presId="urn:microsoft.com/office/officeart/2005/8/layout/hList7"/>
    <dgm:cxn modelId="{4ED44475-44F3-440C-9360-04DC1A536947}" type="presOf" srcId="{4E95794B-5952-41AB-A446-92B0A1BEF8F0}" destId="{6EA060D9-E213-4675-BA14-20FC09D9819F}" srcOrd="0" destOrd="0" presId="urn:microsoft.com/office/officeart/2005/8/layout/hList7"/>
    <dgm:cxn modelId="{2B6AC67C-8DA7-47DF-9A36-6089087FFE67}" type="presOf" srcId="{AB3A269A-F5BE-41CA-ACCA-BC10E442A969}" destId="{B59C29E4-409F-4AEC-88E5-879A19094F4D}" srcOrd="0" destOrd="0" presId="urn:microsoft.com/office/officeart/2005/8/layout/hList7"/>
    <dgm:cxn modelId="{B8D1FE82-7E78-4F59-B01D-E4DEAC153877}" type="presOf" srcId="{6CF3FA7C-4F6C-4F28-83D0-2C51360EB670}" destId="{12E4E718-4F18-4077-979C-379D4925265A}" srcOrd="1" destOrd="0" presId="urn:microsoft.com/office/officeart/2005/8/layout/hList7"/>
    <dgm:cxn modelId="{9E1358B5-517E-44B6-9568-9EFE43F49436}" type="presOf" srcId="{6CF3FA7C-4F6C-4F28-83D0-2C51360EB670}" destId="{C7EAD67B-12EF-4F2A-8C88-4ED1AC03EF29}" srcOrd="0" destOrd="0" presId="urn:microsoft.com/office/officeart/2005/8/layout/hList7"/>
    <dgm:cxn modelId="{D79DFAB6-5896-4303-A9DA-1EF39B9C65B1}" type="presOf" srcId="{EA591FAA-E3EF-466D-9CF0-EBE96277D3F5}" destId="{3822FC47-0133-4FAB-ABDE-14EE0E5713C5}" srcOrd="0" destOrd="0" presId="urn:microsoft.com/office/officeart/2005/8/layout/hList7"/>
    <dgm:cxn modelId="{B3FFA2BC-561E-4D78-B668-E0D7681ED48E}" type="presOf" srcId="{FBD01287-49D1-4DF8-8F8C-45E6664B8E5D}" destId="{9A40C348-12A0-4902-B946-828AC839C870}" srcOrd="0" destOrd="0" presId="urn:microsoft.com/office/officeart/2005/8/layout/hList7"/>
    <dgm:cxn modelId="{1848DDBE-55FC-4705-B212-77E720FD05CC}" type="presOf" srcId="{A939430F-CF59-41ED-ABCB-B25C84267509}" destId="{5DBB5450-60CE-40F7-B9AD-8F2429CF0028}" srcOrd="0" destOrd="0" presId="urn:microsoft.com/office/officeart/2005/8/layout/hList7"/>
    <dgm:cxn modelId="{0C348ACF-594A-45C5-95D3-90541FFEE788}" srcId="{FBD01287-49D1-4DF8-8F8C-45E6664B8E5D}" destId="{CF1C178E-6F79-4AF9-8D1D-3E84EA747498}" srcOrd="2" destOrd="0" parTransId="{DD467ABB-A3F7-435C-A194-DEA7A0E28F34}" sibTransId="{AB3A269A-F5BE-41CA-ACCA-BC10E442A969}"/>
    <dgm:cxn modelId="{8ABAD6D2-9CEB-4F8C-BC10-8FA110B4C730}" type="presOf" srcId="{EA591FAA-E3EF-466D-9CF0-EBE96277D3F5}" destId="{3C6C196C-1825-4B14-86D5-60EC9DD91DA9}" srcOrd="1" destOrd="0" presId="urn:microsoft.com/office/officeart/2005/8/layout/hList7"/>
    <dgm:cxn modelId="{1073D1E7-DB14-442A-8BC2-84F72C92DA49}" srcId="{FBD01287-49D1-4DF8-8F8C-45E6664B8E5D}" destId="{EA591FAA-E3EF-466D-9CF0-EBE96277D3F5}" srcOrd="1" destOrd="0" parTransId="{33565928-96EA-4AE3-BCE8-FF352C13EE96}" sibTransId="{4E95794B-5952-41AB-A446-92B0A1BEF8F0}"/>
    <dgm:cxn modelId="{42E65DF4-E857-40BD-A848-B3C96B51F181}" type="presOf" srcId="{57EA4A10-48AD-4B9A-A5FA-8842DD2CCCAA}" destId="{D5BF2C45-4443-48B5-97BA-C81D37C747A1}" srcOrd="1" destOrd="0" presId="urn:microsoft.com/office/officeart/2005/8/layout/hList7"/>
    <dgm:cxn modelId="{B47A16E0-5DFA-4D2C-9ED0-FEB1C610B037}" type="presParOf" srcId="{9A40C348-12A0-4902-B946-828AC839C870}" destId="{7385FB5F-D815-4077-8C6D-240042B89CF5}" srcOrd="0" destOrd="0" presId="urn:microsoft.com/office/officeart/2005/8/layout/hList7"/>
    <dgm:cxn modelId="{09ACE2AC-EF35-4089-882B-4CA5741AFD46}" type="presParOf" srcId="{9A40C348-12A0-4902-B946-828AC839C870}" destId="{64567594-11B8-4486-9504-901F665220DB}" srcOrd="1" destOrd="0" presId="urn:microsoft.com/office/officeart/2005/8/layout/hList7"/>
    <dgm:cxn modelId="{98A839E3-CC61-4236-8AE6-6B87977B37E2}" type="presParOf" srcId="{64567594-11B8-4486-9504-901F665220DB}" destId="{82EAB2EB-1DE1-49E3-9ED9-13044D84560D}" srcOrd="0" destOrd="0" presId="urn:microsoft.com/office/officeart/2005/8/layout/hList7"/>
    <dgm:cxn modelId="{BBBA6E64-BE98-4B7C-9023-177AB5734585}" type="presParOf" srcId="{82EAB2EB-1DE1-49E3-9ED9-13044D84560D}" destId="{C7EAD67B-12EF-4F2A-8C88-4ED1AC03EF29}" srcOrd="0" destOrd="0" presId="urn:microsoft.com/office/officeart/2005/8/layout/hList7"/>
    <dgm:cxn modelId="{52A7A72B-D11C-4AA1-B120-283F5690C73B}" type="presParOf" srcId="{82EAB2EB-1DE1-49E3-9ED9-13044D84560D}" destId="{12E4E718-4F18-4077-979C-379D4925265A}" srcOrd="1" destOrd="0" presId="urn:microsoft.com/office/officeart/2005/8/layout/hList7"/>
    <dgm:cxn modelId="{98436A4D-04A7-4D8A-8D49-E8EC4ED23E0B}" type="presParOf" srcId="{82EAB2EB-1DE1-49E3-9ED9-13044D84560D}" destId="{A75A65BA-25B8-488B-A423-1D828C7660F3}" srcOrd="2" destOrd="0" presId="urn:microsoft.com/office/officeart/2005/8/layout/hList7"/>
    <dgm:cxn modelId="{62D77056-9B0E-475E-9917-7CEF1517BF4C}" type="presParOf" srcId="{82EAB2EB-1DE1-49E3-9ED9-13044D84560D}" destId="{6DCE6E38-6E18-4D2E-8EF6-7697D1452C88}" srcOrd="3" destOrd="0" presId="urn:microsoft.com/office/officeart/2005/8/layout/hList7"/>
    <dgm:cxn modelId="{4B7ACC72-B008-4DD2-A09F-7EEA8AC139A6}" type="presParOf" srcId="{64567594-11B8-4486-9504-901F665220DB}" destId="{E0CEC39D-4709-4AFA-B905-689A574177F7}" srcOrd="1" destOrd="0" presId="urn:microsoft.com/office/officeart/2005/8/layout/hList7"/>
    <dgm:cxn modelId="{35D0C3BE-6D18-4EE0-BA99-3F933CD3DB5D}" type="presParOf" srcId="{64567594-11B8-4486-9504-901F665220DB}" destId="{5D63C2C7-122C-4A43-AD3E-891F1D3EF504}" srcOrd="2" destOrd="0" presId="urn:microsoft.com/office/officeart/2005/8/layout/hList7"/>
    <dgm:cxn modelId="{198A650D-D492-4111-BDE2-17B036F72799}" type="presParOf" srcId="{5D63C2C7-122C-4A43-AD3E-891F1D3EF504}" destId="{3822FC47-0133-4FAB-ABDE-14EE0E5713C5}" srcOrd="0" destOrd="0" presId="urn:microsoft.com/office/officeart/2005/8/layout/hList7"/>
    <dgm:cxn modelId="{F4CFB996-4D9E-45AA-A323-C801F71CA1FE}" type="presParOf" srcId="{5D63C2C7-122C-4A43-AD3E-891F1D3EF504}" destId="{3C6C196C-1825-4B14-86D5-60EC9DD91DA9}" srcOrd="1" destOrd="0" presId="urn:microsoft.com/office/officeart/2005/8/layout/hList7"/>
    <dgm:cxn modelId="{17889E48-0B74-4BEA-8EC0-3205F5A25147}" type="presParOf" srcId="{5D63C2C7-122C-4A43-AD3E-891F1D3EF504}" destId="{628C02D9-BF67-41C1-8D2B-9DA5BD831DAA}" srcOrd="2" destOrd="0" presId="urn:microsoft.com/office/officeart/2005/8/layout/hList7"/>
    <dgm:cxn modelId="{A75672D0-40ED-4F59-9479-B19B64B8700C}" type="presParOf" srcId="{5D63C2C7-122C-4A43-AD3E-891F1D3EF504}" destId="{489C50A4-6EDE-4BBC-801B-3B3677D51C92}" srcOrd="3" destOrd="0" presId="urn:microsoft.com/office/officeart/2005/8/layout/hList7"/>
    <dgm:cxn modelId="{56E4EEF8-F474-4211-89F5-CE2C8790FFD3}" type="presParOf" srcId="{64567594-11B8-4486-9504-901F665220DB}" destId="{6EA060D9-E213-4675-BA14-20FC09D9819F}" srcOrd="3" destOrd="0" presId="urn:microsoft.com/office/officeart/2005/8/layout/hList7"/>
    <dgm:cxn modelId="{12FD35A0-290C-498D-B3DE-A937380CE773}" type="presParOf" srcId="{64567594-11B8-4486-9504-901F665220DB}" destId="{835F87FF-82AA-4A03-A173-BCC26AC63A83}" srcOrd="4" destOrd="0" presId="urn:microsoft.com/office/officeart/2005/8/layout/hList7"/>
    <dgm:cxn modelId="{7286CB54-9DE8-48A5-9B45-452F4B45D890}" type="presParOf" srcId="{835F87FF-82AA-4A03-A173-BCC26AC63A83}" destId="{71DBA60B-EB94-4829-969A-58544B385F52}" srcOrd="0" destOrd="0" presId="urn:microsoft.com/office/officeart/2005/8/layout/hList7"/>
    <dgm:cxn modelId="{354FB92C-9D73-4E7A-A949-69B52D93D2B3}" type="presParOf" srcId="{835F87FF-82AA-4A03-A173-BCC26AC63A83}" destId="{035CB6DA-0AAE-4609-8A66-DE380D6CAD3C}" srcOrd="1" destOrd="0" presId="urn:microsoft.com/office/officeart/2005/8/layout/hList7"/>
    <dgm:cxn modelId="{FF0E5C9D-E153-4846-8770-DAD6113BF85A}" type="presParOf" srcId="{835F87FF-82AA-4A03-A173-BCC26AC63A83}" destId="{2B0FB686-DD90-4ACB-9C21-4FA6D7AFC7C4}" srcOrd="2" destOrd="0" presId="urn:microsoft.com/office/officeart/2005/8/layout/hList7"/>
    <dgm:cxn modelId="{FCCE4484-CE95-4B2D-B603-77502D702AC0}" type="presParOf" srcId="{835F87FF-82AA-4A03-A173-BCC26AC63A83}" destId="{F0D77FC2-92C2-4E90-90CE-88B7D2FEE0FD}" srcOrd="3" destOrd="0" presId="urn:microsoft.com/office/officeart/2005/8/layout/hList7"/>
    <dgm:cxn modelId="{5A8A44D4-0E89-4C4B-9447-DF2BA98150AE}" type="presParOf" srcId="{64567594-11B8-4486-9504-901F665220DB}" destId="{B59C29E4-409F-4AEC-88E5-879A19094F4D}" srcOrd="5" destOrd="0" presId="urn:microsoft.com/office/officeart/2005/8/layout/hList7"/>
    <dgm:cxn modelId="{9953ECD8-CBA2-4456-8451-0A342B027FA5}" type="presParOf" srcId="{64567594-11B8-4486-9504-901F665220DB}" destId="{03F7505E-3D1E-4BCC-8647-1BF17CBDF35C}" srcOrd="6" destOrd="0" presId="urn:microsoft.com/office/officeart/2005/8/layout/hList7"/>
    <dgm:cxn modelId="{9AC6F71B-B6B5-4B37-9869-C2C52C60C656}" type="presParOf" srcId="{03F7505E-3D1E-4BCC-8647-1BF17CBDF35C}" destId="{5ABE8E70-7A07-4886-9EA3-BC9E3CFF2CA6}" srcOrd="0" destOrd="0" presId="urn:microsoft.com/office/officeart/2005/8/layout/hList7"/>
    <dgm:cxn modelId="{50453D9F-95A1-4596-B7B8-920C60FC7D77}" type="presParOf" srcId="{03F7505E-3D1E-4BCC-8647-1BF17CBDF35C}" destId="{D5BF2C45-4443-48B5-97BA-C81D37C747A1}" srcOrd="1" destOrd="0" presId="urn:microsoft.com/office/officeart/2005/8/layout/hList7"/>
    <dgm:cxn modelId="{B7652BB0-30FE-44C9-BEF8-728088F264B3}" type="presParOf" srcId="{03F7505E-3D1E-4BCC-8647-1BF17CBDF35C}" destId="{7624FEB8-844F-4EAF-AADC-F9F656CB7BD0}" srcOrd="2" destOrd="0" presId="urn:microsoft.com/office/officeart/2005/8/layout/hList7"/>
    <dgm:cxn modelId="{2CE52F31-4FBF-4D95-90BE-0CFBC86AEE1A}" type="presParOf" srcId="{03F7505E-3D1E-4BCC-8647-1BF17CBDF35C}" destId="{BA049811-6D9B-4E15-999B-A9E198AE84D6}" srcOrd="3" destOrd="0" presId="urn:microsoft.com/office/officeart/2005/8/layout/hList7"/>
    <dgm:cxn modelId="{6917BD7A-3FFA-47F1-A9F2-A003530799E3}" type="presParOf" srcId="{64567594-11B8-4486-9504-901F665220DB}" destId="{5DBB5450-60CE-40F7-B9AD-8F2429CF0028}" srcOrd="7" destOrd="0" presId="urn:microsoft.com/office/officeart/2005/8/layout/hList7"/>
    <dgm:cxn modelId="{B7B5FCA5-B4F5-4115-A7E2-92E2FAA7596D}" type="presParOf" srcId="{64567594-11B8-4486-9504-901F665220DB}" destId="{F4E28064-AD2A-4EAE-ACF0-09591F402407}" srcOrd="8" destOrd="0" presId="urn:microsoft.com/office/officeart/2005/8/layout/hList7"/>
    <dgm:cxn modelId="{55E8C986-46CA-4470-B631-FBEC9C06552F}" type="presParOf" srcId="{F4E28064-AD2A-4EAE-ACF0-09591F402407}" destId="{5106760E-8F37-4D4C-9515-E1F76B9B587E}" srcOrd="0" destOrd="0" presId="urn:microsoft.com/office/officeart/2005/8/layout/hList7"/>
    <dgm:cxn modelId="{5AC87704-212F-4646-9E94-DD12AF434D5A}" type="presParOf" srcId="{F4E28064-AD2A-4EAE-ACF0-09591F402407}" destId="{0DDA632F-B632-429B-9808-B311ADC7F269}" srcOrd="1" destOrd="0" presId="urn:microsoft.com/office/officeart/2005/8/layout/hList7"/>
    <dgm:cxn modelId="{1DA9A9C5-7264-4AB5-8B1C-340AFB62355B}" type="presParOf" srcId="{F4E28064-AD2A-4EAE-ACF0-09591F402407}" destId="{3939D2DB-B953-4545-B2C2-BB5A738CEF43}" srcOrd="2" destOrd="0" presId="urn:microsoft.com/office/officeart/2005/8/layout/hList7"/>
    <dgm:cxn modelId="{1A1A0797-FF00-4E10-9E17-6862BE015D22}" type="presParOf" srcId="{F4E28064-AD2A-4EAE-ACF0-09591F402407}" destId="{97084467-318D-4887-BA89-156BDAF77C82}"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E1F65E-F54D-4D18-B798-3F8AA298BD3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it-IT"/>
        </a:p>
      </dgm:t>
    </dgm:pt>
    <dgm:pt modelId="{1B3542B6-17F4-4F0D-BB00-A356BE409C39}">
      <dgm:prSet phldrT="[Testo]" custT="1"/>
      <dgm:spPr/>
      <dgm:t>
        <a:bodyPr/>
        <a:lstStyle/>
        <a:p>
          <a:r>
            <a:rPr lang="it-IT" sz="2200" b="1" i="1" dirty="0">
              <a:latin typeface="Georgia" panose="02040502050405020303" pitchFamily="18" charset="0"/>
            </a:rPr>
            <a:t>140 Healthcare </a:t>
          </a:r>
          <a:r>
            <a:rPr lang="it-IT" sz="2200" b="1" i="1" dirty="0" err="1">
              <a:latin typeface="Georgia" panose="02040502050405020303" pitchFamily="18" charset="0"/>
            </a:rPr>
            <a:t>Unicorn</a:t>
          </a:r>
          <a:r>
            <a:rPr lang="it-IT" sz="2200" b="1" i="1" dirty="0">
              <a:latin typeface="Georgia" panose="02040502050405020303" pitchFamily="18" charset="0"/>
            </a:rPr>
            <a:t> Startups   </a:t>
          </a:r>
        </a:p>
        <a:p>
          <a:r>
            <a:rPr lang="it-IT" sz="1400" dirty="0">
              <a:latin typeface="Georgia" panose="02040502050405020303" pitchFamily="18" charset="0"/>
            </a:rPr>
            <a:t>(</a:t>
          </a:r>
          <a:r>
            <a:rPr lang="it-IT" sz="1400" dirty="0" err="1">
              <a:latin typeface="Georgia" panose="02040502050405020303" pitchFamily="18" charset="0"/>
            </a:rPr>
            <a:t>Holoniq</a:t>
          </a:r>
          <a:r>
            <a:rPr lang="it-IT" sz="1400" dirty="0">
              <a:latin typeface="Georgia" panose="02040502050405020303" pitchFamily="18" charset="0"/>
            </a:rPr>
            <a:t>, Orbis, </a:t>
          </a:r>
          <a:r>
            <a:rPr lang="it-IT" sz="1400" b="0" i="0" dirty="0" err="1">
              <a:latin typeface="Georgia" panose="02040502050405020303" pitchFamily="18" charset="0"/>
            </a:rPr>
            <a:t>GlobalData</a:t>
          </a:r>
          <a:r>
            <a:rPr lang="it-IT" sz="1400" b="0" i="0" dirty="0">
              <a:latin typeface="Georgia" panose="02040502050405020303" pitchFamily="18" charset="0"/>
            </a:rPr>
            <a:t> Explorer)</a:t>
          </a:r>
          <a:endParaRPr lang="it-IT" sz="2000" dirty="0">
            <a:latin typeface="Georgia" panose="02040502050405020303" pitchFamily="18" charset="0"/>
          </a:endParaRPr>
        </a:p>
      </dgm:t>
    </dgm:pt>
    <dgm:pt modelId="{2AB1D7D9-5675-40BC-8BE7-B0048E13B8EB}" type="sibTrans" cxnId="{26E61DD0-9ADE-4F73-9F3A-10618074EFED}">
      <dgm:prSet/>
      <dgm:spPr/>
      <dgm:t>
        <a:bodyPr/>
        <a:lstStyle/>
        <a:p>
          <a:endParaRPr lang="it-IT">
            <a:latin typeface="Georgia" panose="02040502050405020303" pitchFamily="18" charset="0"/>
          </a:endParaRPr>
        </a:p>
      </dgm:t>
    </dgm:pt>
    <dgm:pt modelId="{E0EFF318-D0E7-4491-91AC-D025A9128B53}" type="parTrans" cxnId="{26E61DD0-9ADE-4F73-9F3A-10618074EFED}">
      <dgm:prSet/>
      <dgm:spPr/>
      <dgm:t>
        <a:bodyPr/>
        <a:lstStyle/>
        <a:p>
          <a:endParaRPr lang="it-IT">
            <a:latin typeface="Georgia" panose="02040502050405020303" pitchFamily="18" charset="0"/>
          </a:endParaRPr>
        </a:p>
      </dgm:t>
    </dgm:pt>
    <dgm:pt modelId="{8B016A65-4F2D-45C9-BF27-6B28950FEFAB}" type="pres">
      <dgm:prSet presAssocID="{69E1F65E-F54D-4D18-B798-3F8AA298BD3C}" presName="Name0" presStyleCnt="0">
        <dgm:presLayoutVars>
          <dgm:dir/>
          <dgm:resizeHandles val="exact"/>
        </dgm:presLayoutVars>
      </dgm:prSet>
      <dgm:spPr/>
    </dgm:pt>
    <dgm:pt modelId="{BCB26041-CAD1-473C-9A4C-A4699415D614}" type="pres">
      <dgm:prSet presAssocID="{1B3542B6-17F4-4F0D-BB00-A356BE409C39}" presName="Name5" presStyleLbl="vennNode1" presStyleIdx="0" presStyleCnt="1" custScaleX="217135" custScaleY="213488">
        <dgm:presLayoutVars>
          <dgm:bulletEnabled val="1"/>
        </dgm:presLayoutVars>
      </dgm:prSet>
      <dgm:spPr/>
    </dgm:pt>
  </dgm:ptLst>
  <dgm:cxnLst>
    <dgm:cxn modelId="{0A6F1289-A86C-4438-8DC8-E1DF1566161A}" type="presOf" srcId="{1B3542B6-17F4-4F0D-BB00-A356BE409C39}" destId="{BCB26041-CAD1-473C-9A4C-A4699415D614}" srcOrd="0" destOrd="0" presId="urn:microsoft.com/office/officeart/2005/8/layout/venn3"/>
    <dgm:cxn modelId="{749774C0-639D-461B-914F-E12100E6317C}" type="presOf" srcId="{69E1F65E-F54D-4D18-B798-3F8AA298BD3C}" destId="{8B016A65-4F2D-45C9-BF27-6B28950FEFAB}" srcOrd="0" destOrd="0" presId="urn:microsoft.com/office/officeart/2005/8/layout/venn3"/>
    <dgm:cxn modelId="{26E61DD0-9ADE-4F73-9F3A-10618074EFED}" srcId="{69E1F65E-F54D-4D18-B798-3F8AA298BD3C}" destId="{1B3542B6-17F4-4F0D-BB00-A356BE409C39}" srcOrd="0" destOrd="0" parTransId="{E0EFF318-D0E7-4491-91AC-D025A9128B53}" sibTransId="{2AB1D7D9-5675-40BC-8BE7-B0048E13B8EB}"/>
    <dgm:cxn modelId="{184072CB-BC54-4037-ADA8-C885FDEEF1B3}" type="presParOf" srcId="{8B016A65-4F2D-45C9-BF27-6B28950FEFAB}" destId="{BCB26041-CAD1-473C-9A4C-A4699415D614}"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E1F65E-F54D-4D18-B798-3F8AA298BD3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it-IT"/>
        </a:p>
      </dgm:t>
    </dgm:pt>
    <dgm:pt modelId="{1B3542B6-17F4-4F0D-BB00-A356BE409C39}">
      <dgm:prSet phldrT="[Testo]"/>
      <dgm:spPr/>
      <dgm:t>
        <a:bodyPr/>
        <a:lstStyle/>
        <a:p>
          <a:r>
            <a:rPr lang="it-IT" b="1" i="1" dirty="0">
              <a:latin typeface="Georgia" panose="02040502050405020303" pitchFamily="18" charset="0"/>
            </a:rPr>
            <a:t>8 Telemedicine </a:t>
          </a:r>
          <a:r>
            <a:rPr lang="it-IT" b="1" i="1" dirty="0" err="1">
              <a:latin typeface="Georgia" panose="02040502050405020303" pitchFamily="18" charset="0"/>
            </a:rPr>
            <a:t>Unicorn</a:t>
          </a:r>
          <a:r>
            <a:rPr lang="it-IT" b="1" i="1" dirty="0">
              <a:latin typeface="Georgia" panose="02040502050405020303" pitchFamily="18" charset="0"/>
            </a:rPr>
            <a:t> Startups</a:t>
          </a:r>
        </a:p>
      </dgm:t>
    </dgm:pt>
    <dgm:pt modelId="{2AB1D7D9-5675-40BC-8BE7-B0048E13B8EB}" type="sibTrans" cxnId="{26E61DD0-9ADE-4F73-9F3A-10618074EFED}">
      <dgm:prSet/>
      <dgm:spPr/>
      <dgm:t>
        <a:bodyPr/>
        <a:lstStyle/>
        <a:p>
          <a:endParaRPr lang="it-IT">
            <a:latin typeface="Georgia" panose="02040502050405020303" pitchFamily="18" charset="0"/>
          </a:endParaRPr>
        </a:p>
      </dgm:t>
    </dgm:pt>
    <dgm:pt modelId="{E0EFF318-D0E7-4491-91AC-D025A9128B53}" type="parTrans" cxnId="{26E61DD0-9ADE-4F73-9F3A-10618074EFED}">
      <dgm:prSet/>
      <dgm:spPr/>
      <dgm:t>
        <a:bodyPr/>
        <a:lstStyle/>
        <a:p>
          <a:endParaRPr lang="it-IT">
            <a:latin typeface="Georgia" panose="02040502050405020303" pitchFamily="18" charset="0"/>
          </a:endParaRPr>
        </a:p>
      </dgm:t>
    </dgm:pt>
    <dgm:pt modelId="{8B016A65-4F2D-45C9-BF27-6B28950FEFAB}" type="pres">
      <dgm:prSet presAssocID="{69E1F65E-F54D-4D18-B798-3F8AA298BD3C}" presName="Name0" presStyleCnt="0">
        <dgm:presLayoutVars>
          <dgm:dir/>
          <dgm:resizeHandles val="exact"/>
        </dgm:presLayoutVars>
      </dgm:prSet>
      <dgm:spPr/>
    </dgm:pt>
    <dgm:pt modelId="{BCB26041-CAD1-473C-9A4C-A4699415D614}" type="pres">
      <dgm:prSet presAssocID="{1B3542B6-17F4-4F0D-BB00-A356BE409C39}" presName="Name5" presStyleLbl="vennNode1" presStyleIdx="0" presStyleCnt="1" custScaleX="217135" custScaleY="213488" custLinFactNeighborX="4394" custLinFactNeighborY="-2089">
        <dgm:presLayoutVars>
          <dgm:bulletEnabled val="1"/>
        </dgm:presLayoutVars>
      </dgm:prSet>
      <dgm:spPr/>
    </dgm:pt>
  </dgm:ptLst>
  <dgm:cxnLst>
    <dgm:cxn modelId="{0A6F1289-A86C-4438-8DC8-E1DF1566161A}" type="presOf" srcId="{1B3542B6-17F4-4F0D-BB00-A356BE409C39}" destId="{BCB26041-CAD1-473C-9A4C-A4699415D614}" srcOrd="0" destOrd="0" presId="urn:microsoft.com/office/officeart/2005/8/layout/venn3"/>
    <dgm:cxn modelId="{749774C0-639D-461B-914F-E12100E6317C}" type="presOf" srcId="{69E1F65E-F54D-4D18-B798-3F8AA298BD3C}" destId="{8B016A65-4F2D-45C9-BF27-6B28950FEFAB}" srcOrd="0" destOrd="0" presId="urn:microsoft.com/office/officeart/2005/8/layout/venn3"/>
    <dgm:cxn modelId="{26E61DD0-9ADE-4F73-9F3A-10618074EFED}" srcId="{69E1F65E-F54D-4D18-B798-3F8AA298BD3C}" destId="{1B3542B6-17F4-4F0D-BB00-A356BE409C39}" srcOrd="0" destOrd="0" parTransId="{E0EFF318-D0E7-4491-91AC-D025A9128B53}" sibTransId="{2AB1D7D9-5675-40BC-8BE7-B0048E13B8EB}"/>
    <dgm:cxn modelId="{184072CB-BC54-4037-ADA8-C885FDEEF1B3}" type="presParOf" srcId="{8B016A65-4F2D-45C9-BF27-6B28950FEFAB}" destId="{BCB26041-CAD1-473C-9A4C-A4699415D614}" srcOrd="0"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E1F65E-F54D-4D18-B798-3F8AA298BD3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it-IT"/>
        </a:p>
      </dgm:t>
    </dgm:pt>
    <dgm:pt modelId="{1B3542B6-17F4-4F0D-BB00-A356BE409C39}">
      <dgm:prSet phldrT="[Testo]"/>
      <dgm:spPr/>
      <dgm:t>
        <a:bodyPr/>
        <a:lstStyle/>
        <a:p>
          <a:r>
            <a:rPr lang="it-IT" b="1" i="1" dirty="0">
              <a:latin typeface="Georgia" panose="02040502050405020303" pitchFamily="18" charset="0"/>
            </a:rPr>
            <a:t>Top Telemedicine </a:t>
          </a:r>
          <a:r>
            <a:rPr lang="it-IT" b="1" i="1" dirty="0" err="1">
              <a:latin typeface="Georgia" panose="02040502050405020303" pitchFamily="18" charset="0"/>
            </a:rPr>
            <a:t>Unicorn</a:t>
          </a:r>
          <a:r>
            <a:rPr lang="it-IT" b="1" i="1" dirty="0">
              <a:latin typeface="Georgia" panose="02040502050405020303" pitchFamily="18" charset="0"/>
            </a:rPr>
            <a:t> Startups</a:t>
          </a:r>
        </a:p>
      </dgm:t>
    </dgm:pt>
    <dgm:pt modelId="{2AB1D7D9-5675-40BC-8BE7-B0048E13B8EB}" type="sibTrans" cxnId="{26E61DD0-9ADE-4F73-9F3A-10618074EFED}">
      <dgm:prSet/>
      <dgm:spPr/>
      <dgm:t>
        <a:bodyPr/>
        <a:lstStyle/>
        <a:p>
          <a:endParaRPr lang="it-IT">
            <a:latin typeface="Georgia" panose="02040502050405020303" pitchFamily="18" charset="0"/>
          </a:endParaRPr>
        </a:p>
      </dgm:t>
    </dgm:pt>
    <dgm:pt modelId="{E0EFF318-D0E7-4491-91AC-D025A9128B53}" type="parTrans" cxnId="{26E61DD0-9ADE-4F73-9F3A-10618074EFED}">
      <dgm:prSet/>
      <dgm:spPr/>
      <dgm:t>
        <a:bodyPr/>
        <a:lstStyle/>
        <a:p>
          <a:endParaRPr lang="it-IT">
            <a:latin typeface="Georgia" panose="02040502050405020303" pitchFamily="18" charset="0"/>
          </a:endParaRPr>
        </a:p>
      </dgm:t>
    </dgm:pt>
    <dgm:pt modelId="{8B016A65-4F2D-45C9-BF27-6B28950FEFAB}" type="pres">
      <dgm:prSet presAssocID="{69E1F65E-F54D-4D18-B798-3F8AA298BD3C}" presName="Name0" presStyleCnt="0">
        <dgm:presLayoutVars>
          <dgm:dir/>
          <dgm:resizeHandles val="exact"/>
        </dgm:presLayoutVars>
      </dgm:prSet>
      <dgm:spPr/>
    </dgm:pt>
    <dgm:pt modelId="{BCB26041-CAD1-473C-9A4C-A4699415D614}" type="pres">
      <dgm:prSet presAssocID="{1B3542B6-17F4-4F0D-BB00-A356BE409C39}" presName="Name5" presStyleLbl="vennNode1" presStyleIdx="0" presStyleCnt="1" custScaleX="217135" custScaleY="213488" custLinFactNeighborX="4394" custLinFactNeighborY="-2089">
        <dgm:presLayoutVars>
          <dgm:bulletEnabled val="1"/>
        </dgm:presLayoutVars>
      </dgm:prSet>
      <dgm:spPr/>
    </dgm:pt>
  </dgm:ptLst>
  <dgm:cxnLst>
    <dgm:cxn modelId="{0A6F1289-A86C-4438-8DC8-E1DF1566161A}" type="presOf" srcId="{1B3542B6-17F4-4F0D-BB00-A356BE409C39}" destId="{BCB26041-CAD1-473C-9A4C-A4699415D614}" srcOrd="0" destOrd="0" presId="urn:microsoft.com/office/officeart/2005/8/layout/venn3"/>
    <dgm:cxn modelId="{749774C0-639D-461B-914F-E12100E6317C}" type="presOf" srcId="{69E1F65E-F54D-4D18-B798-3F8AA298BD3C}" destId="{8B016A65-4F2D-45C9-BF27-6B28950FEFAB}" srcOrd="0" destOrd="0" presId="urn:microsoft.com/office/officeart/2005/8/layout/venn3"/>
    <dgm:cxn modelId="{26E61DD0-9ADE-4F73-9F3A-10618074EFED}" srcId="{69E1F65E-F54D-4D18-B798-3F8AA298BD3C}" destId="{1B3542B6-17F4-4F0D-BB00-A356BE409C39}" srcOrd="0" destOrd="0" parTransId="{E0EFF318-D0E7-4491-91AC-D025A9128B53}" sibTransId="{2AB1D7D9-5675-40BC-8BE7-B0048E13B8EB}"/>
    <dgm:cxn modelId="{184072CB-BC54-4037-ADA8-C885FDEEF1B3}" type="presParOf" srcId="{8B016A65-4F2D-45C9-BF27-6B28950FEFAB}" destId="{BCB26041-CAD1-473C-9A4C-A4699415D614}" srcOrd="0" destOrd="0" presId="urn:microsoft.com/office/officeart/2005/8/layout/ven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142EBCD-DCB7-45B8-9DA6-6F50FDF53CCA}" type="doc">
      <dgm:prSet loTypeId="urn:microsoft.com/office/officeart/2005/8/layout/chevron1" loCatId="process" qsTypeId="urn:microsoft.com/office/officeart/2005/8/quickstyle/simple1" qsCatId="simple" csTypeId="urn:microsoft.com/office/officeart/2005/8/colors/accent1_2" csCatId="accent1" phldr="1"/>
      <dgm:spPr/>
    </dgm:pt>
    <dgm:pt modelId="{B09668C7-6B68-4D6D-8C60-4D5240C04205}">
      <dgm:prSet phldrT="[Testo]" custT="1"/>
      <dgm:spPr/>
      <dgm:t>
        <a:bodyPr/>
        <a:lstStyle/>
        <a:p>
          <a:r>
            <a:rPr lang="it-IT" sz="1400" dirty="0" err="1"/>
            <a:t>Seed</a:t>
          </a:r>
          <a:endParaRPr lang="it-IT" sz="1400" dirty="0"/>
        </a:p>
      </dgm:t>
    </dgm:pt>
    <dgm:pt modelId="{1967AC70-0FCA-4AFB-AA34-18BA66C6A6D2}" type="parTrans" cxnId="{481D186F-D7EC-4C42-953B-AD9BD6F3EDCB}">
      <dgm:prSet/>
      <dgm:spPr/>
      <dgm:t>
        <a:bodyPr/>
        <a:lstStyle/>
        <a:p>
          <a:endParaRPr lang="it-IT" sz="1400"/>
        </a:p>
      </dgm:t>
    </dgm:pt>
    <dgm:pt modelId="{3EC1A1C6-82BB-47B4-A56F-97989EA72399}" type="sibTrans" cxnId="{481D186F-D7EC-4C42-953B-AD9BD6F3EDCB}">
      <dgm:prSet/>
      <dgm:spPr/>
      <dgm:t>
        <a:bodyPr/>
        <a:lstStyle/>
        <a:p>
          <a:endParaRPr lang="it-IT" sz="1400"/>
        </a:p>
      </dgm:t>
    </dgm:pt>
    <dgm:pt modelId="{2F375027-577F-43AA-85A2-BBFCA86F9DFC}">
      <dgm:prSet phldrT="[Testo]" custT="1"/>
      <dgm:spPr/>
      <dgm:t>
        <a:bodyPr/>
        <a:lstStyle/>
        <a:p>
          <a:r>
            <a:rPr lang="it-IT" sz="1400" dirty="0" err="1"/>
            <a:t>Early</a:t>
          </a:r>
          <a:r>
            <a:rPr lang="it-IT" sz="1400" dirty="0"/>
            <a:t> Stage VC</a:t>
          </a:r>
        </a:p>
      </dgm:t>
    </dgm:pt>
    <dgm:pt modelId="{B83A1601-8213-420D-827C-F7A4B4C87A8F}" type="parTrans" cxnId="{13E927BA-E333-407C-BD79-100F23054857}">
      <dgm:prSet/>
      <dgm:spPr/>
      <dgm:t>
        <a:bodyPr/>
        <a:lstStyle/>
        <a:p>
          <a:endParaRPr lang="it-IT" sz="1400"/>
        </a:p>
      </dgm:t>
    </dgm:pt>
    <dgm:pt modelId="{20C3DF86-AFFF-4DCD-8A50-957705A607A6}" type="sibTrans" cxnId="{13E927BA-E333-407C-BD79-100F23054857}">
      <dgm:prSet/>
      <dgm:spPr/>
      <dgm:t>
        <a:bodyPr/>
        <a:lstStyle/>
        <a:p>
          <a:endParaRPr lang="it-IT" sz="1400"/>
        </a:p>
      </dgm:t>
    </dgm:pt>
    <dgm:pt modelId="{593CF743-97C7-423C-A4FB-7496C63D330F}">
      <dgm:prSet phldrT="[Testo]" custT="1"/>
      <dgm:spPr/>
      <dgm:t>
        <a:bodyPr/>
        <a:lstStyle/>
        <a:p>
          <a:r>
            <a:rPr lang="it-IT" sz="1400" dirty="0"/>
            <a:t>Late Stage VC</a:t>
          </a:r>
        </a:p>
      </dgm:t>
    </dgm:pt>
    <dgm:pt modelId="{3BA5C54C-071B-4FB4-821E-9692C8AD5903}" type="parTrans" cxnId="{4C22BDB4-76EE-4DAA-93FF-B14D291F4644}">
      <dgm:prSet/>
      <dgm:spPr/>
      <dgm:t>
        <a:bodyPr/>
        <a:lstStyle/>
        <a:p>
          <a:endParaRPr lang="it-IT" sz="1400"/>
        </a:p>
      </dgm:t>
    </dgm:pt>
    <dgm:pt modelId="{0E1AEEC2-49B7-4943-99F6-81C99858BF3C}" type="sibTrans" cxnId="{4C22BDB4-76EE-4DAA-93FF-B14D291F4644}">
      <dgm:prSet/>
      <dgm:spPr/>
      <dgm:t>
        <a:bodyPr/>
        <a:lstStyle/>
        <a:p>
          <a:endParaRPr lang="it-IT" sz="1400"/>
        </a:p>
      </dgm:t>
    </dgm:pt>
    <dgm:pt modelId="{4C0697B2-46A5-48B0-8674-0231D706E73C}">
      <dgm:prSet phldrT="[Testo]" custT="1"/>
      <dgm:spPr/>
      <dgm:t>
        <a:bodyPr/>
        <a:lstStyle/>
        <a:p>
          <a:r>
            <a:rPr lang="it-IT" sz="1400" dirty="0"/>
            <a:t>Exit</a:t>
          </a:r>
        </a:p>
      </dgm:t>
    </dgm:pt>
    <dgm:pt modelId="{BE9E25AD-BD88-4EE8-A4DB-243835A668D7}" type="parTrans" cxnId="{744E747A-D58E-43F0-9A17-803B3E745C4E}">
      <dgm:prSet/>
      <dgm:spPr/>
      <dgm:t>
        <a:bodyPr/>
        <a:lstStyle/>
        <a:p>
          <a:endParaRPr lang="it-IT" sz="1400"/>
        </a:p>
      </dgm:t>
    </dgm:pt>
    <dgm:pt modelId="{9082A81D-6ED8-4F63-B347-F522C3A34F3B}" type="sibTrans" cxnId="{744E747A-D58E-43F0-9A17-803B3E745C4E}">
      <dgm:prSet/>
      <dgm:spPr/>
      <dgm:t>
        <a:bodyPr/>
        <a:lstStyle/>
        <a:p>
          <a:endParaRPr lang="it-IT" sz="1400"/>
        </a:p>
      </dgm:t>
    </dgm:pt>
    <dgm:pt modelId="{A36B38BE-9702-4CAF-940E-6ED49076AD31}" type="pres">
      <dgm:prSet presAssocID="{F142EBCD-DCB7-45B8-9DA6-6F50FDF53CCA}" presName="Name0" presStyleCnt="0">
        <dgm:presLayoutVars>
          <dgm:dir/>
          <dgm:animLvl val="lvl"/>
          <dgm:resizeHandles val="exact"/>
        </dgm:presLayoutVars>
      </dgm:prSet>
      <dgm:spPr/>
    </dgm:pt>
    <dgm:pt modelId="{EB119FC9-B708-48CD-8915-837BF23742B4}" type="pres">
      <dgm:prSet presAssocID="{B09668C7-6B68-4D6D-8C60-4D5240C04205}" presName="parTxOnly" presStyleLbl="node1" presStyleIdx="0" presStyleCnt="4" custLinFactNeighborX="4266">
        <dgm:presLayoutVars>
          <dgm:chMax val="0"/>
          <dgm:chPref val="0"/>
          <dgm:bulletEnabled val="1"/>
        </dgm:presLayoutVars>
      </dgm:prSet>
      <dgm:spPr/>
    </dgm:pt>
    <dgm:pt modelId="{44686247-681A-4010-BB9C-752F8CACF8DA}" type="pres">
      <dgm:prSet presAssocID="{3EC1A1C6-82BB-47B4-A56F-97989EA72399}" presName="parTxOnlySpace" presStyleCnt="0"/>
      <dgm:spPr/>
    </dgm:pt>
    <dgm:pt modelId="{811A232A-0CC0-4A9B-A91D-32BEA7A7D424}" type="pres">
      <dgm:prSet presAssocID="{2F375027-577F-43AA-85A2-BBFCA86F9DFC}" presName="parTxOnly" presStyleLbl="node1" presStyleIdx="1" presStyleCnt="4">
        <dgm:presLayoutVars>
          <dgm:chMax val="0"/>
          <dgm:chPref val="0"/>
          <dgm:bulletEnabled val="1"/>
        </dgm:presLayoutVars>
      </dgm:prSet>
      <dgm:spPr/>
    </dgm:pt>
    <dgm:pt modelId="{0008555B-B7D4-4569-AB24-371F0259D30B}" type="pres">
      <dgm:prSet presAssocID="{20C3DF86-AFFF-4DCD-8A50-957705A607A6}" presName="parTxOnlySpace" presStyleCnt="0"/>
      <dgm:spPr/>
    </dgm:pt>
    <dgm:pt modelId="{6DC102DB-A6EA-44CE-9F87-8AFA8B381B8B}" type="pres">
      <dgm:prSet presAssocID="{593CF743-97C7-423C-A4FB-7496C63D330F}" presName="parTxOnly" presStyleLbl="node1" presStyleIdx="2" presStyleCnt="4">
        <dgm:presLayoutVars>
          <dgm:chMax val="0"/>
          <dgm:chPref val="0"/>
          <dgm:bulletEnabled val="1"/>
        </dgm:presLayoutVars>
      </dgm:prSet>
      <dgm:spPr/>
    </dgm:pt>
    <dgm:pt modelId="{1510CACF-2B94-4624-A9D1-4D5171F2C938}" type="pres">
      <dgm:prSet presAssocID="{0E1AEEC2-49B7-4943-99F6-81C99858BF3C}" presName="parTxOnlySpace" presStyleCnt="0"/>
      <dgm:spPr/>
    </dgm:pt>
    <dgm:pt modelId="{4BE5A375-B474-48CD-8C1B-09FEC8528FDF}" type="pres">
      <dgm:prSet presAssocID="{4C0697B2-46A5-48B0-8674-0231D706E73C}" presName="parTxOnly" presStyleLbl="node1" presStyleIdx="3" presStyleCnt="4">
        <dgm:presLayoutVars>
          <dgm:chMax val="0"/>
          <dgm:chPref val="0"/>
          <dgm:bulletEnabled val="1"/>
        </dgm:presLayoutVars>
      </dgm:prSet>
      <dgm:spPr/>
    </dgm:pt>
  </dgm:ptLst>
  <dgm:cxnLst>
    <dgm:cxn modelId="{4874D909-1082-4C3B-90F9-1E72337C1054}" type="presOf" srcId="{593CF743-97C7-423C-A4FB-7496C63D330F}" destId="{6DC102DB-A6EA-44CE-9F87-8AFA8B381B8B}" srcOrd="0" destOrd="0" presId="urn:microsoft.com/office/officeart/2005/8/layout/chevron1"/>
    <dgm:cxn modelId="{8E826F15-8F3C-4A05-B304-8FD0C7F5529C}" type="presOf" srcId="{4C0697B2-46A5-48B0-8674-0231D706E73C}" destId="{4BE5A375-B474-48CD-8C1B-09FEC8528FDF}" srcOrd="0" destOrd="0" presId="urn:microsoft.com/office/officeart/2005/8/layout/chevron1"/>
    <dgm:cxn modelId="{CEC74D45-BF83-43C7-B6BE-6465D67625D1}" type="presOf" srcId="{F142EBCD-DCB7-45B8-9DA6-6F50FDF53CCA}" destId="{A36B38BE-9702-4CAF-940E-6ED49076AD31}" srcOrd="0" destOrd="0" presId="urn:microsoft.com/office/officeart/2005/8/layout/chevron1"/>
    <dgm:cxn modelId="{481D186F-D7EC-4C42-953B-AD9BD6F3EDCB}" srcId="{F142EBCD-DCB7-45B8-9DA6-6F50FDF53CCA}" destId="{B09668C7-6B68-4D6D-8C60-4D5240C04205}" srcOrd="0" destOrd="0" parTransId="{1967AC70-0FCA-4AFB-AA34-18BA66C6A6D2}" sibTransId="{3EC1A1C6-82BB-47B4-A56F-97989EA72399}"/>
    <dgm:cxn modelId="{744E747A-D58E-43F0-9A17-803B3E745C4E}" srcId="{F142EBCD-DCB7-45B8-9DA6-6F50FDF53CCA}" destId="{4C0697B2-46A5-48B0-8674-0231D706E73C}" srcOrd="3" destOrd="0" parTransId="{BE9E25AD-BD88-4EE8-A4DB-243835A668D7}" sibTransId="{9082A81D-6ED8-4F63-B347-F522C3A34F3B}"/>
    <dgm:cxn modelId="{4C22BDB4-76EE-4DAA-93FF-B14D291F4644}" srcId="{F142EBCD-DCB7-45B8-9DA6-6F50FDF53CCA}" destId="{593CF743-97C7-423C-A4FB-7496C63D330F}" srcOrd="2" destOrd="0" parTransId="{3BA5C54C-071B-4FB4-821E-9692C8AD5903}" sibTransId="{0E1AEEC2-49B7-4943-99F6-81C99858BF3C}"/>
    <dgm:cxn modelId="{CE17F8B9-3905-4DAF-B3EF-62CD585E00EA}" type="presOf" srcId="{2F375027-577F-43AA-85A2-BBFCA86F9DFC}" destId="{811A232A-0CC0-4A9B-A91D-32BEA7A7D424}" srcOrd="0" destOrd="0" presId="urn:microsoft.com/office/officeart/2005/8/layout/chevron1"/>
    <dgm:cxn modelId="{13E927BA-E333-407C-BD79-100F23054857}" srcId="{F142EBCD-DCB7-45B8-9DA6-6F50FDF53CCA}" destId="{2F375027-577F-43AA-85A2-BBFCA86F9DFC}" srcOrd="1" destOrd="0" parTransId="{B83A1601-8213-420D-827C-F7A4B4C87A8F}" sibTransId="{20C3DF86-AFFF-4DCD-8A50-957705A607A6}"/>
    <dgm:cxn modelId="{39332AEA-466D-4503-85D8-B61AE054ED89}" type="presOf" srcId="{B09668C7-6B68-4D6D-8C60-4D5240C04205}" destId="{EB119FC9-B708-48CD-8915-837BF23742B4}" srcOrd="0" destOrd="0" presId="urn:microsoft.com/office/officeart/2005/8/layout/chevron1"/>
    <dgm:cxn modelId="{4182CA4B-0E5D-45D3-A8B7-7D5F640FDE86}" type="presParOf" srcId="{A36B38BE-9702-4CAF-940E-6ED49076AD31}" destId="{EB119FC9-B708-48CD-8915-837BF23742B4}" srcOrd="0" destOrd="0" presId="urn:microsoft.com/office/officeart/2005/8/layout/chevron1"/>
    <dgm:cxn modelId="{08BA643D-C165-4604-AE7B-18915F1B87E3}" type="presParOf" srcId="{A36B38BE-9702-4CAF-940E-6ED49076AD31}" destId="{44686247-681A-4010-BB9C-752F8CACF8DA}" srcOrd="1" destOrd="0" presId="urn:microsoft.com/office/officeart/2005/8/layout/chevron1"/>
    <dgm:cxn modelId="{EDB8690B-D04D-4FEA-9208-4A3CFD907055}" type="presParOf" srcId="{A36B38BE-9702-4CAF-940E-6ED49076AD31}" destId="{811A232A-0CC0-4A9B-A91D-32BEA7A7D424}" srcOrd="2" destOrd="0" presId="urn:microsoft.com/office/officeart/2005/8/layout/chevron1"/>
    <dgm:cxn modelId="{F313BC73-E96B-4328-A269-5651F2FAC627}" type="presParOf" srcId="{A36B38BE-9702-4CAF-940E-6ED49076AD31}" destId="{0008555B-B7D4-4569-AB24-371F0259D30B}" srcOrd="3" destOrd="0" presId="urn:microsoft.com/office/officeart/2005/8/layout/chevron1"/>
    <dgm:cxn modelId="{14FADBD5-D5C8-4A1D-ABB8-6ABDDC65FC8E}" type="presParOf" srcId="{A36B38BE-9702-4CAF-940E-6ED49076AD31}" destId="{6DC102DB-A6EA-44CE-9F87-8AFA8B381B8B}" srcOrd="4" destOrd="0" presId="urn:microsoft.com/office/officeart/2005/8/layout/chevron1"/>
    <dgm:cxn modelId="{4F28E7A9-5A48-4C7D-B20B-5E839A5E9B1B}" type="presParOf" srcId="{A36B38BE-9702-4CAF-940E-6ED49076AD31}" destId="{1510CACF-2B94-4624-A9D1-4D5171F2C938}" srcOrd="5" destOrd="0" presId="urn:microsoft.com/office/officeart/2005/8/layout/chevron1"/>
    <dgm:cxn modelId="{445D1518-4C25-4D9D-BE6A-575328F5DF20}" type="presParOf" srcId="{A36B38BE-9702-4CAF-940E-6ED49076AD31}" destId="{4BE5A375-B474-48CD-8C1B-09FEC8528FD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142EBCD-DCB7-45B8-9DA6-6F50FDF53CCA}" type="doc">
      <dgm:prSet loTypeId="urn:microsoft.com/office/officeart/2005/8/layout/chevron1" loCatId="process" qsTypeId="urn:microsoft.com/office/officeart/2005/8/quickstyle/simple1" qsCatId="simple" csTypeId="urn:microsoft.com/office/officeart/2005/8/colors/accent1_2" csCatId="accent1" phldr="1"/>
      <dgm:spPr/>
    </dgm:pt>
    <dgm:pt modelId="{B09668C7-6B68-4D6D-8C60-4D5240C04205}">
      <dgm:prSet phldrT="[Testo]" custT="1"/>
      <dgm:spPr/>
      <dgm:t>
        <a:bodyPr/>
        <a:lstStyle/>
        <a:p>
          <a:r>
            <a:rPr lang="it-IT" sz="1400" dirty="0" err="1"/>
            <a:t>Launch</a:t>
          </a:r>
          <a:endParaRPr lang="it-IT" sz="1400" dirty="0"/>
        </a:p>
      </dgm:t>
    </dgm:pt>
    <dgm:pt modelId="{1967AC70-0FCA-4AFB-AA34-18BA66C6A6D2}" type="parTrans" cxnId="{481D186F-D7EC-4C42-953B-AD9BD6F3EDCB}">
      <dgm:prSet/>
      <dgm:spPr/>
      <dgm:t>
        <a:bodyPr/>
        <a:lstStyle/>
        <a:p>
          <a:endParaRPr lang="it-IT" sz="1400"/>
        </a:p>
      </dgm:t>
    </dgm:pt>
    <dgm:pt modelId="{3EC1A1C6-82BB-47B4-A56F-97989EA72399}" type="sibTrans" cxnId="{481D186F-D7EC-4C42-953B-AD9BD6F3EDCB}">
      <dgm:prSet/>
      <dgm:spPr/>
      <dgm:t>
        <a:bodyPr/>
        <a:lstStyle/>
        <a:p>
          <a:endParaRPr lang="it-IT" sz="1400"/>
        </a:p>
      </dgm:t>
    </dgm:pt>
    <dgm:pt modelId="{2F375027-577F-43AA-85A2-BBFCA86F9DFC}">
      <dgm:prSet phldrT="[Testo]" custT="1"/>
      <dgm:spPr/>
      <dgm:t>
        <a:bodyPr/>
        <a:lstStyle/>
        <a:p>
          <a:r>
            <a:rPr lang="it-IT" sz="1400" dirty="0" err="1"/>
            <a:t>Growth</a:t>
          </a:r>
          <a:endParaRPr lang="it-IT" sz="1400" dirty="0"/>
        </a:p>
      </dgm:t>
    </dgm:pt>
    <dgm:pt modelId="{B83A1601-8213-420D-827C-F7A4B4C87A8F}" type="parTrans" cxnId="{13E927BA-E333-407C-BD79-100F23054857}">
      <dgm:prSet/>
      <dgm:spPr/>
      <dgm:t>
        <a:bodyPr/>
        <a:lstStyle/>
        <a:p>
          <a:endParaRPr lang="it-IT" sz="1400"/>
        </a:p>
      </dgm:t>
    </dgm:pt>
    <dgm:pt modelId="{20C3DF86-AFFF-4DCD-8A50-957705A607A6}" type="sibTrans" cxnId="{13E927BA-E333-407C-BD79-100F23054857}">
      <dgm:prSet/>
      <dgm:spPr/>
      <dgm:t>
        <a:bodyPr/>
        <a:lstStyle/>
        <a:p>
          <a:endParaRPr lang="it-IT" sz="1400"/>
        </a:p>
      </dgm:t>
    </dgm:pt>
    <dgm:pt modelId="{593CF743-97C7-423C-A4FB-7496C63D330F}">
      <dgm:prSet phldrT="[Testo]" custT="1"/>
      <dgm:spPr/>
      <dgm:t>
        <a:bodyPr/>
        <a:lstStyle/>
        <a:p>
          <a:r>
            <a:rPr lang="it-IT" sz="1400" dirty="0"/>
            <a:t>Shake-Out</a:t>
          </a:r>
        </a:p>
      </dgm:t>
    </dgm:pt>
    <dgm:pt modelId="{3BA5C54C-071B-4FB4-821E-9692C8AD5903}" type="parTrans" cxnId="{4C22BDB4-76EE-4DAA-93FF-B14D291F4644}">
      <dgm:prSet/>
      <dgm:spPr/>
      <dgm:t>
        <a:bodyPr/>
        <a:lstStyle/>
        <a:p>
          <a:endParaRPr lang="it-IT" sz="1400"/>
        </a:p>
      </dgm:t>
    </dgm:pt>
    <dgm:pt modelId="{0E1AEEC2-49B7-4943-99F6-81C99858BF3C}" type="sibTrans" cxnId="{4C22BDB4-76EE-4DAA-93FF-B14D291F4644}">
      <dgm:prSet/>
      <dgm:spPr/>
      <dgm:t>
        <a:bodyPr/>
        <a:lstStyle/>
        <a:p>
          <a:endParaRPr lang="it-IT" sz="1400"/>
        </a:p>
      </dgm:t>
    </dgm:pt>
    <dgm:pt modelId="{4C0697B2-46A5-48B0-8674-0231D706E73C}">
      <dgm:prSet phldrT="[Testo]" custT="1"/>
      <dgm:spPr/>
      <dgm:t>
        <a:bodyPr/>
        <a:lstStyle/>
        <a:p>
          <a:r>
            <a:rPr lang="it-IT" sz="1400" dirty="0" err="1"/>
            <a:t>Maturity</a:t>
          </a:r>
          <a:endParaRPr lang="it-IT" sz="1400" dirty="0"/>
        </a:p>
      </dgm:t>
    </dgm:pt>
    <dgm:pt modelId="{BE9E25AD-BD88-4EE8-A4DB-243835A668D7}" type="parTrans" cxnId="{744E747A-D58E-43F0-9A17-803B3E745C4E}">
      <dgm:prSet/>
      <dgm:spPr/>
      <dgm:t>
        <a:bodyPr/>
        <a:lstStyle/>
        <a:p>
          <a:endParaRPr lang="it-IT" sz="1400"/>
        </a:p>
      </dgm:t>
    </dgm:pt>
    <dgm:pt modelId="{9082A81D-6ED8-4F63-B347-F522C3A34F3B}" type="sibTrans" cxnId="{744E747A-D58E-43F0-9A17-803B3E745C4E}">
      <dgm:prSet/>
      <dgm:spPr/>
      <dgm:t>
        <a:bodyPr/>
        <a:lstStyle/>
        <a:p>
          <a:endParaRPr lang="it-IT" sz="1400"/>
        </a:p>
      </dgm:t>
    </dgm:pt>
    <dgm:pt modelId="{6DF00884-9B6C-4A9C-B807-A00D709D394D}">
      <dgm:prSet phldrT="[Testo]" custT="1"/>
      <dgm:spPr/>
      <dgm:t>
        <a:bodyPr/>
        <a:lstStyle/>
        <a:p>
          <a:r>
            <a:rPr lang="it-IT" sz="1400" dirty="0" err="1"/>
            <a:t>Decline</a:t>
          </a:r>
          <a:endParaRPr lang="it-IT" sz="1400" dirty="0"/>
        </a:p>
      </dgm:t>
    </dgm:pt>
    <dgm:pt modelId="{CCA11E93-969D-41E5-A3A8-404C2514FB3D}" type="parTrans" cxnId="{66EABE1A-D7D0-4F9A-BD60-0CBD100EE9D8}">
      <dgm:prSet/>
      <dgm:spPr/>
      <dgm:t>
        <a:bodyPr/>
        <a:lstStyle/>
        <a:p>
          <a:endParaRPr lang="it-IT"/>
        </a:p>
      </dgm:t>
    </dgm:pt>
    <dgm:pt modelId="{6B446E10-9F2A-46BD-9968-D62A67EED17C}" type="sibTrans" cxnId="{66EABE1A-D7D0-4F9A-BD60-0CBD100EE9D8}">
      <dgm:prSet/>
      <dgm:spPr/>
      <dgm:t>
        <a:bodyPr/>
        <a:lstStyle/>
        <a:p>
          <a:endParaRPr lang="it-IT"/>
        </a:p>
      </dgm:t>
    </dgm:pt>
    <dgm:pt modelId="{A36B38BE-9702-4CAF-940E-6ED49076AD31}" type="pres">
      <dgm:prSet presAssocID="{F142EBCD-DCB7-45B8-9DA6-6F50FDF53CCA}" presName="Name0" presStyleCnt="0">
        <dgm:presLayoutVars>
          <dgm:dir/>
          <dgm:animLvl val="lvl"/>
          <dgm:resizeHandles val="exact"/>
        </dgm:presLayoutVars>
      </dgm:prSet>
      <dgm:spPr/>
    </dgm:pt>
    <dgm:pt modelId="{EB119FC9-B708-48CD-8915-837BF23742B4}" type="pres">
      <dgm:prSet presAssocID="{B09668C7-6B68-4D6D-8C60-4D5240C04205}" presName="parTxOnly" presStyleLbl="node1" presStyleIdx="0" presStyleCnt="5" custLinFactNeighborX="5231">
        <dgm:presLayoutVars>
          <dgm:chMax val="0"/>
          <dgm:chPref val="0"/>
          <dgm:bulletEnabled val="1"/>
        </dgm:presLayoutVars>
      </dgm:prSet>
      <dgm:spPr/>
    </dgm:pt>
    <dgm:pt modelId="{44686247-681A-4010-BB9C-752F8CACF8DA}" type="pres">
      <dgm:prSet presAssocID="{3EC1A1C6-82BB-47B4-A56F-97989EA72399}" presName="parTxOnlySpace" presStyleCnt="0"/>
      <dgm:spPr/>
    </dgm:pt>
    <dgm:pt modelId="{811A232A-0CC0-4A9B-A91D-32BEA7A7D424}" type="pres">
      <dgm:prSet presAssocID="{2F375027-577F-43AA-85A2-BBFCA86F9DFC}" presName="parTxOnly" presStyleLbl="node1" presStyleIdx="1" presStyleCnt="5" custScaleX="134430" custLinFactNeighborX="36225">
        <dgm:presLayoutVars>
          <dgm:chMax val="0"/>
          <dgm:chPref val="0"/>
          <dgm:bulletEnabled val="1"/>
        </dgm:presLayoutVars>
      </dgm:prSet>
      <dgm:spPr/>
    </dgm:pt>
    <dgm:pt modelId="{0008555B-B7D4-4569-AB24-371F0259D30B}" type="pres">
      <dgm:prSet presAssocID="{20C3DF86-AFFF-4DCD-8A50-957705A607A6}" presName="parTxOnlySpace" presStyleCnt="0"/>
      <dgm:spPr/>
    </dgm:pt>
    <dgm:pt modelId="{6DC102DB-A6EA-44CE-9F87-8AFA8B381B8B}" type="pres">
      <dgm:prSet presAssocID="{593CF743-97C7-423C-A4FB-7496C63D330F}" presName="parTxOnly" presStyleLbl="node1" presStyleIdx="2" presStyleCnt="5" custScaleX="146411" custLinFactNeighborX="70924">
        <dgm:presLayoutVars>
          <dgm:chMax val="0"/>
          <dgm:chPref val="0"/>
          <dgm:bulletEnabled val="1"/>
        </dgm:presLayoutVars>
      </dgm:prSet>
      <dgm:spPr/>
    </dgm:pt>
    <dgm:pt modelId="{1510CACF-2B94-4624-A9D1-4D5171F2C938}" type="pres">
      <dgm:prSet presAssocID="{0E1AEEC2-49B7-4943-99F6-81C99858BF3C}" presName="parTxOnlySpace" presStyleCnt="0"/>
      <dgm:spPr/>
    </dgm:pt>
    <dgm:pt modelId="{4BE5A375-B474-48CD-8C1B-09FEC8528FDF}" type="pres">
      <dgm:prSet presAssocID="{4C0697B2-46A5-48B0-8674-0231D706E73C}" presName="parTxOnly" presStyleLbl="node1" presStyleIdx="3" presStyleCnt="5" custScaleX="91563" custLinFactNeighborX="79052">
        <dgm:presLayoutVars>
          <dgm:chMax val="0"/>
          <dgm:chPref val="0"/>
          <dgm:bulletEnabled val="1"/>
        </dgm:presLayoutVars>
      </dgm:prSet>
      <dgm:spPr/>
    </dgm:pt>
    <dgm:pt modelId="{2540CED9-FE7A-4008-8D6C-12325AC04D33}" type="pres">
      <dgm:prSet presAssocID="{9082A81D-6ED8-4F63-B347-F522C3A34F3B}" presName="parTxOnlySpace" presStyleCnt="0"/>
      <dgm:spPr/>
    </dgm:pt>
    <dgm:pt modelId="{1B4C5E30-C401-4520-91D4-609F83CA125C}" type="pres">
      <dgm:prSet presAssocID="{6DF00884-9B6C-4A9C-B807-A00D709D394D}" presName="parTxOnly" presStyleLbl="node1" presStyleIdx="4" presStyleCnt="5" custScaleX="86008">
        <dgm:presLayoutVars>
          <dgm:chMax val="0"/>
          <dgm:chPref val="0"/>
          <dgm:bulletEnabled val="1"/>
        </dgm:presLayoutVars>
      </dgm:prSet>
      <dgm:spPr/>
    </dgm:pt>
  </dgm:ptLst>
  <dgm:cxnLst>
    <dgm:cxn modelId="{4874D909-1082-4C3B-90F9-1E72337C1054}" type="presOf" srcId="{593CF743-97C7-423C-A4FB-7496C63D330F}" destId="{6DC102DB-A6EA-44CE-9F87-8AFA8B381B8B}" srcOrd="0" destOrd="0" presId="urn:microsoft.com/office/officeart/2005/8/layout/chevron1"/>
    <dgm:cxn modelId="{8E826F15-8F3C-4A05-B304-8FD0C7F5529C}" type="presOf" srcId="{4C0697B2-46A5-48B0-8674-0231D706E73C}" destId="{4BE5A375-B474-48CD-8C1B-09FEC8528FDF}" srcOrd="0" destOrd="0" presId="urn:microsoft.com/office/officeart/2005/8/layout/chevron1"/>
    <dgm:cxn modelId="{66EABE1A-D7D0-4F9A-BD60-0CBD100EE9D8}" srcId="{F142EBCD-DCB7-45B8-9DA6-6F50FDF53CCA}" destId="{6DF00884-9B6C-4A9C-B807-A00D709D394D}" srcOrd="4" destOrd="0" parTransId="{CCA11E93-969D-41E5-A3A8-404C2514FB3D}" sibTransId="{6B446E10-9F2A-46BD-9968-D62A67EED17C}"/>
    <dgm:cxn modelId="{CEC74D45-BF83-43C7-B6BE-6465D67625D1}" type="presOf" srcId="{F142EBCD-DCB7-45B8-9DA6-6F50FDF53CCA}" destId="{A36B38BE-9702-4CAF-940E-6ED49076AD31}" srcOrd="0" destOrd="0" presId="urn:microsoft.com/office/officeart/2005/8/layout/chevron1"/>
    <dgm:cxn modelId="{481D186F-D7EC-4C42-953B-AD9BD6F3EDCB}" srcId="{F142EBCD-DCB7-45B8-9DA6-6F50FDF53CCA}" destId="{B09668C7-6B68-4D6D-8C60-4D5240C04205}" srcOrd="0" destOrd="0" parTransId="{1967AC70-0FCA-4AFB-AA34-18BA66C6A6D2}" sibTransId="{3EC1A1C6-82BB-47B4-A56F-97989EA72399}"/>
    <dgm:cxn modelId="{744E747A-D58E-43F0-9A17-803B3E745C4E}" srcId="{F142EBCD-DCB7-45B8-9DA6-6F50FDF53CCA}" destId="{4C0697B2-46A5-48B0-8674-0231D706E73C}" srcOrd="3" destOrd="0" parTransId="{BE9E25AD-BD88-4EE8-A4DB-243835A668D7}" sibTransId="{9082A81D-6ED8-4F63-B347-F522C3A34F3B}"/>
    <dgm:cxn modelId="{4C22BDB4-76EE-4DAA-93FF-B14D291F4644}" srcId="{F142EBCD-DCB7-45B8-9DA6-6F50FDF53CCA}" destId="{593CF743-97C7-423C-A4FB-7496C63D330F}" srcOrd="2" destOrd="0" parTransId="{3BA5C54C-071B-4FB4-821E-9692C8AD5903}" sibTransId="{0E1AEEC2-49B7-4943-99F6-81C99858BF3C}"/>
    <dgm:cxn modelId="{CE17F8B9-3905-4DAF-B3EF-62CD585E00EA}" type="presOf" srcId="{2F375027-577F-43AA-85A2-BBFCA86F9DFC}" destId="{811A232A-0CC0-4A9B-A91D-32BEA7A7D424}" srcOrd="0" destOrd="0" presId="urn:microsoft.com/office/officeart/2005/8/layout/chevron1"/>
    <dgm:cxn modelId="{13E927BA-E333-407C-BD79-100F23054857}" srcId="{F142EBCD-DCB7-45B8-9DA6-6F50FDF53CCA}" destId="{2F375027-577F-43AA-85A2-BBFCA86F9DFC}" srcOrd="1" destOrd="0" parTransId="{B83A1601-8213-420D-827C-F7A4B4C87A8F}" sibTransId="{20C3DF86-AFFF-4DCD-8A50-957705A607A6}"/>
    <dgm:cxn modelId="{39332AEA-466D-4503-85D8-B61AE054ED89}" type="presOf" srcId="{B09668C7-6B68-4D6D-8C60-4D5240C04205}" destId="{EB119FC9-B708-48CD-8915-837BF23742B4}" srcOrd="0" destOrd="0" presId="urn:microsoft.com/office/officeart/2005/8/layout/chevron1"/>
    <dgm:cxn modelId="{9C0951FE-D079-496D-AE4C-4EB5ED2F161F}" type="presOf" srcId="{6DF00884-9B6C-4A9C-B807-A00D709D394D}" destId="{1B4C5E30-C401-4520-91D4-609F83CA125C}" srcOrd="0" destOrd="0" presId="urn:microsoft.com/office/officeart/2005/8/layout/chevron1"/>
    <dgm:cxn modelId="{4182CA4B-0E5D-45D3-A8B7-7D5F640FDE86}" type="presParOf" srcId="{A36B38BE-9702-4CAF-940E-6ED49076AD31}" destId="{EB119FC9-B708-48CD-8915-837BF23742B4}" srcOrd="0" destOrd="0" presId="urn:microsoft.com/office/officeart/2005/8/layout/chevron1"/>
    <dgm:cxn modelId="{08BA643D-C165-4604-AE7B-18915F1B87E3}" type="presParOf" srcId="{A36B38BE-9702-4CAF-940E-6ED49076AD31}" destId="{44686247-681A-4010-BB9C-752F8CACF8DA}" srcOrd="1" destOrd="0" presId="urn:microsoft.com/office/officeart/2005/8/layout/chevron1"/>
    <dgm:cxn modelId="{EDB8690B-D04D-4FEA-9208-4A3CFD907055}" type="presParOf" srcId="{A36B38BE-9702-4CAF-940E-6ED49076AD31}" destId="{811A232A-0CC0-4A9B-A91D-32BEA7A7D424}" srcOrd="2" destOrd="0" presId="urn:microsoft.com/office/officeart/2005/8/layout/chevron1"/>
    <dgm:cxn modelId="{F313BC73-E96B-4328-A269-5651F2FAC627}" type="presParOf" srcId="{A36B38BE-9702-4CAF-940E-6ED49076AD31}" destId="{0008555B-B7D4-4569-AB24-371F0259D30B}" srcOrd="3" destOrd="0" presId="urn:microsoft.com/office/officeart/2005/8/layout/chevron1"/>
    <dgm:cxn modelId="{14FADBD5-D5C8-4A1D-ABB8-6ABDDC65FC8E}" type="presParOf" srcId="{A36B38BE-9702-4CAF-940E-6ED49076AD31}" destId="{6DC102DB-A6EA-44CE-9F87-8AFA8B381B8B}" srcOrd="4" destOrd="0" presId="urn:microsoft.com/office/officeart/2005/8/layout/chevron1"/>
    <dgm:cxn modelId="{4F28E7A9-5A48-4C7D-B20B-5E839A5E9B1B}" type="presParOf" srcId="{A36B38BE-9702-4CAF-940E-6ED49076AD31}" destId="{1510CACF-2B94-4624-A9D1-4D5171F2C938}" srcOrd="5" destOrd="0" presId="urn:microsoft.com/office/officeart/2005/8/layout/chevron1"/>
    <dgm:cxn modelId="{445D1518-4C25-4D9D-BE6A-575328F5DF20}" type="presParOf" srcId="{A36B38BE-9702-4CAF-940E-6ED49076AD31}" destId="{4BE5A375-B474-48CD-8C1B-09FEC8528FDF}" srcOrd="6" destOrd="0" presId="urn:microsoft.com/office/officeart/2005/8/layout/chevron1"/>
    <dgm:cxn modelId="{F485DDDE-CF6D-41D2-95ED-013D84905E2F}" type="presParOf" srcId="{A36B38BE-9702-4CAF-940E-6ED49076AD31}" destId="{2540CED9-FE7A-4008-8D6C-12325AC04D33}" srcOrd="7" destOrd="0" presId="urn:microsoft.com/office/officeart/2005/8/layout/chevron1"/>
    <dgm:cxn modelId="{265976A5-6D67-4A04-B461-EA316DF6292B}" type="presParOf" srcId="{A36B38BE-9702-4CAF-940E-6ED49076AD31}" destId="{1B4C5E30-C401-4520-91D4-609F83CA125C}"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55FB59F-6806-4B9B-B25C-1F2A3884999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it-IT"/>
        </a:p>
      </dgm:t>
    </dgm:pt>
    <dgm:pt modelId="{5364C44F-743A-4066-969F-444A8A3047C8}">
      <dgm:prSet phldrT="[Testo]"/>
      <dgm:spPr/>
      <dgm:t>
        <a:bodyPr/>
        <a:lstStyle/>
        <a:p>
          <a:r>
            <a:rPr lang="en-US" b="1" i="1" dirty="0">
              <a:latin typeface="Georgia" panose="02040502050405020303" pitchFamily="18" charset="0"/>
            </a:rPr>
            <a:t>Competition intensity </a:t>
          </a:r>
          <a:r>
            <a:rPr lang="en-US" b="0" i="1" dirty="0">
              <a:latin typeface="Georgia" panose="02040502050405020303" pitchFamily="18" charset="0"/>
            </a:rPr>
            <a:t>(geographical, service differentiation, cost differentiation)</a:t>
          </a:r>
          <a:endParaRPr lang="it-IT" b="0" dirty="0">
            <a:latin typeface="Georgia" panose="02040502050405020303" pitchFamily="18" charset="0"/>
          </a:endParaRPr>
        </a:p>
      </dgm:t>
    </dgm:pt>
    <dgm:pt modelId="{E2A339D3-E315-48C8-B434-E6405D04039E}" type="parTrans" cxnId="{13F32EDC-389A-43F5-BC58-7E77459BF54B}">
      <dgm:prSet/>
      <dgm:spPr/>
      <dgm:t>
        <a:bodyPr/>
        <a:lstStyle/>
        <a:p>
          <a:endParaRPr lang="it-IT">
            <a:latin typeface="Georgia" panose="02040502050405020303" pitchFamily="18" charset="0"/>
          </a:endParaRPr>
        </a:p>
      </dgm:t>
    </dgm:pt>
    <dgm:pt modelId="{1AE6D208-A295-4997-A824-E5CB4A9071D4}" type="sibTrans" cxnId="{13F32EDC-389A-43F5-BC58-7E77459BF54B}">
      <dgm:prSet/>
      <dgm:spPr/>
      <dgm:t>
        <a:bodyPr/>
        <a:lstStyle/>
        <a:p>
          <a:endParaRPr lang="it-IT">
            <a:latin typeface="Georgia" panose="02040502050405020303" pitchFamily="18" charset="0"/>
          </a:endParaRPr>
        </a:p>
      </dgm:t>
    </dgm:pt>
    <dgm:pt modelId="{0BEDF41E-DD6D-4A40-9E67-D1561364B886}">
      <dgm:prSet phldrT="[Testo]"/>
      <dgm:spPr/>
      <dgm:t>
        <a:bodyPr/>
        <a:lstStyle/>
        <a:p>
          <a:r>
            <a:rPr lang="en-US" b="1" i="1" dirty="0">
              <a:latin typeface="Georgia" panose="02040502050405020303" pitchFamily="18" charset="0"/>
            </a:rPr>
            <a:t>Power of healthcare professionals </a:t>
          </a:r>
          <a:r>
            <a:rPr lang="en-US" b="0" i="1" dirty="0">
              <a:latin typeface="Georgia" panose="02040502050405020303" pitchFamily="18" charset="0"/>
            </a:rPr>
            <a:t>in contract negotiation. </a:t>
          </a:r>
          <a:r>
            <a:rPr lang="en-US" b="0" i="1" dirty="0" err="1">
              <a:latin typeface="Georgia" panose="02040502050405020303" pitchFamily="18" charset="0"/>
            </a:rPr>
            <a:t>Doctolib</a:t>
          </a:r>
          <a:r>
            <a:rPr lang="en-US" b="0" i="1" dirty="0">
              <a:latin typeface="Georgia" panose="02040502050405020303" pitchFamily="18" charset="0"/>
            </a:rPr>
            <a:t> could diminish such power through framework agreements.</a:t>
          </a:r>
          <a:endParaRPr lang="it-IT" b="0" dirty="0">
            <a:latin typeface="Georgia" panose="02040502050405020303" pitchFamily="18" charset="0"/>
          </a:endParaRPr>
        </a:p>
      </dgm:t>
    </dgm:pt>
    <dgm:pt modelId="{6C5E1914-D690-41D1-9C93-B60A0FF68665}" type="parTrans" cxnId="{86172C6E-7749-4627-A638-A29DD80C403F}">
      <dgm:prSet/>
      <dgm:spPr/>
      <dgm:t>
        <a:bodyPr/>
        <a:lstStyle/>
        <a:p>
          <a:endParaRPr lang="it-IT">
            <a:latin typeface="Georgia" panose="02040502050405020303" pitchFamily="18" charset="0"/>
          </a:endParaRPr>
        </a:p>
      </dgm:t>
    </dgm:pt>
    <dgm:pt modelId="{56676B3D-78A5-4ACC-96F6-94B3944BDD5E}" type="sibTrans" cxnId="{86172C6E-7749-4627-A638-A29DD80C403F}">
      <dgm:prSet/>
      <dgm:spPr/>
      <dgm:t>
        <a:bodyPr/>
        <a:lstStyle/>
        <a:p>
          <a:endParaRPr lang="it-IT">
            <a:latin typeface="Georgia" panose="02040502050405020303" pitchFamily="18" charset="0"/>
          </a:endParaRPr>
        </a:p>
      </dgm:t>
    </dgm:pt>
    <dgm:pt modelId="{EAA4E201-E1F0-4144-8FFC-C382E1D23F15}">
      <dgm:prSet phldrT="[Testo]"/>
      <dgm:spPr/>
      <dgm:t>
        <a:bodyPr/>
        <a:lstStyle/>
        <a:p>
          <a:r>
            <a:rPr lang="en-US" b="1" i="1" dirty="0">
              <a:latin typeface="Georgia" panose="02040502050405020303" pitchFamily="18" charset="0"/>
            </a:rPr>
            <a:t>The threat of substitute products </a:t>
          </a:r>
          <a:r>
            <a:rPr lang="en-US" b="0" i="1" dirty="0">
              <a:latin typeface="Georgia" panose="02040502050405020303" pitchFamily="18" charset="0"/>
            </a:rPr>
            <a:t>will depend on </a:t>
          </a:r>
          <a:r>
            <a:rPr lang="en-US" b="0" i="1" dirty="0" err="1">
              <a:latin typeface="Georgia" panose="02040502050405020303" pitchFamily="18" charset="0"/>
            </a:rPr>
            <a:t>Doctolib's</a:t>
          </a:r>
          <a:r>
            <a:rPr lang="en-US" b="0" i="1" dirty="0">
              <a:latin typeface="Georgia" panose="02040502050405020303" pitchFamily="18" charset="0"/>
            </a:rPr>
            <a:t> ability to differentiate itself through unique features, service quality, and strategic partnerships.</a:t>
          </a:r>
          <a:endParaRPr lang="it-IT" b="0" dirty="0">
            <a:latin typeface="Georgia" panose="02040502050405020303" pitchFamily="18" charset="0"/>
          </a:endParaRPr>
        </a:p>
      </dgm:t>
    </dgm:pt>
    <dgm:pt modelId="{4A3B4849-D61E-485A-A09F-2773FB108CCD}" type="parTrans" cxnId="{D524639E-C2D3-48DA-8D48-EB458540EC6F}">
      <dgm:prSet/>
      <dgm:spPr/>
      <dgm:t>
        <a:bodyPr/>
        <a:lstStyle/>
        <a:p>
          <a:endParaRPr lang="it-IT">
            <a:latin typeface="Georgia" panose="02040502050405020303" pitchFamily="18" charset="0"/>
          </a:endParaRPr>
        </a:p>
      </dgm:t>
    </dgm:pt>
    <dgm:pt modelId="{BAAA6746-FFD9-487E-86FF-EAD42FB389E5}" type="sibTrans" cxnId="{D524639E-C2D3-48DA-8D48-EB458540EC6F}">
      <dgm:prSet/>
      <dgm:spPr/>
      <dgm:t>
        <a:bodyPr/>
        <a:lstStyle/>
        <a:p>
          <a:endParaRPr lang="it-IT">
            <a:latin typeface="Georgia" panose="02040502050405020303" pitchFamily="18" charset="0"/>
          </a:endParaRPr>
        </a:p>
      </dgm:t>
    </dgm:pt>
    <dgm:pt modelId="{CDEEB0E0-3A92-4682-99F5-532CDD5468F4}">
      <dgm:prSet phldrT="[Testo]" custT="1"/>
      <dgm:spPr/>
      <dgm:t>
        <a:bodyPr/>
        <a:lstStyle/>
        <a:p>
          <a:r>
            <a:rPr lang="en-US" sz="1400" b="1" i="1" dirty="0">
              <a:latin typeface="Georgia" panose="02040502050405020303" pitchFamily="18" charset="0"/>
            </a:rPr>
            <a:t>Patient bargaining power </a:t>
          </a:r>
          <a:r>
            <a:rPr lang="en-US" sz="1400" b="0" i="1" dirty="0">
              <a:latin typeface="Georgia" panose="02040502050405020303" pitchFamily="18" charset="0"/>
            </a:rPr>
            <a:t>but hindered by the wide range of digital services offered.</a:t>
          </a:r>
          <a:endParaRPr lang="it-IT" sz="1400" b="0" dirty="0">
            <a:latin typeface="Georgia" panose="02040502050405020303" pitchFamily="18" charset="0"/>
          </a:endParaRPr>
        </a:p>
      </dgm:t>
    </dgm:pt>
    <dgm:pt modelId="{48AFE3B3-130C-4786-867B-4643AFE161ED}" type="parTrans" cxnId="{BBA3B5F1-5479-4956-A2B5-FD15ED761876}">
      <dgm:prSet/>
      <dgm:spPr/>
      <dgm:t>
        <a:bodyPr/>
        <a:lstStyle/>
        <a:p>
          <a:endParaRPr lang="it-IT">
            <a:latin typeface="Georgia" panose="02040502050405020303" pitchFamily="18" charset="0"/>
          </a:endParaRPr>
        </a:p>
      </dgm:t>
    </dgm:pt>
    <dgm:pt modelId="{B33659A2-B046-4466-BAE8-081A90111FEE}" type="sibTrans" cxnId="{BBA3B5F1-5479-4956-A2B5-FD15ED761876}">
      <dgm:prSet/>
      <dgm:spPr/>
      <dgm:t>
        <a:bodyPr/>
        <a:lstStyle/>
        <a:p>
          <a:endParaRPr lang="it-IT">
            <a:latin typeface="Georgia" panose="02040502050405020303" pitchFamily="18" charset="0"/>
          </a:endParaRPr>
        </a:p>
      </dgm:t>
    </dgm:pt>
    <dgm:pt modelId="{5B534292-A896-4332-B1D4-767519541B0E}">
      <dgm:prSet phldrT="[Testo]"/>
      <dgm:spPr/>
      <dgm:t>
        <a:bodyPr/>
        <a:lstStyle/>
        <a:p>
          <a:r>
            <a:rPr lang="en-US" b="1" i="1" dirty="0">
              <a:latin typeface="Georgia" panose="02040502050405020303" pitchFamily="18" charset="0"/>
            </a:rPr>
            <a:t>The threat of new competitors </a:t>
          </a:r>
          <a:r>
            <a:rPr lang="en-US" b="0" i="1" dirty="0">
              <a:latin typeface="Georgia" panose="02040502050405020303" pitchFamily="18" charset="0"/>
            </a:rPr>
            <a:t>depends on the ease of market access and the ability to create a user and medical professional base.</a:t>
          </a:r>
          <a:endParaRPr lang="it-IT" b="0" dirty="0">
            <a:latin typeface="Georgia" panose="02040502050405020303" pitchFamily="18" charset="0"/>
          </a:endParaRPr>
        </a:p>
      </dgm:t>
    </dgm:pt>
    <dgm:pt modelId="{E2247D19-5756-4DDD-86CE-1B863934F0D7}" type="parTrans" cxnId="{7A622AB9-5A2F-4D69-803F-481F23BAFEC9}">
      <dgm:prSet/>
      <dgm:spPr/>
      <dgm:t>
        <a:bodyPr/>
        <a:lstStyle/>
        <a:p>
          <a:endParaRPr lang="it-IT">
            <a:latin typeface="Georgia" panose="02040502050405020303" pitchFamily="18" charset="0"/>
          </a:endParaRPr>
        </a:p>
      </dgm:t>
    </dgm:pt>
    <dgm:pt modelId="{E9F3F9D6-77A5-4478-B7CB-40D7CC5DFF5C}" type="sibTrans" cxnId="{7A622AB9-5A2F-4D69-803F-481F23BAFEC9}">
      <dgm:prSet/>
      <dgm:spPr/>
      <dgm:t>
        <a:bodyPr/>
        <a:lstStyle/>
        <a:p>
          <a:endParaRPr lang="it-IT">
            <a:latin typeface="Georgia" panose="02040502050405020303" pitchFamily="18" charset="0"/>
          </a:endParaRPr>
        </a:p>
      </dgm:t>
    </dgm:pt>
    <dgm:pt modelId="{621CAFD3-CFCD-4E41-A2E5-D6FB65179577}" type="pres">
      <dgm:prSet presAssocID="{755FB59F-6806-4B9B-B25C-1F2A38849992}" presName="Name0" presStyleCnt="0">
        <dgm:presLayoutVars>
          <dgm:chMax val="1"/>
          <dgm:chPref val="1"/>
          <dgm:dir/>
          <dgm:animOne val="branch"/>
          <dgm:animLvl val="lvl"/>
        </dgm:presLayoutVars>
      </dgm:prSet>
      <dgm:spPr/>
    </dgm:pt>
    <dgm:pt modelId="{7849B537-0EBA-4DB9-8BD1-D9569334477B}" type="pres">
      <dgm:prSet presAssocID="{5364C44F-743A-4066-969F-444A8A3047C8}" presName="singleCycle" presStyleCnt="0"/>
      <dgm:spPr/>
    </dgm:pt>
    <dgm:pt modelId="{7C779DB0-FB05-4798-AA9C-FDBC006D41BE}" type="pres">
      <dgm:prSet presAssocID="{5364C44F-743A-4066-969F-444A8A3047C8}" presName="singleCenter" presStyleLbl="node1" presStyleIdx="0" presStyleCnt="5" custScaleX="121595">
        <dgm:presLayoutVars>
          <dgm:chMax val="7"/>
          <dgm:chPref val="7"/>
        </dgm:presLayoutVars>
      </dgm:prSet>
      <dgm:spPr/>
    </dgm:pt>
    <dgm:pt modelId="{A3DAAEE0-81AE-46C0-8C2D-215E3F3121D3}" type="pres">
      <dgm:prSet presAssocID="{6C5E1914-D690-41D1-9C93-B60A0FF68665}" presName="Name56" presStyleLbl="parChTrans1D2" presStyleIdx="0" presStyleCnt="4"/>
      <dgm:spPr/>
    </dgm:pt>
    <dgm:pt modelId="{F9EA815F-8353-4BC6-A50F-992C35D8AC98}" type="pres">
      <dgm:prSet presAssocID="{0BEDF41E-DD6D-4A40-9E67-D1561364B886}" presName="text0" presStyleLbl="node1" presStyleIdx="1" presStyleCnt="5" custScaleX="255983" custRadScaleRad="83770">
        <dgm:presLayoutVars>
          <dgm:bulletEnabled val="1"/>
        </dgm:presLayoutVars>
      </dgm:prSet>
      <dgm:spPr/>
    </dgm:pt>
    <dgm:pt modelId="{79FE21DC-1BF7-497C-AAB0-B5351C31D41F}" type="pres">
      <dgm:prSet presAssocID="{4A3B4849-D61E-485A-A09F-2773FB108CCD}" presName="Name56" presStyleLbl="parChTrans1D2" presStyleIdx="1" presStyleCnt="4"/>
      <dgm:spPr/>
    </dgm:pt>
    <dgm:pt modelId="{429330B4-5825-4D45-B60A-03B659752C39}" type="pres">
      <dgm:prSet presAssocID="{EAA4E201-E1F0-4144-8FFC-C382E1D23F15}" presName="text0" presStyleLbl="node1" presStyleIdx="2" presStyleCnt="5" custScaleX="294429" custScaleY="135063" custRadScaleRad="191070" custRadScaleInc="242">
        <dgm:presLayoutVars>
          <dgm:bulletEnabled val="1"/>
        </dgm:presLayoutVars>
      </dgm:prSet>
      <dgm:spPr/>
    </dgm:pt>
    <dgm:pt modelId="{11327B9E-3914-47C0-BECA-F1F2AC43E724}" type="pres">
      <dgm:prSet presAssocID="{48AFE3B3-130C-4786-867B-4643AFE161ED}" presName="Name56" presStyleLbl="parChTrans1D2" presStyleIdx="2" presStyleCnt="4"/>
      <dgm:spPr/>
    </dgm:pt>
    <dgm:pt modelId="{D41A64A4-612A-4B8B-89BC-0DEE2B8CFDA0}" type="pres">
      <dgm:prSet presAssocID="{CDEEB0E0-3A92-4682-99F5-532CDD5468F4}" presName="text0" presStyleLbl="node1" presStyleIdx="3" presStyleCnt="5" custScaleX="249503" custRadScaleRad="84574">
        <dgm:presLayoutVars>
          <dgm:bulletEnabled val="1"/>
        </dgm:presLayoutVars>
      </dgm:prSet>
      <dgm:spPr/>
    </dgm:pt>
    <dgm:pt modelId="{A9833263-3E38-47D7-A688-5BD9DE974214}" type="pres">
      <dgm:prSet presAssocID="{E2247D19-5756-4DDD-86CE-1B863934F0D7}" presName="Name56" presStyleLbl="parChTrans1D2" presStyleIdx="3" presStyleCnt="4"/>
      <dgm:spPr/>
    </dgm:pt>
    <dgm:pt modelId="{F92BCFB3-33AB-4678-8174-4F7774D774D0}" type="pres">
      <dgm:prSet presAssocID="{5B534292-A896-4332-B1D4-767519541B0E}" presName="text0" presStyleLbl="node1" presStyleIdx="4" presStyleCnt="5" custScaleX="271294" custScaleY="139059" custRadScaleRad="182505">
        <dgm:presLayoutVars>
          <dgm:bulletEnabled val="1"/>
        </dgm:presLayoutVars>
      </dgm:prSet>
      <dgm:spPr/>
    </dgm:pt>
  </dgm:ptLst>
  <dgm:cxnLst>
    <dgm:cxn modelId="{DAABF511-B2BC-4442-A013-6607A288D841}" type="presOf" srcId="{0BEDF41E-DD6D-4A40-9E67-D1561364B886}" destId="{F9EA815F-8353-4BC6-A50F-992C35D8AC98}" srcOrd="0" destOrd="0" presId="urn:microsoft.com/office/officeart/2008/layout/RadialCluster"/>
    <dgm:cxn modelId="{47F39B2B-CE10-42F4-A02C-959B993CE0AA}" type="presOf" srcId="{48AFE3B3-130C-4786-867B-4643AFE161ED}" destId="{11327B9E-3914-47C0-BECA-F1F2AC43E724}" srcOrd="0" destOrd="0" presId="urn:microsoft.com/office/officeart/2008/layout/RadialCluster"/>
    <dgm:cxn modelId="{28F49862-64B4-480F-B7DE-ED322450E3A8}" type="presOf" srcId="{E2247D19-5756-4DDD-86CE-1B863934F0D7}" destId="{A9833263-3E38-47D7-A688-5BD9DE974214}" srcOrd="0" destOrd="0" presId="urn:microsoft.com/office/officeart/2008/layout/RadialCluster"/>
    <dgm:cxn modelId="{65528F4D-C30A-477C-94AC-336CC0DF7B08}" type="presOf" srcId="{5B534292-A896-4332-B1D4-767519541B0E}" destId="{F92BCFB3-33AB-4678-8174-4F7774D774D0}" srcOrd="0" destOrd="0" presId="urn:microsoft.com/office/officeart/2008/layout/RadialCluster"/>
    <dgm:cxn modelId="{86172C6E-7749-4627-A638-A29DD80C403F}" srcId="{5364C44F-743A-4066-969F-444A8A3047C8}" destId="{0BEDF41E-DD6D-4A40-9E67-D1561364B886}" srcOrd="0" destOrd="0" parTransId="{6C5E1914-D690-41D1-9C93-B60A0FF68665}" sibTransId="{56676B3D-78A5-4ACC-96F6-94B3944BDD5E}"/>
    <dgm:cxn modelId="{800BA06F-A68A-460D-BF67-655AD7F557F4}" type="presOf" srcId="{4A3B4849-D61E-485A-A09F-2773FB108CCD}" destId="{79FE21DC-1BF7-497C-AAB0-B5351C31D41F}" srcOrd="0" destOrd="0" presId="urn:microsoft.com/office/officeart/2008/layout/RadialCluster"/>
    <dgm:cxn modelId="{960DD481-DC5C-42BF-8557-49C01A1B69ED}" type="presOf" srcId="{6C5E1914-D690-41D1-9C93-B60A0FF68665}" destId="{A3DAAEE0-81AE-46C0-8C2D-215E3F3121D3}" srcOrd="0" destOrd="0" presId="urn:microsoft.com/office/officeart/2008/layout/RadialCluster"/>
    <dgm:cxn modelId="{7B6D5596-A0FD-4563-84D6-484FCD69B337}" type="presOf" srcId="{5364C44F-743A-4066-969F-444A8A3047C8}" destId="{7C779DB0-FB05-4798-AA9C-FDBC006D41BE}" srcOrd="0" destOrd="0" presId="urn:microsoft.com/office/officeart/2008/layout/RadialCluster"/>
    <dgm:cxn modelId="{D524639E-C2D3-48DA-8D48-EB458540EC6F}" srcId="{5364C44F-743A-4066-969F-444A8A3047C8}" destId="{EAA4E201-E1F0-4144-8FFC-C382E1D23F15}" srcOrd="1" destOrd="0" parTransId="{4A3B4849-D61E-485A-A09F-2773FB108CCD}" sibTransId="{BAAA6746-FFD9-487E-86FF-EAD42FB389E5}"/>
    <dgm:cxn modelId="{FBEB60A8-208A-4B0D-97EE-409543C620F0}" type="presOf" srcId="{755FB59F-6806-4B9B-B25C-1F2A38849992}" destId="{621CAFD3-CFCD-4E41-A2E5-D6FB65179577}" srcOrd="0" destOrd="0" presId="urn:microsoft.com/office/officeart/2008/layout/RadialCluster"/>
    <dgm:cxn modelId="{113108AA-B62F-4D97-B2A9-266BF9A8096A}" type="presOf" srcId="{CDEEB0E0-3A92-4682-99F5-532CDD5468F4}" destId="{D41A64A4-612A-4B8B-89BC-0DEE2B8CFDA0}" srcOrd="0" destOrd="0" presId="urn:microsoft.com/office/officeart/2008/layout/RadialCluster"/>
    <dgm:cxn modelId="{7A622AB9-5A2F-4D69-803F-481F23BAFEC9}" srcId="{5364C44F-743A-4066-969F-444A8A3047C8}" destId="{5B534292-A896-4332-B1D4-767519541B0E}" srcOrd="3" destOrd="0" parTransId="{E2247D19-5756-4DDD-86CE-1B863934F0D7}" sibTransId="{E9F3F9D6-77A5-4478-B7CB-40D7CC5DFF5C}"/>
    <dgm:cxn modelId="{13F32EDC-389A-43F5-BC58-7E77459BF54B}" srcId="{755FB59F-6806-4B9B-B25C-1F2A38849992}" destId="{5364C44F-743A-4066-969F-444A8A3047C8}" srcOrd="0" destOrd="0" parTransId="{E2A339D3-E315-48C8-B434-E6405D04039E}" sibTransId="{1AE6D208-A295-4997-A824-E5CB4A9071D4}"/>
    <dgm:cxn modelId="{BBA3B5F1-5479-4956-A2B5-FD15ED761876}" srcId="{5364C44F-743A-4066-969F-444A8A3047C8}" destId="{CDEEB0E0-3A92-4682-99F5-532CDD5468F4}" srcOrd="2" destOrd="0" parTransId="{48AFE3B3-130C-4786-867B-4643AFE161ED}" sibTransId="{B33659A2-B046-4466-BAE8-081A90111FEE}"/>
    <dgm:cxn modelId="{F6D14AFF-515C-4AED-9460-EA60AC03A573}" type="presOf" srcId="{EAA4E201-E1F0-4144-8FFC-C382E1D23F15}" destId="{429330B4-5825-4D45-B60A-03B659752C39}" srcOrd="0" destOrd="0" presId="urn:microsoft.com/office/officeart/2008/layout/RadialCluster"/>
    <dgm:cxn modelId="{7829CABE-EE11-4A85-915C-30A8F60D31F1}" type="presParOf" srcId="{621CAFD3-CFCD-4E41-A2E5-D6FB65179577}" destId="{7849B537-0EBA-4DB9-8BD1-D9569334477B}" srcOrd="0" destOrd="0" presId="urn:microsoft.com/office/officeart/2008/layout/RadialCluster"/>
    <dgm:cxn modelId="{3B052E90-B32C-4ACF-8D77-25B21EE27884}" type="presParOf" srcId="{7849B537-0EBA-4DB9-8BD1-D9569334477B}" destId="{7C779DB0-FB05-4798-AA9C-FDBC006D41BE}" srcOrd="0" destOrd="0" presId="urn:microsoft.com/office/officeart/2008/layout/RadialCluster"/>
    <dgm:cxn modelId="{8A3FE7D4-D324-4CB5-AD26-23B65FB433E7}" type="presParOf" srcId="{7849B537-0EBA-4DB9-8BD1-D9569334477B}" destId="{A3DAAEE0-81AE-46C0-8C2D-215E3F3121D3}" srcOrd="1" destOrd="0" presId="urn:microsoft.com/office/officeart/2008/layout/RadialCluster"/>
    <dgm:cxn modelId="{D51AA8E8-1C64-4863-A8EE-F5B83E9DAFD1}" type="presParOf" srcId="{7849B537-0EBA-4DB9-8BD1-D9569334477B}" destId="{F9EA815F-8353-4BC6-A50F-992C35D8AC98}" srcOrd="2" destOrd="0" presId="urn:microsoft.com/office/officeart/2008/layout/RadialCluster"/>
    <dgm:cxn modelId="{D4AE1098-99E7-4EDD-BFD0-EB42E242E060}" type="presParOf" srcId="{7849B537-0EBA-4DB9-8BD1-D9569334477B}" destId="{79FE21DC-1BF7-497C-AAB0-B5351C31D41F}" srcOrd="3" destOrd="0" presId="urn:microsoft.com/office/officeart/2008/layout/RadialCluster"/>
    <dgm:cxn modelId="{35DC605D-6D56-4146-88CB-A991DBBBDCD3}" type="presParOf" srcId="{7849B537-0EBA-4DB9-8BD1-D9569334477B}" destId="{429330B4-5825-4D45-B60A-03B659752C39}" srcOrd="4" destOrd="0" presId="urn:microsoft.com/office/officeart/2008/layout/RadialCluster"/>
    <dgm:cxn modelId="{2AF1DF50-28E7-41CF-A131-7F0FE3159803}" type="presParOf" srcId="{7849B537-0EBA-4DB9-8BD1-D9569334477B}" destId="{11327B9E-3914-47C0-BECA-F1F2AC43E724}" srcOrd="5" destOrd="0" presId="urn:microsoft.com/office/officeart/2008/layout/RadialCluster"/>
    <dgm:cxn modelId="{98DED04D-78DF-46E9-87D3-A821B4893CE1}" type="presParOf" srcId="{7849B537-0EBA-4DB9-8BD1-D9569334477B}" destId="{D41A64A4-612A-4B8B-89BC-0DEE2B8CFDA0}" srcOrd="6" destOrd="0" presId="urn:microsoft.com/office/officeart/2008/layout/RadialCluster"/>
    <dgm:cxn modelId="{D126388F-FD7A-4ECA-9551-689F04EE081C}" type="presParOf" srcId="{7849B537-0EBA-4DB9-8BD1-D9569334477B}" destId="{A9833263-3E38-47D7-A688-5BD9DE974214}" srcOrd="7" destOrd="0" presId="urn:microsoft.com/office/officeart/2008/layout/RadialCluster"/>
    <dgm:cxn modelId="{9C89BD1B-2980-4B1A-AB0E-9B3D1D0DCFE1}" type="presParOf" srcId="{7849B537-0EBA-4DB9-8BD1-D9569334477B}" destId="{F92BCFB3-33AB-4678-8174-4F7774D774D0}" srcOrd="8"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9BD8D73-526F-42E4-BA61-D3131017642F}" type="doc">
      <dgm:prSet loTypeId="urn:microsoft.com/office/officeart/2005/8/layout/hProcess7" loCatId="list" qsTypeId="urn:microsoft.com/office/officeart/2005/8/quickstyle/simple1" qsCatId="simple" csTypeId="urn:microsoft.com/office/officeart/2005/8/colors/accent1_3" csCatId="accent1" phldr="1"/>
      <dgm:spPr/>
      <dgm:t>
        <a:bodyPr/>
        <a:lstStyle/>
        <a:p>
          <a:endParaRPr lang="it-IT"/>
        </a:p>
      </dgm:t>
    </dgm:pt>
    <dgm:pt modelId="{51C511D4-CB82-4AE4-A3FE-7D545AD32556}">
      <dgm:prSet phldrT="[Testo]" custT="1"/>
      <dgm:spPr/>
      <dgm:t>
        <a:bodyPr bIns="0"/>
        <a:lstStyle/>
        <a:p>
          <a:r>
            <a:rPr lang="en-US" sz="2400" b="1" i="0" dirty="0">
              <a:solidFill>
                <a:schemeClr val="bg1"/>
              </a:solidFill>
              <a:effectLst/>
              <a:latin typeface="Georgia" panose="02040502050405020303" pitchFamily="18" charset="0"/>
            </a:rPr>
            <a:t>Improved Access</a:t>
          </a:r>
          <a:endParaRPr lang="it-IT" sz="2400" b="1" dirty="0">
            <a:solidFill>
              <a:schemeClr val="bg1"/>
            </a:solidFill>
            <a:latin typeface="Georgia" panose="02040502050405020303" pitchFamily="18" charset="0"/>
          </a:endParaRPr>
        </a:p>
      </dgm:t>
    </dgm:pt>
    <dgm:pt modelId="{FF2B3BB4-1978-4D72-A8B2-C2212C8815CD}" type="parTrans" cxnId="{18471594-C1BA-44A0-A95D-473B9EA54618}">
      <dgm:prSet/>
      <dgm:spPr/>
      <dgm:t>
        <a:bodyPr/>
        <a:lstStyle/>
        <a:p>
          <a:endParaRPr lang="it-IT">
            <a:solidFill>
              <a:schemeClr val="bg1"/>
            </a:solidFill>
            <a:latin typeface="Georgia" panose="02040502050405020303" pitchFamily="18" charset="0"/>
          </a:endParaRPr>
        </a:p>
      </dgm:t>
    </dgm:pt>
    <dgm:pt modelId="{95D11335-00C0-4BD5-AA84-F00F4A3F5CCA}" type="sibTrans" cxnId="{18471594-C1BA-44A0-A95D-473B9EA54618}">
      <dgm:prSet/>
      <dgm:spPr/>
      <dgm:t>
        <a:bodyPr/>
        <a:lstStyle/>
        <a:p>
          <a:endParaRPr lang="it-IT">
            <a:solidFill>
              <a:schemeClr val="bg1"/>
            </a:solidFill>
            <a:latin typeface="Georgia" panose="02040502050405020303" pitchFamily="18" charset="0"/>
          </a:endParaRPr>
        </a:p>
      </dgm:t>
    </dgm:pt>
    <dgm:pt modelId="{8C6E056F-E947-44E9-A6F5-F11842295869}">
      <dgm:prSet phldrT="[Testo]" custT="1"/>
      <dgm:spPr/>
      <dgm:t>
        <a:bodyPr/>
        <a:lstStyle/>
        <a:p>
          <a:r>
            <a:rPr lang="en-US" sz="1900" b="0" i="0" dirty="0">
              <a:solidFill>
                <a:schemeClr val="bg1"/>
              </a:solidFill>
              <a:effectLst/>
              <a:latin typeface="Georgia" panose="02040502050405020303" pitchFamily="18" charset="0"/>
            </a:rPr>
            <a:t>Enabling virtual consultations and remote </a:t>
          </a:r>
          <a:r>
            <a:rPr lang="en-US" sz="1800" b="0" i="0" dirty="0">
              <a:solidFill>
                <a:schemeClr val="bg1"/>
              </a:solidFill>
              <a:effectLst/>
              <a:latin typeface="Georgia" panose="02040502050405020303" pitchFamily="18" charset="0"/>
            </a:rPr>
            <a:t>monitoring</a:t>
          </a:r>
          <a:endParaRPr lang="it-IT" sz="1800" dirty="0">
            <a:solidFill>
              <a:schemeClr val="bg1"/>
            </a:solidFill>
            <a:latin typeface="Georgia" panose="02040502050405020303" pitchFamily="18" charset="0"/>
          </a:endParaRPr>
        </a:p>
      </dgm:t>
    </dgm:pt>
    <dgm:pt modelId="{D9F091FC-7A08-4558-B98D-0306A2AA17E6}" type="parTrans" cxnId="{9471A446-AF5C-4813-BFCA-08491B9055FC}">
      <dgm:prSet/>
      <dgm:spPr/>
      <dgm:t>
        <a:bodyPr/>
        <a:lstStyle/>
        <a:p>
          <a:endParaRPr lang="it-IT">
            <a:solidFill>
              <a:schemeClr val="bg1"/>
            </a:solidFill>
            <a:latin typeface="Georgia" panose="02040502050405020303" pitchFamily="18" charset="0"/>
          </a:endParaRPr>
        </a:p>
      </dgm:t>
    </dgm:pt>
    <dgm:pt modelId="{F03DC81D-FB24-4704-A536-9D8FAFD92F76}" type="sibTrans" cxnId="{9471A446-AF5C-4813-BFCA-08491B9055FC}">
      <dgm:prSet/>
      <dgm:spPr/>
      <dgm:t>
        <a:bodyPr/>
        <a:lstStyle/>
        <a:p>
          <a:endParaRPr lang="it-IT">
            <a:solidFill>
              <a:schemeClr val="bg1"/>
            </a:solidFill>
            <a:latin typeface="Georgia" panose="02040502050405020303" pitchFamily="18" charset="0"/>
          </a:endParaRPr>
        </a:p>
      </dgm:t>
    </dgm:pt>
    <dgm:pt modelId="{6F50A26B-9CCA-4E76-87BC-8AA54D65F6B4}">
      <dgm:prSet phldrT="[Testo]" custT="1"/>
      <dgm:spPr/>
      <dgm:t>
        <a:bodyPr/>
        <a:lstStyle/>
        <a:p>
          <a:r>
            <a:rPr lang="en-US" sz="2000" b="1" i="0" dirty="0">
              <a:solidFill>
                <a:schemeClr val="bg1"/>
              </a:solidFill>
              <a:effectLst/>
              <a:latin typeface="Georgia" panose="02040502050405020303" pitchFamily="18" charset="0"/>
            </a:rPr>
            <a:t>Enhanced Efficiency</a:t>
          </a:r>
          <a:endParaRPr lang="it-IT" sz="2000" b="1" dirty="0">
            <a:solidFill>
              <a:schemeClr val="bg1"/>
            </a:solidFill>
            <a:latin typeface="Georgia" panose="02040502050405020303" pitchFamily="18" charset="0"/>
          </a:endParaRPr>
        </a:p>
      </dgm:t>
    </dgm:pt>
    <dgm:pt modelId="{517E8344-A4DB-4396-A0C3-DD94F73F8680}" type="parTrans" cxnId="{9A4D2C39-8077-48C6-84F5-1113ABBDACE3}">
      <dgm:prSet/>
      <dgm:spPr/>
      <dgm:t>
        <a:bodyPr/>
        <a:lstStyle/>
        <a:p>
          <a:endParaRPr lang="it-IT">
            <a:solidFill>
              <a:schemeClr val="bg1"/>
            </a:solidFill>
            <a:latin typeface="Georgia" panose="02040502050405020303" pitchFamily="18" charset="0"/>
          </a:endParaRPr>
        </a:p>
      </dgm:t>
    </dgm:pt>
    <dgm:pt modelId="{72AFC8AE-D5D5-4745-B25F-42E59D97BDEE}" type="sibTrans" cxnId="{9A4D2C39-8077-48C6-84F5-1113ABBDACE3}">
      <dgm:prSet/>
      <dgm:spPr/>
      <dgm:t>
        <a:bodyPr/>
        <a:lstStyle/>
        <a:p>
          <a:endParaRPr lang="it-IT">
            <a:solidFill>
              <a:schemeClr val="bg1"/>
            </a:solidFill>
            <a:latin typeface="Georgia" panose="02040502050405020303" pitchFamily="18" charset="0"/>
          </a:endParaRPr>
        </a:p>
      </dgm:t>
    </dgm:pt>
    <dgm:pt modelId="{14C2317B-9E93-4A80-B714-23CF0B7EC8CD}">
      <dgm:prSet phldrT="[Testo]" custT="1"/>
      <dgm:spPr/>
      <dgm:t>
        <a:bodyPr/>
        <a:lstStyle/>
        <a:p>
          <a:r>
            <a:rPr lang="en-US" sz="1800" b="0" i="0" dirty="0">
              <a:solidFill>
                <a:schemeClr val="bg1"/>
              </a:solidFill>
              <a:effectLst/>
              <a:latin typeface="Georgia" panose="02040502050405020303" pitchFamily="18" charset="0"/>
            </a:rPr>
            <a:t>Digital tools streamline administrative processes, reduce paperwork, and automate tasks</a:t>
          </a:r>
          <a:endParaRPr lang="it-IT" sz="1800" dirty="0">
            <a:solidFill>
              <a:schemeClr val="bg1"/>
            </a:solidFill>
            <a:latin typeface="Georgia" panose="02040502050405020303" pitchFamily="18" charset="0"/>
          </a:endParaRPr>
        </a:p>
      </dgm:t>
    </dgm:pt>
    <dgm:pt modelId="{7E2B15B1-9BA4-4177-A47C-8EC962632EB6}" type="parTrans" cxnId="{2838EAA6-34E0-4E6C-8454-55AAEF63B4E2}">
      <dgm:prSet/>
      <dgm:spPr/>
      <dgm:t>
        <a:bodyPr/>
        <a:lstStyle/>
        <a:p>
          <a:endParaRPr lang="it-IT">
            <a:solidFill>
              <a:schemeClr val="bg1"/>
            </a:solidFill>
            <a:latin typeface="Georgia" panose="02040502050405020303" pitchFamily="18" charset="0"/>
          </a:endParaRPr>
        </a:p>
      </dgm:t>
    </dgm:pt>
    <dgm:pt modelId="{A34A8CAF-982B-4FFB-A94C-9023C1797C37}" type="sibTrans" cxnId="{2838EAA6-34E0-4E6C-8454-55AAEF63B4E2}">
      <dgm:prSet/>
      <dgm:spPr/>
      <dgm:t>
        <a:bodyPr/>
        <a:lstStyle/>
        <a:p>
          <a:endParaRPr lang="it-IT">
            <a:solidFill>
              <a:schemeClr val="bg1"/>
            </a:solidFill>
            <a:latin typeface="Georgia" panose="02040502050405020303" pitchFamily="18" charset="0"/>
          </a:endParaRPr>
        </a:p>
      </dgm:t>
    </dgm:pt>
    <dgm:pt modelId="{3CD60EBC-64DB-43E3-BA88-1D25C9D1A4B2}">
      <dgm:prSet phldrT="[Testo]" custT="1"/>
      <dgm:spPr/>
      <dgm:t>
        <a:bodyPr/>
        <a:lstStyle/>
        <a:p>
          <a:r>
            <a:rPr lang="en-US" sz="2000" b="1" i="0" dirty="0">
              <a:solidFill>
                <a:schemeClr val="bg1"/>
              </a:solidFill>
              <a:effectLst/>
              <a:latin typeface="Georgia" panose="02040502050405020303" pitchFamily="18" charset="0"/>
            </a:rPr>
            <a:t>Personalized Care</a:t>
          </a:r>
          <a:endParaRPr lang="it-IT" sz="2000" b="1" dirty="0">
            <a:solidFill>
              <a:schemeClr val="bg1"/>
            </a:solidFill>
            <a:latin typeface="Georgia" panose="02040502050405020303" pitchFamily="18" charset="0"/>
          </a:endParaRPr>
        </a:p>
      </dgm:t>
    </dgm:pt>
    <dgm:pt modelId="{B2DD45ED-955D-4FE4-B525-2A8246066326}" type="parTrans" cxnId="{C6A008A8-3CEE-4459-907C-1513D04206D1}">
      <dgm:prSet/>
      <dgm:spPr/>
      <dgm:t>
        <a:bodyPr/>
        <a:lstStyle/>
        <a:p>
          <a:endParaRPr lang="it-IT">
            <a:solidFill>
              <a:schemeClr val="bg1"/>
            </a:solidFill>
            <a:latin typeface="Georgia" panose="02040502050405020303" pitchFamily="18" charset="0"/>
          </a:endParaRPr>
        </a:p>
      </dgm:t>
    </dgm:pt>
    <dgm:pt modelId="{61252C90-A499-4E7C-822F-E16ADD7115A5}" type="sibTrans" cxnId="{C6A008A8-3CEE-4459-907C-1513D04206D1}">
      <dgm:prSet/>
      <dgm:spPr/>
      <dgm:t>
        <a:bodyPr/>
        <a:lstStyle/>
        <a:p>
          <a:endParaRPr lang="it-IT">
            <a:solidFill>
              <a:schemeClr val="bg1"/>
            </a:solidFill>
            <a:latin typeface="Georgia" panose="02040502050405020303" pitchFamily="18" charset="0"/>
          </a:endParaRPr>
        </a:p>
      </dgm:t>
    </dgm:pt>
    <dgm:pt modelId="{5ED6ABC3-2AB1-42EF-948E-43E4ED65AD2C}">
      <dgm:prSet phldrT="[Testo]" custT="1"/>
      <dgm:spPr/>
      <dgm:t>
        <a:bodyPr/>
        <a:lstStyle/>
        <a:p>
          <a:r>
            <a:rPr lang="en-US" sz="1800" b="0" i="0" dirty="0">
              <a:solidFill>
                <a:schemeClr val="bg1"/>
              </a:solidFill>
              <a:effectLst/>
              <a:latin typeface="Georgia" panose="02040502050405020303" pitchFamily="18" charset="0"/>
            </a:rPr>
            <a:t>Personalized treatment plans, leveraging data analytics and AI algorithms to tailor interventions </a:t>
          </a:r>
          <a:endParaRPr lang="it-IT" sz="1800" dirty="0">
            <a:solidFill>
              <a:schemeClr val="bg1"/>
            </a:solidFill>
            <a:latin typeface="Georgia" panose="02040502050405020303" pitchFamily="18" charset="0"/>
          </a:endParaRPr>
        </a:p>
      </dgm:t>
    </dgm:pt>
    <dgm:pt modelId="{599BC5B1-CFDA-4B65-B21A-583EDF0AC7E7}" type="parTrans" cxnId="{21AF4571-80C9-4419-BF8C-ACE68123614B}">
      <dgm:prSet/>
      <dgm:spPr/>
      <dgm:t>
        <a:bodyPr/>
        <a:lstStyle/>
        <a:p>
          <a:endParaRPr lang="it-IT">
            <a:solidFill>
              <a:schemeClr val="bg1"/>
            </a:solidFill>
            <a:latin typeface="Georgia" panose="02040502050405020303" pitchFamily="18" charset="0"/>
          </a:endParaRPr>
        </a:p>
      </dgm:t>
    </dgm:pt>
    <dgm:pt modelId="{711E8443-6459-4B76-A526-06C426996E1E}" type="sibTrans" cxnId="{21AF4571-80C9-4419-BF8C-ACE68123614B}">
      <dgm:prSet/>
      <dgm:spPr/>
      <dgm:t>
        <a:bodyPr/>
        <a:lstStyle/>
        <a:p>
          <a:endParaRPr lang="it-IT">
            <a:solidFill>
              <a:schemeClr val="bg1"/>
            </a:solidFill>
            <a:latin typeface="Georgia" panose="02040502050405020303" pitchFamily="18" charset="0"/>
          </a:endParaRPr>
        </a:p>
      </dgm:t>
    </dgm:pt>
    <dgm:pt modelId="{23EE55DF-AE45-4D41-8542-6241CF4531C1}">
      <dgm:prSet phldrT="[Testo]" custT="1"/>
      <dgm:spPr/>
      <dgm:t>
        <a:bodyPr/>
        <a:lstStyle/>
        <a:p>
          <a:r>
            <a:rPr lang="en-US" sz="2000" b="1" i="0" dirty="0">
              <a:solidFill>
                <a:schemeClr val="bg1"/>
              </a:solidFill>
              <a:effectLst/>
              <a:latin typeface="Georgia" panose="02040502050405020303" pitchFamily="18" charset="0"/>
            </a:rPr>
            <a:t>Patient Empowerment</a:t>
          </a:r>
          <a:endParaRPr lang="it-IT" sz="2000" b="1" dirty="0">
            <a:solidFill>
              <a:schemeClr val="bg1"/>
            </a:solidFill>
            <a:latin typeface="Georgia" panose="02040502050405020303" pitchFamily="18" charset="0"/>
          </a:endParaRPr>
        </a:p>
      </dgm:t>
    </dgm:pt>
    <dgm:pt modelId="{09D3AF45-1D7A-447D-B6F4-D69B5F35C0D4}" type="parTrans" cxnId="{52992386-8E8E-4696-9015-F60BBF7BBB8C}">
      <dgm:prSet/>
      <dgm:spPr/>
      <dgm:t>
        <a:bodyPr/>
        <a:lstStyle/>
        <a:p>
          <a:endParaRPr lang="it-IT">
            <a:solidFill>
              <a:schemeClr val="bg1"/>
            </a:solidFill>
            <a:latin typeface="Georgia" panose="02040502050405020303" pitchFamily="18" charset="0"/>
          </a:endParaRPr>
        </a:p>
      </dgm:t>
    </dgm:pt>
    <dgm:pt modelId="{4E89EA02-5BCB-44C5-840E-CB202DE3B6CE}" type="sibTrans" cxnId="{52992386-8E8E-4696-9015-F60BBF7BBB8C}">
      <dgm:prSet/>
      <dgm:spPr/>
      <dgm:t>
        <a:bodyPr/>
        <a:lstStyle/>
        <a:p>
          <a:endParaRPr lang="it-IT">
            <a:solidFill>
              <a:schemeClr val="bg1"/>
            </a:solidFill>
            <a:latin typeface="Georgia" panose="02040502050405020303" pitchFamily="18" charset="0"/>
          </a:endParaRPr>
        </a:p>
      </dgm:t>
    </dgm:pt>
    <dgm:pt modelId="{D7ED340A-7A23-492E-846A-32641D01F39F}">
      <dgm:prSet phldrT="[Testo]" custT="1"/>
      <dgm:spPr/>
      <dgm:t>
        <a:bodyPr/>
        <a:lstStyle/>
        <a:p>
          <a:r>
            <a:rPr lang="en-US" sz="1800" b="0" i="0" dirty="0">
              <a:solidFill>
                <a:schemeClr val="bg1"/>
              </a:solidFill>
              <a:effectLst/>
              <a:latin typeface="Georgia" panose="02040502050405020303" pitchFamily="18" charset="0"/>
            </a:rPr>
            <a:t>Patients can actively participate in their healthcare journey through access to personal health records</a:t>
          </a:r>
          <a:endParaRPr lang="it-IT" sz="1800" dirty="0">
            <a:solidFill>
              <a:schemeClr val="bg1"/>
            </a:solidFill>
            <a:latin typeface="Georgia" panose="02040502050405020303" pitchFamily="18" charset="0"/>
          </a:endParaRPr>
        </a:p>
      </dgm:t>
    </dgm:pt>
    <dgm:pt modelId="{A3C56B2A-A93D-430C-BEB4-434EDD1231A7}" type="parTrans" cxnId="{0AE2216A-819E-4C0B-81EA-A4DA7892A17E}">
      <dgm:prSet/>
      <dgm:spPr/>
      <dgm:t>
        <a:bodyPr/>
        <a:lstStyle/>
        <a:p>
          <a:endParaRPr lang="it-IT">
            <a:solidFill>
              <a:schemeClr val="bg1"/>
            </a:solidFill>
            <a:latin typeface="Georgia" panose="02040502050405020303" pitchFamily="18" charset="0"/>
          </a:endParaRPr>
        </a:p>
      </dgm:t>
    </dgm:pt>
    <dgm:pt modelId="{6FB55FB0-F90D-4005-BBE2-1FA5E720ECB0}" type="sibTrans" cxnId="{0AE2216A-819E-4C0B-81EA-A4DA7892A17E}">
      <dgm:prSet/>
      <dgm:spPr/>
      <dgm:t>
        <a:bodyPr/>
        <a:lstStyle/>
        <a:p>
          <a:endParaRPr lang="it-IT">
            <a:solidFill>
              <a:schemeClr val="bg1"/>
            </a:solidFill>
            <a:latin typeface="Georgia" panose="02040502050405020303" pitchFamily="18" charset="0"/>
          </a:endParaRPr>
        </a:p>
      </dgm:t>
    </dgm:pt>
    <dgm:pt modelId="{8205DC40-8D9A-49FF-80C3-8A01B7791312}">
      <dgm:prSet phldrT="[Testo]" custT="1"/>
      <dgm:spPr/>
      <dgm:t>
        <a:bodyPr/>
        <a:lstStyle/>
        <a:p>
          <a:r>
            <a:rPr lang="en-US" sz="1800" b="1" i="0" dirty="0">
              <a:solidFill>
                <a:schemeClr val="bg1"/>
              </a:solidFill>
              <a:effectLst/>
              <a:latin typeface="Georgia" panose="02040502050405020303" pitchFamily="18" charset="0"/>
            </a:rPr>
            <a:t>Better Health Outcomes</a:t>
          </a:r>
          <a:endParaRPr lang="it-IT" sz="1800" b="1" dirty="0">
            <a:solidFill>
              <a:schemeClr val="bg1"/>
            </a:solidFill>
            <a:latin typeface="Georgia" panose="02040502050405020303" pitchFamily="18" charset="0"/>
          </a:endParaRPr>
        </a:p>
      </dgm:t>
    </dgm:pt>
    <dgm:pt modelId="{75921A96-DDB1-402A-A9C1-E37FCD92EEA5}" type="parTrans" cxnId="{77425652-2F04-46D5-A485-A36EDF113258}">
      <dgm:prSet/>
      <dgm:spPr/>
      <dgm:t>
        <a:bodyPr/>
        <a:lstStyle/>
        <a:p>
          <a:endParaRPr lang="it-IT">
            <a:solidFill>
              <a:schemeClr val="bg1"/>
            </a:solidFill>
            <a:latin typeface="Georgia" panose="02040502050405020303" pitchFamily="18" charset="0"/>
          </a:endParaRPr>
        </a:p>
      </dgm:t>
    </dgm:pt>
    <dgm:pt modelId="{432E809C-C8A4-427C-9C73-AF08FB538D43}" type="sibTrans" cxnId="{77425652-2F04-46D5-A485-A36EDF113258}">
      <dgm:prSet/>
      <dgm:spPr/>
      <dgm:t>
        <a:bodyPr/>
        <a:lstStyle/>
        <a:p>
          <a:endParaRPr lang="it-IT">
            <a:solidFill>
              <a:schemeClr val="bg1"/>
            </a:solidFill>
            <a:latin typeface="Georgia" panose="02040502050405020303" pitchFamily="18" charset="0"/>
          </a:endParaRPr>
        </a:p>
      </dgm:t>
    </dgm:pt>
    <dgm:pt modelId="{836ECC65-3B52-49F1-9199-2984378D2D65}">
      <dgm:prSet phldrT="[Testo]" custT="1"/>
      <dgm:spPr/>
      <dgm:t>
        <a:bodyPr/>
        <a:lstStyle/>
        <a:p>
          <a:r>
            <a:rPr lang="en-US" sz="1800" b="0" i="0" dirty="0">
              <a:solidFill>
                <a:schemeClr val="bg1"/>
              </a:solidFill>
              <a:effectLst/>
              <a:latin typeface="Georgia" panose="02040502050405020303" pitchFamily="18" charset="0"/>
            </a:rPr>
            <a:t>Digital technologies facilitate real-time data collection and analysis, enabling early detection, timely interventions</a:t>
          </a:r>
          <a:endParaRPr lang="it-IT" sz="1800" dirty="0">
            <a:solidFill>
              <a:schemeClr val="bg1"/>
            </a:solidFill>
            <a:latin typeface="Georgia" panose="02040502050405020303" pitchFamily="18" charset="0"/>
          </a:endParaRPr>
        </a:p>
      </dgm:t>
    </dgm:pt>
    <dgm:pt modelId="{A14674AD-AFDA-4905-A497-CF63B8D2599C}" type="parTrans" cxnId="{83CF3709-0C00-4568-9B26-FFC34DEF75D9}">
      <dgm:prSet/>
      <dgm:spPr/>
      <dgm:t>
        <a:bodyPr/>
        <a:lstStyle/>
        <a:p>
          <a:endParaRPr lang="it-IT">
            <a:solidFill>
              <a:schemeClr val="bg1"/>
            </a:solidFill>
            <a:latin typeface="Georgia" panose="02040502050405020303" pitchFamily="18" charset="0"/>
          </a:endParaRPr>
        </a:p>
      </dgm:t>
    </dgm:pt>
    <dgm:pt modelId="{D1D48066-F5C2-4391-B402-77FD914837FD}" type="sibTrans" cxnId="{83CF3709-0C00-4568-9B26-FFC34DEF75D9}">
      <dgm:prSet/>
      <dgm:spPr/>
      <dgm:t>
        <a:bodyPr/>
        <a:lstStyle/>
        <a:p>
          <a:endParaRPr lang="it-IT">
            <a:solidFill>
              <a:schemeClr val="bg1"/>
            </a:solidFill>
            <a:latin typeface="Georgia" panose="02040502050405020303" pitchFamily="18" charset="0"/>
          </a:endParaRPr>
        </a:p>
      </dgm:t>
    </dgm:pt>
    <dgm:pt modelId="{EF9861CC-56DA-40AF-A3F8-F3395C9DBECA}" type="pres">
      <dgm:prSet presAssocID="{79BD8D73-526F-42E4-BA61-D3131017642F}" presName="Name0" presStyleCnt="0">
        <dgm:presLayoutVars>
          <dgm:dir/>
          <dgm:animLvl val="lvl"/>
          <dgm:resizeHandles val="exact"/>
        </dgm:presLayoutVars>
      </dgm:prSet>
      <dgm:spPr/>
    </dgm:pt>
    <dgm:pt modelId="{0D4668CD-F528-4649-9315-F2EF00469778}" type="pres">
      <dgm:prSet presAssocID="{51C511D4-CB82-4AE4-A3FE-7D545AD32556}" presName="compositeNode" presStyleCnt="0">
        <dgm:presLayoutVars>
          <dgm:bulletEnabled val="1"/>
        </dgm:presLayoutVars>
      </dgm:prSet>
      <dgm:spPr/>
    </dgm:pt>
    <dgm:pt modelId="{FC2B1ACB-080E-4F63-B9F0-20C0AA99FC4B}" type="pres">
      <dgm:prSet presAssocID="{51C511D4-CB82-4AE4-A3FE-7D545AD32556}" presName="bgRect" presStyleLbl="node1" presStyleIdx="0" presStyleCnt="5" custScaleY="158642"/>
      <dgm:spPr/>
    </dgm:pt>
    <dgm:pt modelId="{71710DE0-4FE9-45A4-99F6-CE2BB73B1A18}" type="pres">
      <dgm:prSet presAssocID="{51C511D4-CB82-4AE4-A3FE-7D545AD32556}" presName="parentNode" presStyleLbl="node1" presStyleIdx="0" presStyleCnt="5">
        <dgm:presLayoutVars>
          <dgm:chMax val="0"/>
          <dgm:bulletEnabled val="1"/>
        </dgm:presLayoutVars>
      </dgm:prSet>
      <dgm:spPr/>
    </dgm:pt>
    <dgm:pt modelId="{29E26A31-FDA4-4CB7-A0E5-683DB2214F3C}" type="pres">
      <dgm:prSet presAssocID="{51C511D4-CB82-4AE4-A3FE-7D545AD32556}" presName="childNode" presStyleLbl="node1" presStyleIdx="0" presStyleCnt="5">
        <dgm:presLayoutVars>
          <dgm:bulletEnabled val="1"/>
        </dgm:presLayoutVars>
      </dgm:prSet>
      <dgm:spPr/>
    </dgm:pt>
    <dgm:pt modelId="{1AC00E91-0E39-43F4-90C0-B4361FEE8E92}" type="pres">
      <dgm:prSet presAssocID="{95D11335-00C0-4BD5-AA84-F00F4A3F5CCA}" presName="hSp" presStyleCnt="0"/>
      <dgm:spPr/>
    </dgm:pt>
    <dgm:pt modelId="{21548453-293C-4EE6-9DE4-C46751D00214}" type="pres">
      <dgm:prSet presAssocID="{95D11335-00C0-4BD5-AA84-F00F4A3F5CCA}" presName="vProcSp" presStyleCnt="0"/>
      <dgm:spPr/>
    </dgm:pt>
    <dgm:pt modelId="{67D05B51-62BF-4057-842F-BEFA76C8133C}" type="pres">
      <dgm:prSet presAssocID="{95D11335-00C0-4BD5-AA84-F00F4A3F5CCA}" presName="vSp1" presStyleCnt="0"/>
      <dgm:spPr/>
    </dgm:pt>
    <dgm:pt modelId="{71C086A8-4AF0-40DE-A395-7CC4C3F64E1B}" type="pres">
      <dgm:prSet presAssocID="{95D11335-00C0-4BD5-AA84-F00F4A3F5CCA}" presName="simulatedConn" presStyleLbl="solidFgAcc1" presStyleIdx="0" presStyleCnt="4" custLinFactY="241083" custLinFactNeighborY="300000"/>
      <dgm:spPr/>
    </dgm:pt>
    <dgm:pt modelId="{0D35215B-7F97-4965-9842-319E55697EA9}" type="pres">
      <dgm:prSet presAssocID="{95D11335-00C0-4BD5-AA84-F00F4A3F5CCA}" presName="vSp2" presStyleCnt="0"/>
      <dgm:spPr/>
    </dgm:pt>
    <dgm:pt modelId="{E3112EC6-61DC-4C58-ABD0-563CCDAFF985}" type="pres">
      <dgm:prSet presAssocID="{95D11335-00C0-4BD5-AA84-F00F4A3F5CCA}" presName="sibTrans" presStyleCnt="0"/>
      <dgm:spPr/>
    </dgm:pt>
    <dgm:pt modelId="{B16D5042-914B-496A-B183-0AAE0C3A5BAC}" type="pres">
      <dgm:prSet presAssocID="{6F50A26B-9CCA-4E76-87BC-8AA54D65F6B4}" presName="compositeNode" presStyleCnt="0">
        <dgm:presLayoutVars>
          <dgm:bulletEnabled val="1"/>
        </dgm:presLayoutVars>
      </dgm:prSet>
      <dgm:spPr/>
    </dgm:pt>
    <dgm:pt modelId="{695A4C42-E4D6-4417-9028-C437FD15E1B9}" type="pres">
      <dgm:prSet presAssocID="{6F50A26B-9CCA-4E76-87BC-8AA54D65F6B4}" presName="bgRect" presStyleLbl="node1" presStyleIdx="1" presStyleCnt="5" custScaleY="158642"/>
      <dgm:spPr/>
    </dgm:pt>
    <dgm:pt modelId="{DF8305A9-DE44-4AFD-A292-11EF084152AE}" type="pres">
      <dgm:prSet presAssocID="{6F50A26B-9CCA-4E76-87BC-8AA54D65F6B4}" presName="parentNode" presStyleLbl="node1" presStyleIdx="1" presStyleCnt="5">
        <dgm:presLayoutVars>
          <dgm:chMax val="0"/>
          <dgm:bulletEnabled val="1"/>
        </dgm:presLayoutVars>
      </dgm:prSet>
      <dgm:spPr/>
    </dgm:pt>
    <dgm:pt modelId="{ADD2CE45-5997-4131-9918-1F6B8229C485}" type="pres">
      <dgm:prSet presAssocID="{6F50A26B-9CCA-4E76-87BC-8AA54D65F6B4}" presName="childNode" presStyleLbl="node1" presStyleIdx="1" presStyleCnt="5">
        <dgm:presLayoutVars>
          <dgm:bulletEnabled val="1"/>
        </dgm:presLayoutVars>
      </dgm:prSet>
      <dgm:spPr/>
    </dgm:pt>
    <dgm:pt modelId="{FFF771E5-DFF1-475C-A4F4-F793326A1287}" type="pres">
      <dgm:prSet presAssocID="{72AFC8AE-D5D5-4745-B25F-42E59D97BDEE}" presName="hSp" presStyleCnt="0"/>
      <dgm:spPr/>
    </dgm:pt>
    <dgm:pt modelId="{ED453F34-1E5A-43A1-839E-2312F558D03F}" type="pres">
      <dgm:prSet presAssocID="{72AFC8AE-D5D5-4745-B25F-42E59D97BDEE}" presName="vProcSp" presStyleCnt="0"/>
      <dgm:spPr/>
    </dgm:pt>
    <dgm:pt modelId="{DF6DAB67-5E5C-48DC-B63C-6D01C0FB37BA}" type="pres">
      <dgm:prSet presAssocID="{72AFC8AE-D5D5-4745-B25F-42E59D97BDEE}" presName="vSp1" presStyleCnt="0"/>
      <dgm:spPr/>
    </dgm:pt>
    <dgm:pt modelId="{AF7994FD-713D-4BEA-B8EB-5D67990BBAF1}" type="pres">
      <dgm:prSet presAssocID="{72AFC8AE-D5D5-4745-B25F-42E59D97BDEE}" presName="simulatedConn" presStyleLbl="solidFgAcc1" presStyleIdx="1" presStyleCnt="4" custLinFactY="243174" custLinFactNeighborY="300000"/>
      <dgm:spPr/>
    </dgm:pt>
    <dgm:pt modelId="{B3AC66F6-3316-439F-BE83-678422F9FFA9}" type="pres">
      <dgm:prSet presAssocID="{72AFC8AE-D5D5-4745-B25F-42E59D97BDEE}" presName="vSp2" presStyleCnt="0"/>
      <dgm:spPr/>
    </dgm:pt>
    <dgm:pt modelId="{CAB13572-F9D2-43A3-943C-7F1749347C49}" type="pres">
      <dgm:prSet presAssocID="{72AFC8AE-D5D5-4745-B25F-42E59D97BDEE}" presName="sibTrans" presStyleCnt="0"/>
      <dgm:spPr/>
    </dgm:pt>
    <dgm:pt modelId="{9B57D7D3-72CD-44DB-A46B-05535F700E96}" type="pres">
      <dgm:prSet presAssocID="{3CD60EBC-64DB-43E3-BA88-1D25C9D1A4B2}" presName="compositeNode" presStyleCnt="0">
        <dgm:presLayoutVars>
          <dgm:bulletEnabled val="1"/>
        </dgm:presLayoutVars>
      </dgm:prSet>
      <dgm:spPr/>
    </dgm:pt>
    <dgm:pt modelId="{4279100B-D23E-45D6-B5E5-1F3B29869C09}" type="pres">
      <dgm:prSet presAssocID="{3CD60EBC-64DB-43E3-BA88-1D25C9D1A4B2}" presName="bgRect" presStyleLbl="node1" presStyleIdx="2" presStyleCnt="5" custScaleY="158642"/>
      <dgm:spPr/>
    </dgm:pt>
    <dgm:pt modelId="{F0B5B987-0278-469A-A91F-FCB21DC1F522}" type="pres">
      <dgm:prSet presAssocID="{3CD60EBC-64DB-43E3-BA88-1D25C9D1A4B2}" presName="parentNode" presStyleLbl="node1" presStyleIdx="2" presStyleCnt="5">
        <dgm:presLayoutVars>
          <dgm:chMax val="0"/>
          <dgm:bulletEnabled val="1"/>
        </dgm:presLayoutVars>
      </dgm:prSet>
      <dgm:spPr/>
    </dgm:pt>
    <dgm:pt modelId="{7B5F7002-51F9-4252-ACAD-DE2C382F8A81}" type="pres">
      <dgm:prSet presAssocID="{3CD60EBC-64DB-43E3-BA88-1D25C9D1A4B2}" presName="childNode" presStyleLbl="node1" presStyleIdx="2" presStyleCnt="5">
        <dgm:presLayoutVars>
          <dgm:bulletEnabled val="1"/>
        </dgm:presLayoutVars>
      </dgm:prSet>
      <dgm:spPr/>
    </dgm:pt>
    <dgm:pt modelId="{B6FB3628-0B7F-489A-BBE6-6BC1F16405CF}" type="pres">
      <dgm:prSet presAssocID="{61252C90-A499-4E7C-822F-E16ADD7115A5}" presName="hSp" presStyleCnt="0"/>
      <dgm:spPr/>
    </dgm:pt>
    <dgm:pt modelId="{1CD41D2D-44F9-469D-ACDA-34AD0820589B}" type="pres">
      <dgm:prSet presAssocID="{61252C90-A499-4E7C-822F-E16ADD7115A5}" presName="vProcSp" presStyleCnt="0"/>
      <dgm:spPr/>
    </dgm:pt>
    <dgm:pt modelId="{FC8CAAE7-B50A-4FD7-BCB3-E120F119CC4F}" type="pres">
      <dgm:prSet presAssocID="{61252C90-A499-4E7C-822F-E16ADD7115A5}" presName="vSp1" presStyleCnt="0"/>
      <dgm:spPr/>
    </dgm:pt>
    <dgm:pt modelId="{A08FD01E-F6E6-461C-B03D-683DE11B2083}" type="pres">
      <dgm:prSet presAssocID="{61252C90-A499-4E7C-822F-E16ADD7115A5}" presName="simulatedConn" presStyleLbl="solidFgAcc1" presStyleIdx="2" presStyleCnt="4" custLinFactY="243176" custLinFactNeighborY="300000"/>
      <dgm:spPr/>
    </dgm:pt>
    <dgm:pt modelId="{AD8C0C8E-566D-4B02-B692-BC186BC1AB30}" type="pres">
      <dgm:prSet presAssocID="{61252C90-A499-4E7C-822F-E16ADD7115A5}" presName="vSp2" presStyleCnt="0"/>
      <dgm:spPr/>
    </dgm:pt>
    <dgm:pt modelId="{D74BF6F6-C248-4563-A195-0CE01D32C497}" type="pres">
      <dgm:prSet presAssocID="{61252C90-A499-4E7C-822F-E16ADD7115A5}" presName="sibTrans" presStyleCnt="0"/>
      <dgm:spPr/>
    </dgm:pt>
    <dgm:pt modelId="{5610EAB2-644A-49E4-A301-7E399C47B355}" type="pres">
      <dgm:prSet presAssocID="{23EE55DF-AE45-4D41-8542-6241CF4531C1}" presName="compositeNode" presStyleCnt="0">
        <dgm:presLayoutVars>
          <dgm:bulletEnabled val="1"/>
        </dgm:presLayoutVars>
      </dgm:prSet>
      <dgm:spPr/>
    </dgm:pt>
    <dgm:pt modelId="{2C261C95-CA59-4F86-9F9D-FFC54102D5C5}" type="pres">
      <dgm:prSet presAssocID="{23EE55DF-AE45-4D41-8542-6241CF4531C1}" presName="bgRect" presStyleLbl="node1" presStyleIdx="3" presStyleCnt="5" custScaleY="158642"/>
      <dgm:spPr/>
    </dgm:pt>
    <dgm:pt modelId="{1372469E-8A8A-4D88-9C61-E4AF75B8CC31}" type="pres">
      <dgm:prSet presAssocID="{23EE55DF-AE45-4D41-8542-6241CF4531C1}" presName="parentNode" presStyleLbl="node1" presStyleIdx="3" presStyleCnt="5">
        <dgm:presLayoutVars>
          <dgm:chMax val="0"/>
          <dgm:bulletEnabled val="1"/>
        </dgm:presLayoutVars>
      </dgm:prSet>
      <dgm:spPr/>
    </dgm:pt>
    <dgm:pt modelId="{1B9ED187-C6AA-4C5D-A9A0-968B5C97BEB4}" type="pres">
      <dgm:prSet presAssocID="{23EE55DF-AE45-4D41-8542-6241CF4531C1}" presName="childNode" presStyleLbl="node1" presStyleIdx="3" presStyleCnt="5">
        <dgm:presLayoutVars>
          <dgm:bulletEnabled val="1"/>
        </dgm:presLayoutVars>
      </dgm:prSet>
      <dgm:spPr/>
    </dgm:pt>
    <dgm:pt modelId="{30BEC078-F414-42C0-82F1-832C06EE8BC1}" type="pres">
      <dgm:prSet presAssocID="{4E89EA02-5BCB-44C5-840E-CB202DE3B6CE}" presName="hSp" presStyleCnt="0"/>
      <dgm:spPr/>
    </dgm:pt>
    <dgm:pt modelId="{B3FBD5F8-8511-4AA5-A5D7-07BEEB67BBB1}" type="pres">
      <dgm:prSet presAssocID="{4E89EA02-5BCB-44C5-840E-CB202DE3B6CE}" presName="vProcSp" presStyleCnt="0"/>
      <dgm:spPr/>
    </dgm:pt>
    <dgm:pt modelId="{931918C2-CC32-4013-8E82-AC8352148DAE}" type="pres">
      <dgm:prSet presAssocID="{4E89EA02-5BCB-44C5-840E-CB202DE3B6CE}" presName="vSp1" presStyleCnt="0"/>
      <dgm:spPr/>
    </dgm:pt>
    <dgm:pt modelId="{BE8B6CF5-B45A-429C-B94A-F0579BD573A8}" type="pres">
      <dgm:prSet presAssocID="{4E89EA02-5BCB-44C5-840E-CB202DE3B6CE}" presName="simulatedConn" presStyleLbl="solidFgAcc1" presStyleIdx="3" presStyleCnt="4" custLinFactY="249724" custLinFactNeighborY="300000"/>
      <dgm:spPr/>
    </dgm:pt>
    <dgm:pt modelId="{620EA8FE-E002-4302-84D1-CFB1F1384659}" type="pres">
      <dgm:prSet presAssocID="{4E89EA02-5BCB-44C5-840E-CB202DE3B6CE}" presName="vSp2" presStyleCnt="0"/>
      <dgm:spPr/>
    </dgm:pt>
    <dgm:pt modelId="{27615036-7B01-4AE8-8051-760A9DF90BE2}" type="pres">
      <dgm:prSet presAssocID="{4E89EA02-5BCB-44C5-840E-CB202DE3B6CE}" presName="sibTrans" presStyleCnt="0"/>
      <dgm:spPr/>
    </dgm:pt>
    <dgm:pt modelId="{B5FEAA68-6582-4EF6-A4AC-5A63189E5843}" type="pres">
      <dgm:prSet presAssocID="{8205DC40-8D9A-49FF-80C3-8A01B7791312}" presName="compositeNode" presStyleCnt="0">
        <dgm:presLayoutVars>
          <dgm:bulletEnabled val="1"/>
        </dgm:presLayoutVars>
      </dgm:prSet>
      <dgm:spPr/>
    </dgm:pt>
    <dgm:pt modelId="{DE30E984-020B-4306-A764-89436573AFF6}" type="pres">
      <dgm:prSet presAssocID="{8205DC40-8D9A-49FF-80C3-8A01B7791312}" presName="bgRect" presStyleLbl="node1" presStyleIdx="4" presStyleCnt="5" custScaleY="158642"/>
      <dgm:spPr/>
    </dgm:pt>
    <dgm:pt modelId="{7F933ED4-5CEA-4BD3-8A7E-991CD07BB641}" type="pres">
      <dgm:prSet presAssocID="{8205DC40-8D9A-49FF-80C3-8A01B7791312}" presName="parentNode" presStyleLbl="node1" presStyleIdx="4" presStyleCnt="5">
        <dgm:presLayoutVars>
          <dgm:chMax val="0"/>
          <dgm:bulletEnabled val="1"/>
        </dgm:presLayoutVars>
      </dgm:prSet>
      <dgm:spPr/>
    </dgm:pt>
    <dgm:pt modelId="{FD3B3D01-5227-4397-AED1-BBB9E65D3589}" type="pres">
      <dgm:prSet presAssocID="{8205DC40-8D9A-49FF-80C3-8A01B7791312}" presName="childNode" presStyleLbl="node1" presStyleIdx="4" presStyleCnt="5">
        <dgm:presLayoutVars>
          <dgm:bulletEnabled val="1"/>
        </dgm:presLayoutVars>
      </dgm:prSet>
      <dgm:spPr/>
    </dgm:pt>
  </dgm:ptLst>
  <dgm:cxnLst>
    <dgm:cxn modelId="{D7209903-6E99-4766-8909-EADF4A8C92D3}" type="presOf" srcId="{6F50A26B-9CCA-4E76-87BC-8AA54D65F6B4}" destId="{695A4C42-E4D6-4417-9028-C437FD15E1B9}" srcOrd="0" destOrd="0" presId="urn:microsoft.com/office/officeart/2005/8/layout/hProcess7"/>
    <dgm:cxn modelId="{83CF3709-0C00-4568-9B26-FFC34DEF75D9}" srcId="{8205DC40-8D9A-49FF-80C3-8A01B7791312}" destId="{836ECC65-3B52-49F1-9199-2984378D2D65}" srcOrd="0" destOrd="0" parTransId="{A14674AD-AFDA-4905-A497-CF63B8D2599C}" sibTransId="{D1D48066-F5C2-4391-B402-77FD914837FD}"/>
    <dgm:cxn modelId="{0A07580B-83E9-4676-9AB8-9CEF07DCF0CC}" type="presOf" srcId="{8205DC40-8D9A-49FF-80C3-8A01B7791312}" destId="{7F933ED4-5CEA-4BD3-8A7E-991CD07BB641}" srcOrd="1" destOrd="0" presId="urn:microsoft.com/office/officeart/2005/8/layout/hProcess7"/>
    <dgm:cxn modelId="{373BE811-0404-4614-90F1-8B90C15F3D38}" type="presOf" srcId="{23EE55DF-AE45-4D41-8542-6241CF4531C1}" destId="{2C261C95-CA59-4F86-9F9D-FFC54102D5C5}" srcOrd="0" destOrd="0" presId="urn:microsoft.com/office/officeart/2005/8/layout/hProcess7"/>
    <dgm:cxn modelId="{9A4D2C39-8077-48C6-84F5-1113ABBDACE3}" srcId="{79BD8D73-526F-42E4-BA61-D3131017642F}" destId="{6F50A26B-9CCA-4E76-87BC-8AA54D65F6B4}" srcOrd="1" destOrd="0" parTransId="{517E8344-A4DB-4396-A0C3-DD94F73F8680}" sibTransId="{72AFC8AE-D5D5-4745-B25F-42E59D97BDEE}"/>
    <dgm:cxn modelId="{09EDFA41-C953-412E-9C35-0AA52159941F}" type="presOf" srcId="{836ECC65-3B52-49F1-9199-2984378D2D65}" destId="{FD3B3D01-5227-4397-AED1-BBB9E65D3589}" srcOrd="0" destOrd="0" presId="urn:microsoft.com/office/officeart/2005/8/layout/hProcess7"/>
    <dgm:cxn modelId="{9471A446-AF5C-4813-BFCA-08491B9055FC}" srcId="{51C511D4-CB82-4AE4-A3FE-7D545AD32556}" destId="{8C6E056F-E947-44E9-A6F5-F11842295869}" srcOrd="0" destOrd="0" parTransId="{D9F091FC-7A08-4558-B98D-0306A2AA17E6}" sibTransId="{F03DC81D-FB24-4704-A536-9D8FAFD92F76}"/>
    <dgm:cxn modelId="{0AE2216A-819E-4C0B-81EA-A4DA7892A17E}" srcId="{23EE55DF-AE45-4D41-8542-6241CF4531C1}" destId="{D7ED340A-7A23-492E-846A-32641D01F39F}" srcOrd="0" destOrd="0" parTransId="{A3C56B2A-A93D-430C-BEB4-434EDD1231A7}" sibTransId="{6FB55FB0-F90D-4005-BBE2-1FA5E720ECB0}"/>
    <dgm:cxn modelId="{21AF4571-80C9-4419-BF8C-ACE68123614B}" srcId="{3CD60EBC-64DB-43E3-BA88-1D25C9D1A4B2}" destId="{5ED6ABC3-2AB1-42EF-948E-43E4ED65AD2C}" srcOrd="0" destOrd="0" parTransId="{599BC5B1-CFDA-4B65-B21A-583EDF0AC7E7}" sibTransId="{711E8443-6459-4B76-A526-06C426996E1E}"/>
    <dgm:cxn modelId="{77425652-2F04-46D5-A485-A36EDF113258}" srcId="{79BD8D73-526F-42E4-BA61-D3131017642F}" destId="{8205DC40-8D9A-49FF-80C3-8A01B7791312}" srcOrd="4" destOrd="0" parTransId="{75921A96-DDB1-402A-A9C1-E37FCD92EEA5}" sibTransId="{432E809C-C8A4-427C-9C73-AF08FB538D43}"/>
    <dgm:cxn modelId="{C3B8917A-2F77-4F03-AEBC-01E8C5B6C705}" type="presOf" srcId="{8C6E056F-E947-44E9-A6F5-F11842295869}" destId="{29E26A31-FDA4-4CB7-A0E5-683DB2214F3C}" srcOrd="0" destOrd="0" presId="urn:microsoft.com/office/officeart/2005/8/layout/hProcess7"/>
    <dgm:cxn modelId="{C10AED7C-331A-41A5-8EAA-F305B0A20C1E}" type="presOf" srcId="{6F50A26B-9CCA-4E76-87BC-8AA54D65F6B4}" destId="{DF8305A9-DE44-4AFD-A292-11EF084152AE}" srcOrd="1" destOrd="0" presId="urn:microsoft.com/office/officeart/2005/8/layout/hProcess7"/>
    <dgm:cxn modelId="{52992386-8E8E-4696-9015-F60BBF7BBB8C}" srcId="{79BD8D73-526F-42E4-BA61-D3131017642F}" destId="{23EE55DF-AE45-4D41-8542-6241CF4531C1}" srcOrd="3" destOrd="0" parTransId="{09D3AF45-1D7A-447D-B6F4-D69B5F35C0D4}" sibTransId="{4E89EA02-5BCB-44C5-840E-CB202DE3B6CE}"/>
    <dgm:cxn modelId="{18471594-C1BA-44A0-A95D-473B9EA54618}" srcId="{79BD8D73-526F-42E4-BA61-D3131017642F}" destId="{51C511D4-CB82-4AE4-A3FE-7D545AD32556}" srcOrd="0" destOrd="0" parTransId="{FF2B3BB4-1978-4D72-A8B2-C2212C8815CD}" sibTransId="{95D11335-00C0-4BD5-AA84-F00F4A3F5CCA}"/>
    <dgm:cxn modelId="{8043BDA4-5629-453D-B262-281B02C9D03A}" type="presOf" srcId="{79BD8D73-526F-42E4-BA61-D3131017642F}" destId="{EF9861CC-56DA-40AF-A3F8-F3395C9DBECA}" srcOrd="0" destOrd="0" presId="urn:microsoft.com/office/officeart/2005/8/layout/hProcess7"/>
    <dgm:cxn modelId="{2838EAA6-34E0-4E6C-8454-55AAEF63B4E2}" srcId="{6F50A26B-9CCA-4E76-87BC-8AA54D65F6B4}" destId="{14C2317B-9E93-4A80-B714-23CF0B7EC8CD}" srcOrd="0" destOrd="0" parTransId="{7E2B15B1-9BA4-4177-A47C-8EC962632EB6}" sibTransId="{A34A8CAF-982B-4FFB-A94C-9023C1797C37}"/>
    <dgm:cxn modelId="{C6A008A8-3CEE-4459-907C-1513D04206D1}" srcId="{79BD8D73-526F-42E4-BA61-D3131017642F}" destId="{3CD60EBC-64DB-43E3-BA88-1D25C9D1A4B2}" srcOrd="2" destOrd="0" parTransId="{B2DD45ED-955D-4FE4-B525-2A8246066326}" sibTransId="{61252C90-A499-4E7C-822F-E16ADD7115A5}"/>
    <dgm:cxn modelId="{4210BDAD-7E3E-441D-9112-374AB9226166}" type="presOf" srcId="{3CD60EBC-64DB-43E3-BA88-1D25C9D1A4B2}" destId="{4279100B-D23E-45D6-B5E5-1F3B29869C09}" srcOrd="0" destOrd="0" presId="urn:microsoft.com/office/officeart/2005/8/layout/hProcess7"/>
    <dgm:cxn modelId="{FA4300BD-AFDB-4770-BF7B-1D605B79EA18}" type="presOf" srcId="{51C511D4-CB82-4AE4-A3FE-7D545AD32556}" destId="{FC2B1ACB-080E-4F63-B9F0-20C0AA99FC4B}" srcOrd="0" destOrd="0" presId="urn:microsoft.com/office/officeart/2005/8/layout/hProcess7"/>
    <dgm:cxn modelId="{A94514C5-E9AD-4922-AB99-798D4BF9FE94}" type="presOf" srcId="{D7ED340A-7A23-492E-846A-32641D01F39F}" destId="{1B9ED187-C6AA-4C5D-A9A0-968B5C97BEB4}" srcOrd="0" destOrd="0" presId="urn:microsoft.com/office/officeart/2005/8/layout/hProcess7"/>
    <dgm:cxn modelId="{8314A5DF-9F54-4409-9428-278DB57E6C87}" type="presOf" srcId="{5ED6ABC3-2AB1-42EF-948E-43E4ED65AD2C}" destId="{7B5F7002-51F9-4252-ACAD-DE2C382F8A81}" srcOrd="0" destOrd="0" presId="urn:microsoft.com/office/officeart/2005/8/layout/hProcess7"/>
    <dgm:cxn modelId="{87BAD4EB-D1C1-44BD-A3B0-8395AE129DFE}" type="presOf" srcId="{8205DC40-8D9A-49FF-80C3-8A01B7791312}" destId="{DE30E984-020B-4306-A764-89436573AFF6}" srcOrd="0" destOrd="0" presId="urn:microsoft.com/office/officeart/2005/8/layout/hProcess7"/>
    <dgm:cxn modelId="{BCD97CF6-84D8-4B62-9238-AA337A0AFD13}" type="presOf" srcId="{23EE55DF-AE45-4D41-8542-6241CF4531C1}" destId="{1372469E-8A8A-4D88-9C61-E4AF75B8CC31}" srcOrd="1" destOrd="0" presId="urn:microsoft.com/office/officeart/2005/8/layout/hProcess7"/>
    <dgm:cxn modelId="{1CE29BF6-5B30-4EEF-B791-12345166B35C}" type="presOf" srcId="{14C2317B-9E93-4A80-B714-23CF0B7EC8CD}" destId="{ADD2CE45-5997-4131-9918-1F6B8229C485}" srcOrd="0" destOrd="0" presId="urn:microsoft.com/office/officeart/2005/8/layout/hProcess7"/>
    <dgm:cxn modelId="{D0DEBAF6-0E12-45D9-B33F-79AC83D862FC}" type="presOf" srcId="{51C511D4-CB82-4AE4-A3FE-7D545AD32556}" destId="{71710DE0-4FE9-45A4-99F6-CE2BB73B1A18}" srcOrd="1" destOrd="0" presId="urn:microsoft.com/office/officeart/2005/8/layout/hProcess7"/>
    <dgm:cxn modelId="{74989BF8-71EA-4A79-9B78-A1CD5851FE0F}" type="presOf" srcId="{3CD60EBC-64DB-43E3-BA88-1D25C9D1A4B2}" destId="{F0B5B987-0278-469A-A91F-FCB21DC1F522}" srcOrd="1" destOrd="0" presId="urn:microsoft.com/office/officeart/2005/8/layout/hProcess7"/>
    <dgm:cxn modelId="{48C26D74-9B1E-4BB6-8447-3A064C9A0AB1}" type="presParOf" srcId="{EF9861CC-56DA-40AF-A3F8-F3395C9DBECA}" destId="{0D4668CD-F528-4649-9315-F2EF00469778}" srcOrd="0" destOrd="0" presId="urn:microsoft.com/office/officeart/2005/8/layout/hProcess7"/>
    <dgm:cxn modelId="{75400455-4AE0-4899-946D-CC55172F308D}" type="presParOf" srcId="{0D4668CD-F528-4649-9315-F2EF00469778}" destId="{FC2B1ACB-080E-4F63-B9F0-20C0AA99FC4B}" srcOrd="0" destOrd="0" presId="urn:microsoft.com/office/officeart/2005/8/layout/hProcess7"/>
    <dgm:cxn modelId="{9E77E924-DF84-4B13-9CB7-99317F3B9720}" type="presParOf" srcId="{0D4668CD-F528-4649-9315-F2EF00469778}" destId="{71710DE0-4FE9-45A4-99F6-CE2BB73B1A18}" srcOrd="1" destOrd="0" presId="urn:microsoft.com/office/officeart/2005/8/layout/hProcess7"/>
    <dgm:cxn modelId="{BCCE433B-B8A5-46E8-9E2F-CECEA8B72ADA}" type="presParOf" srcId="{0D4668CD-F528-4649-9315-F2EF00469778}" destId="{29E26A31-FDA4-4CB7-A0E5-683DB2214F3C}" srcOrd="2" destOrd="0" presId="urn:microsoft.com/office/officeart/2005/8/layout/hProcess7"/>
    <dgm:cxn modelId="{4E49B91D-6441-4773-B7BE-C0B801E167DF}" type="presParOf" srcId="{EF9861CC-56DA-40AF-A3F8-F3395C9DBECA}" destId="{1AC00E91-0E39-43F4-90C0-B4361FEE8E92}" srcOrd="1" destOrd="0" presId="urn:microsoft.com/office/officeart/2005/8/layout/hProcess7"/>
    <dgm:cxn modelId="{11F3EF70-DFBC-4924-B547-4374EE148CB7}" type="presParOf" srcId="{EF9861CC-56DA-40AF-A3F8-F3395C9DBECA}" destId="{21548453-293C-4EE6-9DE4-C46751D00214}" srcOrd="2" destOrd="0" presId="urn:microsoft.com/office/officeart/2005/8/layout/hProcess7"/>
    <dgm:cxn modelId="{AA831101-42C2-4055-9196-467743622222}" type="presParOf" srcId="{21548453-293C-4EE6-9DE4-C46751D00214}" destId="{67D05B51-62BF-4057-842F-BEFA76C8133C}" srcOrd="0" destOrd="0" presId="urn:microsoft.com/office/officeart/2005/8/layout/hProcess7"/>
    <dgm:cxn modelId="{8EF244BF-61B4-4875-9028-35D3BCE6DC14}" type="presParOf" srcId="{21548453-293C-4EE6-9DE4-C46751D00214}" destId="{71C086A8-4AF0-40DE-A395-7CC4C3F64E1B}" srcOrd="1" destOrd="0" presId="urn:microsoft.com/office/officeart/2005/8/layout/hProcess7"/>
    <dgm:cxn modelId="{3C24143B-F7E2-4CCC-9ECB-FCC584325908}" type="presParOf" srcId="{21548453-293C-4EE6-9DE4-C46751D00214}" destId="{0D35215B-7F97-4965-9842-319E55697EA9}" srcOrd="2" destOrd="0" presId="urn:microsoft.com/office/officeart/2005/8/layout/hProcess7"/>
    <dgm:cxn modelId="{9DAF75DA-7472-4407-9089-9C64ADD3CC5F}" type="presParOf" srcId="{EF9861CC-56DA-40AF-A3F8-F3395C9DBECA}" destId="{E3112EC6-61DC-4C58-ABD0-563CCDAFF985}" srcOrd="3" destOrd="0" presId="urn:microsoft.com/office/officeart/2005/8/layout/hProcess7"/>
    <dgm:cxn modelId="{82C934FE-8080-48F9-A3D7-723EB7E0E869}" type="presParOf" srcId="{EF9861CC-56DA-40AF-A3F8-F3395C9DBECA}" destId="{B16D5042-914B-496A-B183-0AAE0C3A5BAC}" srcOrd="4" destOrd="0" presId="urn:microsoft.com/office/officeart/2005/8/layout/hProcess7"/>
    <dgm:cxn modelId="{8E73F113-C598-4443-928C-9C99D7C4D0A9}" type="presParOf" srcId="{B16D5042-914B-496A-B183-0AAE0C3A5BAC}" destId="{695A4C42-E4D6-4417-9028-C437FD15E1B9}" srcOrd="0" destOrd="0" presId="urn:microsoft.com/office/officeart/2005/8/layout/hProcess7"/>
    <dgm:cxn modelId="{8980A0EA-92D2-448E-9176-94C60C650E58}" type="presParOf" srcId="{B16D5042-914B-496A-B183-0AAE0C3A5BAC}" destId="{DF8305A9-DE44-4AFD-A292-11EF084152AE}" srcOrd="1" destOrd="0" presId="urn:microsoft.com/office/officeart/2005/8/layout/hProcess7"/>
    <dgm:cxn modelId="{FA1212B0-D95B-4025-95AA-6DF1AA83707C}" type="presParOf" srcId="{B16D5042-914B-496A-B183-0AAE0C3A5BAC}" destId="{ADD2CE45-5997-4131-9918-1F6B8229C485}" srcOrd="2" destOrd="0" presId="urn:microsoft.com/office/officeart/2005/8/layout/hProcess7"/>
    <dgm:cxn modelId="{FDBD7CF2-8577-47D8-B408-AD04D1572B6D}" type="presParOf" srcId="{EF9861CC-56DA-40AF-A3F8-F3395C9DBECA}" destId="{FFF771E5-DFF1-475C-A4F4-F793326A1287}" srcOrd="5" destOrd="0" presId="urn:microsoft.com/office/officeart/2005/8/layout/hProcess7"/>
    <dgm:cxn modelId="{59A52911-38AB-4036-A58F-9F2B1D846C60}" type="presParOf" srcId="{EF9861CC-56DA-40AF-A3F8-F3395C9DBECA}" destId="{ED453F34-1E5A-43A1-839E-2312F558D03F}" srcOrd="6" destOrd="0" presId="urn:microsoft.com/office/officeart/2005/8/layout/hProcess7"/>
    <dgm:cxn modelId="{59232613-5843-49F8-8C11-160B9A717E7E}" type="presParOf" srcId="{ED453F34-1E5A-43A1-839E-2312F558D03F}" destId="{DF6DAB67-5E5C-48DC-B63C-6D01C0FB37BA}" srcOrd="0" destOrd="0" presId="urn:microsoft.com/office/officeart/2005/8/layout/hProcess7"/>
    <dgm:cxn modelId="{372B4390-9649-466F-98BB-E69E62A21935}" type="presParOf" srcId="{ED453F34-1E5A-43A1-839E-2312F558D03F}" destId="{AF7994FD-713D-4BEA-B8EB-5D67990BBAF1}" srcOrd="1" destOrd="0" presId="urn:microsoft.com/office/officeart/2005/8/layout/hProcess7"/>
    <dgm:cxn modelId="{E9236C59-4F25-4BD5-84AA-81C9A18360EC}" type="presParOf" srcId="{ED453F34-1E5A-43A1-839E-2312F558D03F}" destId="{B3AC66F6-3316-439F-BE83-678422F9FFA9}" srcOrd="2" destOrd="0" presId="urn:microsoft.com/office/officeart/2005/8/layout/hProcess7"/>
    <dgm:cxn modelId="{B8AE97EC-8416-43D9-9246-1481078F19C2}" type="presParOf" srcId="{EF9861CC-56DA-40AF-A3F8-F3395C9DBECA}" destId="{CAB13572-F9D2-43A3-943C-7F1749347C49}" srcOrd="7" destOrd="0" presId="urn:microsoft.com/office/officeart/2005/8/layout/hProcess7"/>
    <dgm:cxn modelId="{E0B5DDB2-873A-4DD0-B851-5A1EDE34A5BB}" type="presParOf" srcId="{EF9861CC-56DA-40AF-A3F8-F3395C9DBECA}" destId="{9B57D7D3-72CD-44DB-A46B-05535F700E96}" srcOrd="8" destOrd="0" presId="urn:microsoft.com/office/officeart/2005/8/layout/hProcess7"/>
    <dgm:cxn modelId="{9D4E3928-8278-4E14-B5A3-9AB9562AD830}" type="presParOf" srcId="{9B57D7D3-72CD-44DB-A46B-05535F700E96}" destId="{4279100B-D23E-45D6-B5E5-1F3B29869C09}" srcOrd="0" destOrd="0" presId="urn:microsoft.com/office/officeart/2005/8/layout/hProcess7"/>
    <dgm:cxn modelId="{8627A3AB-A6AA-41E0-949F-775D697E2CC9}" type="presParOf" srcId="{9B57D7D3-72CD-44DB-A46B-05535F700E96}" destId="{F0B5B987-0278-469A-A91F-FCB21DC1F522}" srcOrd="1" destOrd="0" presId="urn:microsoft.com/office/officeart/2005/8/layout/hProcess7"/>
    <dgm:cxn modelId="{1DCCD1D4-9308-4AED-B242-33E466DA3FC2}" type="presParOf" srcId="{9B57D7D3-72CD-44DB-A46B-05535F700E96}" destId="{7B5F7002-51F9-4252-ACAD-DE2C382F8A81}" srcOrd="2" destOrd="0" presId="urn:microsoft.com/office/officeart/2005/8/layout/hProcess7"/>
    <dgm:cxn modelId="{511E2A92-2E5C-4A18-82E9-9CAD08E0DFCB}" type="presParOf" srcId="{EF9861CC-56DA-40AF-A3F8-F3395C9DBECA}" destId="{B6FB3628-0B7F-489A-BBE6-6BC1F16405CF}" srcOrd="9" destOrd="0" presId="urn:microsoft.com/office/officeart/2005/8/layout/hProcess7"/>
    <dgm:cxn modelId="{54E5EDA3-12EE-4A38-8543-68C0A117F1A1}" type="presParOf" srcId="{EF9861CC-56DA-40AF-A3F8-F3395C9DBECA}" destId="{1CD41D2D-44F9-469D-ACDA-34AD0820589B}" srcOrd="10" destOrd="0" presId="urn:microsoft.com/office/officeart/2005/8/layout/hProcess7"/>
    <dgm:cxn modelId="{69FF4773-9A46-430F-AE1D-7A209A3D345F}" type="presParOf" srcId="{1CD41D2D-44F9-469D-ACDA-34AD0820589B}" destId="{FC8CAAE7-B50A-4FD7-BCB3-E120F119CC4F}" srcOrd="0" destOrd="0" presId="urn:microsoft.com/office/officeart/2005/8/layout/hProcess7"/>
    <dgm:cxn modelId="{B05C06F6-9C9B-4CBC-A0FB-931C2DD1900F}" type="presParOf" srcId="{1CD41D2D-44F9-469D-ACDA-34AD0820589B}" destId="{A08FD01E-F6E6-461C-B03D-683DE11B2083}" srcOrd="1" destOrd="0" presId="urn:microsoft.com/office/officeart/2005/8/layout/hProcess7"/>
    <dgm:cxn modelId="{DE474F5D-061C-464C-A3CA-19D8EAFAB25A}" type="presParOf" srcId="{1CD41D2D-44F9-469D-ACDA-34AD0820589B}" destId="{AD8C0C8E-566D-4B02-B692-BC186BC1AB30}" srcOrd="2" destOrd="0" presId="urn:microsoft.com/office/officeart/2005/8/layout/hProcess7"/>
    <dgm:cxn modelId="{A6385EA6-CF05-4712-88FC-710399271B00}" type="presParOf" srcId="{EF9861CC-56DA-40AF-A3F8-F3395C9DBECA}" destId="{D74BF6F6-C248-4563-A195-0CE01D32C497}" srcOrd="11" destOrd="0" presId="urn:microsoft.com/office/officeart/2005/8/layout/hProcess7"/>
    <dgm:cxn modelId="{3A54C7CD-14DF-4DC1-BB8C-ED1A203939EE}" type="presParOf" srcId="{EF9861CC-56DA-40AF-A3F8-F3395C9DBECA}" destId="{5610EAB2-644A-49E4-A301-7E399C47B355}" srcOrd="12" destOrd="0" presId="urn:microsoft.com/office/officeart/2005/8/layout/hProcess7"/>
    <dgm:cxn modelId="{C0A4BD97-693D-40D1-85A9-3A21CF9E5CA8}" type="presParOf" srcId="{5610EAB2-644A-49E4-A301-7E399C47B355}" destId="{2C261C95-CA59-4F86-9F9D-FFC54102D5C5}" srcOrd="0" destOrd="0" presId="urn:microsoft.com/office/officeart/2005/8/layout/hProcess7"/>
    <dgm:cxn modelId="{A8DD6161-0D8E-4EE3-B951-B514B1BFE532}" type="presParOf" srcId="{5610EAB2-644A-49E4-A301-7E399C47B355}" destId="{1372469E-8A8A-4D88-9C61-E4AF75B8CC31}" srcOrd="1" destOrd="0" presId="urn:microsoft.com/office/officeart/2005/8/layout/hProcess7"/>
    <dgm:cxn modelId="{B15E4DA6-03AA-4D3F-B848-00913F8039ED}" type="presParOf" srcId="{5610EAB2-644A-49E4-A301-7E399C47B355}" destId="{1B9ED187-C6AA-4C5D-A9A0-968B5C97BEB4}" srcOrd="2" destOrd="0" presId="urn:microsoft.com/office/officeart/2005/8/layout/hProcess7"/>
    <dgm:cxn modelId="{6D961D43-184D-43C3-A724-038063CF71F6}" type="presParOf" srcId="{EF9861CC-56DA-40AF-A3F8-F3395C9DBECA}" destId="{30BEC078-F414-42C0-82F1-832C06EE8BC1}" srcOrd="13" destOrd="0" presId="urn:microsoft.com/office/officeart/2005/8/layout/hProcess7"/>
    <dgm:cxn modelId="{14F9EACC-8B70-4580-A452-83FB281F1F0B}" type="presParOf" srcId="{EF9861CC-56DA-40AF-A3F8-F3395C9DBECA}" destId="{B3FBD5F8-8511-4AA5-A5D7-07BEEB67BBB1}" srcOrd="14" destOrd="0" presId="urn:microsoft.com/office/officeart/2005/8/layout/hProcess7"/>
    <dgm:cxn modelId="{529E6137-D684-49AE-ADD1-8B4FCFC9C2A6}" type="presParOf" srcId="{B3FBD5F8-8511-4AA5-A5D7-07BEEB67BBB1}" destId="{931918C2-CC32-4013-8E82-AC8352148DAE}" srcOrd="0" destOrd="0" presId="urn:microsoft.com/office/officeart/2005/8/layout/hProcess7"/>
    <dgm:cxn modelId="{82780CA0-ECCF-4FE2-800E-822471E69BC0}" type="presParOf" srcId="{B3FBD5F8-8511-4AA5-A5D7-07BEEB67BBB1}" destId="{BE8B6CF5-B45A-429C-B94A-F0579BD573A8}" srcOrd="1" destOrd="0" presId="urn:microsoft.com/office/officeart/2005/8/layout/hProcess7"/>
    <dgm:cxn modelId="{535CD95F-9EA4-4D86-8BC9-D35B33A28A35}" type="presParOf" srcId="{B3FBD5F8-8511-4AA5-A5D7-07BEEB67BBB1}" destId="{620EA8FE-E002-4302-84D1-CFB1F1384659}" srcOrd="2" destOrd="0" presId="urn:microsoft.com/office/officeart/2005/8/layout/hProcess7"/>
    <dgm:cxn modelId="{2D1E3157-F0DA-4549-B877-EC23EC67CFE4}" type="presParOf" srcId="{EF9861CC-56DA-40AF-A3F8-F3395C9DBECA}" destId="{27615036-7B01-4AE8-8051-760A9DF90BE2}" srcOrd="15" destOrd="0" presId="urn:microsoft.com/office/officeart/2005/8/layout/hProcess7"/>
    <dgm:cxn modelId="{B7F36E6C-2DB9-4C9E-80AC-D3E0F7200905}" type="presParOf" srcId="{EF9861CC-56DA-40AF-A3F8-F3395C9DBECA}" destId="{B5FEAA68-6582-4EF6-A4AC-5A63189E5843}" srcOrd="16" destOrd="0" presId="urn:microsoft.com/office/officeart/2005/8/layout/hProcess7"/>
    <dgm:cxn modelId="{812E89A9-68B9-4C4E-8189-A88C1D0F9000}" type="presParOf" srcId="{B5FEAA68-6582-4EF6-A4AC-5A63189E5843}" destId="{DE30E984-020B-4306-A764-89436573AFF6}" srcOrd="0" destOrd="0" presId="urn:microsoft.com/office/officeart/2005/8/layout/hProcess7"/>
    <dgm:cxn modelId="{44085D0E-A9E2-4446-861B-0BD624C63DDF}" type="presParOf" srcId="{B5FEAA68-6582-4EF6-A4AC-5A63189E5843}" destId="{7F933ED4-5CEA-4BD3-8A7E-991CD07BB641}" srcOrd="1" destOrd="0" presId="urn:microsoft.com/office/officeart/2005/8/layout/hProcess7"/>
    <dgm:cxn modelId="{E82095BE-9008-4A65-8CCA-85A6AD62ACDE}" type="presParOf" srcId="{B5FEAA68-6582-4EF6-A4AC-5A63189E5843}" destId="{FD3B3D01-5227-4397-AED1-BBB9E65D358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F56080-A81C-4AE4-9A26-6F62FB42C3FA}" type="doc">
      <dgm:prSet loTypeId="urn:microsoft.com/office/officeart/2005/8/layout/hProcess10" loCatId="picture" qsTypeId="urn:microsoft.com/office/officeart/2005/8/quickstyle/simple1" qsCatId="simple" csTypeId="urn:microsoft.com/office/officeart/2005/8/colors/accent1_3" csCatId="accent1" phldr="1"/>
      <dgm:spPr/>
      <dgm:t>
        <a:bodyPr/>
        <a:lstStyle/>
        <a:p>
          <a:endParaRPr lang="it-IT"/>
        </a:p>
      </dgm:t>
    </dgm:pt>
    <dgm:pt modelId="{294755C1-E3C3-4A24-892C-A2800EC2F1D3}">
      <dgm:prSet phldrT="[Testo]"/>
      <dgm:spPr/>
      <dgm:t>
        <a:bodyPr/>
        <a:lstStyle/>
        <a:p>
          <a:r>
            <a:rPr lang="en-US" b="0" i="0">
              <a:effectLst/>
              <a:latin typeface="Georgia" panose="02040502050405020303" pitchFamily="18" charset="0"/>
            </a:rPr>
            <a:t>Data Security and Privacy</a:t>
          </a:r>
          <a:endParaRPr lang="it-IT" dirty="0">
            <a:latin typeface="Georgia" panose="02040502050405020303" pitchFamily="18" charset="0"/>
          </a:endParaRPr>
        </a:p>
      </dgm:t>
    </dgm:pt>
    <dgm:pt modelId="{D4073510-C835-423C-AB50-6D673D338341}" type="parTrans" cxnId="{CCD9B32A-2C2B-4218-AF28-BF8A9CC1DDC0}">
      <dgm:prSet/>
      <dgm:spPr/>
      <dgm:t>
        <a:bodyPr/>
        <a:lstStyle/>
        <a:p>
          <a:endParaRPr lang="it-IT">
            <a:solidFill>
              <a:schemeClr val="bg1"/>
            </a:solidFill>
            <a:latin typeface="Georgia" panose="02040502050405020303" pitchFamily="18" charset="0"/>
          </a:endParaRPr>
        </a:p>
      </dgm:t>
    </dgm:pt>
    <dgm:pt modelId="{38FF42D3-99B5-4C18-AE66-9EFAED7A8BCC}" type="sibTrans" cxnId="{CCD9B32A-2C2B-4218-AF28-BF8A9CC1DDC0}">
      <dgm:prSet/>
      <dgm:spPr/>
      <dgm:t>
        <a:bodyPr/>
        <a:lstStyle/>
        <a:p>
          <a:endParaRPr lang="it-IT">
            <a:solidFill>
              <a:schemeClr val="bg1"/>
            </a:solidFill>
            <a:latin typeface="Georgia" panose="02040502050405020303" pitchFamily="18" charset="0"/>
          </a:endParaRPr>
        </a:p>
      </dgm:t>
    </dgm:pt>
    <dgm:pt modelId="{9DEFB82E-9503-485B-9201-BB90CD045CA5}">
      <dgm:prSet phldrT="[Testo]"/>
      <dgm:spPr/>
      <dgm:t>
        <a:bodyPr/>
        <a:lstStyle/>
        <a:p>
          <a:r>
            <a:rPr lang="en-US" b="0" i="0">
              <a:effectLst/>
              <a:latin typeface="Georgia" panose="02040502050405020303" pitchFamily="18" charset="0"/>
            </a:rPr>
            <a:t>Technological Barriers</a:t>
          </a:r>
          <a:endParaRPr lang="it-IT" dirty="0">
            <a:latin typeface="Georgia" panose="02040502050405020303" pitchFamily="18" charset="0"/>
          </a:endParaRPr>
        </a:p>
      </dgm:t>
    </dgm:pt>
    <dgm:pt modelId="{2EF0CF56-8C67-4752-8DC6-F5C0E4610EA7}" type="parTrans" cxnId="{F892E5DE-6518-4A12-99BE-5CA798289323}">
      <dgm:prSet/>
      <dgm:spPr/>
      <dgm:t>
        <a:bodyPr/>
        <a:lstStyle/>
        <a:p>
          <a:endParaRPr lang="it-IT">
            <a:solidFill>
              <a:schemeClr val="bg1"/>
            </a:solidFill>
            <a:latin typeface="Georgia" panose="02040502050405020303" pitchFamily="18" charset="0"/>
          </a:endParaRPr>
        </a:p>
      </dgm:t>
    </dgm:pt>
    <dgm:pt modelId="{379628CE-C1AF-459D-BB10-C3FF46E4513B}" type="sibTrans" cxnId="{F892E5DE-6518-4A12-99BE-5CA798289323}">
      <dgm:prSet/>
      <dgm:spPr/>
      <dgm:t>
        <a:bodyPr/>
        <a:lstStyle/>
        <a:p>
          <a:endParaRPr lang="it-IT">
            <a:solidFill>
              <a:schemeClr val="bg1"/>
            </a:solidFill>
            <a:latin typeface="Georgia" panose="02040502050405020303" pitchFamily="18" charset="0"/>
          </a:endParaRPr>
        </a:p>
      </dgm:t>
    </dgm:pt>
    <dgm:pt modelId="{4EB81ED6-DF7B-44C0-9501-05C55FBD404F}">
      <dgm:prSet phldrT="[Testo]"/>
      <dgm:spPr/>
      <dgm:t>
        <a:bodyPr/>
        <a:lstStyle/>
        <a:p>
          <a:r>
            <a:rPr lang="en-US" b="0" i="0" dirty="0">
              <a:effectLst/>
              <a:latin typeface="Georgia" panose="02040502050405020303" pitchFamily="18" charset="0"/>
            </a:rPr>
            <a:t>Regulatory and Legal</a:t>
          </a:r>
          <a:endParaRPr lang="it-IT" dirty="0">
            <a:latin typeface="Georgia" panose="02040502050405020303" pitchFamily="18" charset="0"/>
          </a:endParaRPr>
        </a:p>
      </dgm:t>
    </dgm:pt>
    <dgm:pt modelId="{F0B6DA5D-5D17-4F8B-97B4-C12BB4B77520}" type="parTrans" cxnId="{AD194A4B-E9DB-4726-8DFB-45D169D5BB2E}">
      <dgm:prSet/>
      <dgm:spPr/>
      <dgm:t>
        <a:bodyPr/>
        <a:lstStyle/>
        <a:p>
          <a:endParaRPr lang="it-IT">
            <a:solidFill>
              <a:schemeClr val="bg1"/>
            </a:solidFill>
            <a:latin typeface="Georgia" panose="02040502050405020303" pitchFamily="18" charset="0"/>
          </a:endParaRPr>
        </a:p>
      </dgm:t>
    </dgm:pt>
    <dgm:pt modelId="{8D68D7B1-EE47-47FA-B59B-340E923939EA}" type="sibTrans" cxnId="{AD194A4B-E9DB-4726-8DFB-45D169D5BB2E}">
      <dgm:prSet/>
      <dgm:spPr/>
      <dgm:t>
        <a:bodyPr/>
        <a:lstStyle/>
        <a:p>
          <a:endParaRPr lang="it-IT">
            <a:solidFill>
              <a:schemeClr val="bg1"/>
            </a:solidFill>
            <a:latin typeface="Georgia" panose="02040502050405020303" pitchFamily="18" charset="0"/>
          </a:endParaRPr>
        </a:p>
      </dgm:t>
    </dgm:pt>
    <dgm:pt modelId="{A765EDA0-6AB6-46EB-97A2-CE64AE5060FF}">
      <dgm:prSet phldrT="[Testo]"/>
      <dgm:spPr/>
      <dgm:t>
        <a:bodyPr/>
        <a:lstStyle/>
        <a:p>
          <a:r>
            <a:rPr lang="en-US" b="0" i="0">
              <a:effectLst/>
              <a:latin typeface="Georgia" panose="02040502050405020303" pitchFamily="18" charset="0"/>
            </a:rPr>
            <a:t>Ethical Considerations</a:t>
          </a:r>
          <a:endParaRPr lang="it-IT" dirty="0">
            <a:latin typeface="Georgia" panose="02040502050405020303" pitchFamily="18" charset="0"/>
          </a:endParaRPr>
        </a:p>
      </dgm:t>
    </dgm:pt>
    <dgm:pt modelId="{9CA4BA88-2853-4333-8076-750EFDA2E199}" type="parTrans" cxnId="{B3431977-5339-4A07-82AB-AF3C4326F7F5}">
      <dgm:prSet/>
      <dgm:spPr/>
      <dgm:t>
        <a:bodyPr/>
        <a:lstStyle/>
        <a:p>
          <a:endParaRPr lang="it-IT">
            <a:solidFill>
              <a:schemeClr val="bg1"/>
            </a:solidFill>
            <a:latin typeface="Georgia" panose="02040502050405020303" pitchFamily="18" charset="0"/>
          </a:endParaRPr>
        </a:p>
      </dgm:t>
    </dgm:pt>
    <dgm:pt modelId="{259A59CF-C469-4BC9-956C-74821C84B1AF}" type="sibTrans" cxnId="{B3431977-5339-4A07-82AB-AF3C4326F7F5}">
      <dgm:prSet/>
      <dgm:spPr/>
      <dgm:t>
        <a:bodyPr/>
        <a:lstStyle/>
        <a:p>
          <a:endParaRPr lang="it-IT">
            <a:solidFill>
              <a:schemeClr val="bg1"/>
            </a:solidFill>
            <a:latin typeface="Georgia" panose="02040502050405020303" pitchFamily="18" charset="0"/>
          </a:endParaRPr>
        </a:p>
      </dgm:t>
    </dgm:pt>
    <dgm:pt modelId="{E508F5CA-D220-4CA2-905B-8BE4DD85E762}" type="pres">
      <dgm:prSet presAssocID="{73F56080-A81C-4AE4-9A26-6F62FB42C3FA}" presName="Name0" presStyleCnt="0">
        <dgm:presLayoutVars>
          <dgm:dir/>
          <dgm:resizeHandles val="exact"/>
        </dgm:presLayoutVars>
      </dgm:prSet>
      <dgm:spPr/>
    </dgm:pt>
    <dgm:pt modelId="{83B86146-F091-45EC-81F6-02183F594600}" type="pres">
      <dgm:prSet presAssocID="{294755C1-E3C3-4A24-892C-A2800EC2F1D3}" presName="composite" presStyleCnt="0"/>
      <dgm:spPr/>
    </dgm:pt>
    <dgm:pt modelId="{C7297F5D-2FAE-400F-8575-62ACFCF8EDAB}" type="pres">
      <dgm:prSet presAssocID="{294755C1-E3C3-4A24-892C-A2800EC2F1D3}" presName="imagSh" presStyleLbl="bgImgPlace1" presStyleIdx="0" presStyleCnt="4" custScaleX="152081" custScaleY="169079"/>
      <dgm:spPr>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dgm:spPr>
    </dgm:pt>
    <dgm:pt modelId="{9BA88715-1009-4397-A512-1EBC45FD8BF6}" type="pres">
      <dgm:prSet presAssocID="{294755C1-E3C3-4A24-892C-A2800EC2F1D3}" presName="txNode" presStyleLbl="node1" presStyleIdx="0" presStyleCnt="4" custScaleX="152081" custScaleY="169079">
        <dgm:presLayoutVars>
          <dgm:bulletEnabled val="1"/>
        </dgm:presLayoutVars>
      </dgm:prSet>
      <dgm:spPr/>
    </dgm:pt>
    <dgm:pt modelId="{E50F03D9-5CA6-40B6-B5DB-BC422B9B365E}" type="pres">
      <dgm:prSet presAssocID="{38FF42D3-99B5-4C18-AE66-9EFAED7A8BCC}" presName="sibTrans" presStyleLbl="sibTrans2D1" presStyleIdx="0" presStyleCnt="3" custScaleX="111971" custScaleY="124486" custLinFactNeighborX="46293" custLinFactNeighborY="23375"/>
      <dgm:spPr/>
    </dgm:pt>
    <dgm:pt modelId="{70B9BC62-1DFF-4439-A589-BBA17CA82E43}" type="pres">
      <dgm:prSet presAssocID="{38FF42D3-99B5-4C18-AE66-9EFAED7A8BCC}" presName="connTx" presStyleLbl="sibTrans2D1" presStyleIdx="0" presStyleCnt="3"/>
      <dgm:spPr/>
    </dgm:pt>
    <dgm:pt modelId="{A0076DF0-D282-4B70-9900-BBF872F6DFEB}" type="pres">
      <dgm:prSet presAssocID="{9DEFB82E-9503-485B-9201-BB90CD045CA5}" presName="composite" presStyleCnt="0"/>
      <dgm:spPr/>
    </dgm:pt>
    <dgm:pt modelId="{7BBBA67E-AA05-45B8-8A38-128E70E1A25C}" type="pres">
      <dgm:prSet presAssocID="{9DEFB82E-9503-485B-9201-BB90CD045CA5}" presName="imagSh" presStyleLbl="bgImgPlace1" presStyleIdx="1" presStyleCnt="4" custScaleX="152081" custScaleY="169079"/>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69708B39-8519-4277-97A2-49D4E524FBBE}" type="pres">
      <dgm:prSet presAssocID="{9DEFB82E-9503-485B-9201-BB90CD045CA5}" presName="txNode" presStyleLbl="node1" presStyleIdx="1" presStyleCnt="4" custScaleX="152081" custScaleY="169079">
        <dgm:presLayoutVars>
          <dgm:bulletEnabled val="1"/>
        </dgm:presLayoutVars>
      </dgm:prSet>
      <dgm:spPr/>
    </dgm:pt>
    <dgm:pt modelId="{B82357D8-21DA-4C56-9621-45C773799C93}" type="pres">
      <dgm:prSet presAssocID="{379628CE-C1AF-459D-BB10-C3FF46E4513B}" presName="sibTrans" presStyleLbl="sibTrans2D1" presStyleIdx="1" presStyleCnt="3" custScaleX="111971" custScaleY="124486" custLinFactNeighborX="44267" custLinFactNeighborY="34930"/>
      <dgm:spPr/>
    </dgm:pt>
    <dgm:pt modelId="{A84386D2-949E-4299-9FEA-B8A58E53F356}" type="pres">
      <dgm:prSet presAssocID="{379628CE-C1AF-459D-BB10-C3FF46E4513B}" presName="connTx" presStyleLbl="sibTrans2D1" presStyleIdx="1" presStyleCnt="3"/>
      <dgm:spPr/>
    </dgm:pt>
    <dgm:pt modelId="{DAC1A2D1-6981-479A-9F6C-1A8EC0C8FA27}" type="pres">
      <dgm:prSet presAssocID="{4EB81ED6-DF7B-44C0-9501-05C55FBD404F}" presName="composite" presStyleCnt="0"/>
      <dgm:spPr/>
    </dgm:pt>
    <dgm:pt modelId="{6C53A434-9047-422C-963B-568029BF9B1A}" type="pres">
      <dgm:prSet presAssocID="{4EB81ED6-DF7B-44C0-9501-05C55FBD404F}" presName="imagSh" presStyleLbl="bgImgPlace1" presStyleIdx="2" presStyleCnt="4" custScaleX="152081" custScaleY="169079"/>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E771964F-73C7-41AF-BC6A-0AD743D82EAE}" type="pres">
      <dgm:prSet presAssocID="{4EB81ED6-DF7B-44C0-9501-05C55FBD404F}" presName="txNode" presStyleLbl="node1" presStyleIdx="2" presStyleCnt="4" custScaleX="152081" custScaleY="169079">
        <dgm:presLayoutVars>
          <dgm:bulletEnabled val="1"/>
        </dgm:presLayoutVars>
      </dgm:prSet>
      <dgm:spPr/>
    </dgm:pt>
    <dgm:pt modelId="{8B0649ED-F79D-4AB9-A185-50BFC57962D0}" type="pres">
      <dgm:prSet presAssocID="{8D68D7B1-EE47-47FA-B59B-340E923939EA}" presName="sibTrans" presStyleLbl="sibTrans2D1" presStyleIdx="2" presStyleCnt="3" custScaleX="111971" custScaleY="124486" custLinFactNeighborX="50923" custLinFactNeighborY="36714"/>
      <dgm:spPr/>
    </dgm:pt>
    <dgm:pt modelId="{610A00C8-519D-4C95-B783-3E2E1FF04E69}" type="pres">
      <dgm:prSet presAssocID="{8D68D7B1-EE47-47FA-B59B-340E923939EA}" presName="connTx" presStyleLbl="sibTrans2D1" presStyleIdx="2" presStyleCnt="3"/>
      <dgm:spPr/>
    </dgm:pt>
    <dgm:pt modelId="{249666E4-9092-473E-B879-66E3A3E882FB}" type="pres">
      <dgm:prSet presAssocID="{A765EDA0-6AB6-46EB-97A2-CE64AE5060FF}" presName="composite" presStyleCnt="0"/>
      <dgm:spPr/>
    </dgm:pt>
    <dgm:pt modelId="{A93CF968-CD54-42F8-9B62-A03F76649877}" type="pres">
      <dgm:prSet presAssocID="{A765EDA0-6AB6-46EB-97A2-CE64AE5060FF}" presName="imagSh" presStyleLbl="bgImgPlace1" presStyleIdx="3" presStyleCnt="4" custScaleX="152081" custScaleY="169079"/>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2D7F5B59-DF7E-4507-BC43-504FE296B010}" type="pres">
      <dgm:prSet presAssocID="{A765EDA0-6AB6-46EB-97A2-CE64AE5060FF}" presName="txNode" presStyleLbl="node1" presStyleIdx="3" presStyleCnt="4" custScaleX="152081" custScaleY="169079">
        <dgm:presLayoutVars>
          <dgm:bulletEnabled val="1"/>
        </dgm:presLayoutVars>
      </dgm:prSet>
      <dgm:spPr/>
    </dgm:pt>
  </dgm:ptLst>
  <dgm:cxnLst>
    <dgm:cxn modelId="{32CC5C26-9668-4ED8-85BC-E8CFEC50926A}" type="presOf" srcId="{38FF42D3-99B5-4C18-AE66-9EFAED7A8BCC}" destId="{E50F03D9-5CA6-40B6-B5DB-BC422B9B365E}" srcOrd="0" destOrd="0" presId="urn:microsoft.com/office/officeart/2005/8/layout/hProcess10"/>
    <dgm:cxn modelId="{4ED25329-2E7D-4F84-93BD-CFEC835E269D}" type="presOf" srcId="{8D68D7B1-EE47-47FA-B59B-340E923939EA}" destId="{8B0649ED-F79D-4AB9-A185-50BFC57962D0}" srcOrd="0" destOrd="0" presId="urn:microsoft.com/office/officeart/2005/8/layout/hProcess10"/>
    <dgm:cxn modelId="{4824032A-14AF-4BEA-83A0-D5308892DBE4}" type="presOf" srcId="{294755C1-E3C3-4A24-892C-A2800EC2F1D3}" destId="{9BA88715-1009-4397-A512-1EBC45FD8BF6}" srcOrd="0" destOrd="0" presId="urn:microsoft.com/office/officeart/2005/8/layout/hProcess10"/>
    <dgm:cxn modelId="{CCD9B32A-2C2B-4218-AF28-BF8A9CC1DDC0}" srcId="{73F56080-A81C-4AE4-9A26-6F62FB42C3FA}" destId="{294755C1-E3C3-4A24-892C-A2800EC2F1D3}" srcOrd="0" destOrd="0" parTransId="{D4073510-C835-423C-AB50-6D673D338341}" sibTransId="{38FF42D3-99B5-4C18-AE66-9EFAED7A8BCC}"/>
    <dgm:cxn modelId="{F6F4AB2F-79CA-4C42-96E2-D68D96F2C67D}" type="presOf" srcId="{38FF42D3-99B5-4C18-AE66-9EFAED7A8BCC}" destId="{70B9BC62-1DFF-4439-A589-BBA17CA82E43}" srcOrd="1" destOrd="0" presId="urn:microsoft.com/office/officeart/2005/8/layout/hProcess10"/>
    <dgm:cxn modelId="{922DE233-97FD-4CF4-B1D1-FE36DA3D54B7}" type="presOf" srcId="{379628CE-C1AF-459D-BB10-C3FF46E4513B}" destId="{B82357D8-21DA-4C56-9621-45C773799C93}" srcOrd="0" destOrd="0" presId="urn:microsoft.com/office/officeart/2005/8/layout/hProcess10"/>
    <dgm:cxn modelId="{AD194A4B-E9DB-4726-8DFB-45D169D5BB2E}" srcId="{73F56080-A81C-4AE4-9A26-6F62FB42C3FA}" destId="{4EB81ED6-DF7B-44C0-9501-05C55FBD404F}" srcOrd="2" destOrd="0" parTransId="{F0B6DA5D-5D17-4F8B-97B4-C12BB4B77520}" sibTransId="{8D68D7B1-EE47-47FA-B59B-340E923939EA}"/>
    <dgm:cxn modelId="{294B606D-D4F0-4B8F-A850-B2FD3FFEC9E2}" type="presOf" srcId="{4EB81ED6-DF7B-44C0-9501-05C55FBD404F}" destId="{E771964F-73C7-41AF-BC6A-0AD743D82EAE}" srcOrd="0" destOrd="0" presId="urn:microsoft.com/office/officeart/2005/8/layout/hProcess10"/>
    <dgm:cxn modelId="{B3431977-5339-4A07-82AB-AF3C4326F7F5}" srcId="{73F56080-A81C-4AE4-9A26-6F62FB42C3FA}" destId="{A765EDA0-6AB6-46EB-97A2-CE64AE5060FF}" srcOrd="3" destOrd="0" parTransId="{9CA4BA88-2853-4333-8076-750EFDA2E199}" sibTransId="{259A59CF-C469-4BC9-956C-74821C84B1AF}"/>
    <dgm:cxn modelId="{63CA6158-83C1-4DF9-B0AB-C7312C26AEF3}" type="presOf" srcId="{379628CE-C1AF-459D-BB10-C3FF46E4513B}" destId="{A84386D2-949E-4299-9FEA-B8A58E53F356}" srcOrd="1" destOrd="0" presId="urn:microsoft.com/office/officeart/2005/8/layout/hProcess10"/>
    <dgm:cxn modelId="{E82FD38D-0BF8-47CA-98F9-D7F09E6236DF}" type="presOf" srcId="{73F56080-A81C-4AE4-9A26-6F62FB42C3FA}" destId="{E508F5CA-D220-4CA2-905B-8BE4DD85E762}" srcOrd="0" destOrd="0" presId="urn:microsoft.com/office/officeart/2005/8/layout/hProcess10"/>
    <dgm:cxn modelId="{B17776AD-262B-4339-A36B-98FDA2835406}" type="presOf" srcId="{A765EDA0-6AB6-46EB-97A2-CE64AE5060FF}" destId="{2D7F5B59-DF7E-4507-BC43-504FE296B010}" srcOrd="0" destOrd="0" presId="urn:microsoft.com/office/officeart/2005/8/layout/hProcess10"/>
    <dgm:cxn modelId="{6A2F2DB1-CB2D-409B-A6D0-2FCF6F454BA3}" type="presOf" srcId="{9DEFB82E-9503-485B-9201-BB90CD045CA5}" destId="{69708B39-8519-4277-97A2-49D4E524FBBE}" srcOrd="0" destOrd="0" presId="urn:microsoft.com/office/officeart/2005/8/layout/hProcess10"/>
    <dgm:cxn modelId="{518A72BB-659C-4809-B368-4998F0915212}" type="presOf" srcId="{8D68D7B1-EE47-47FA-B59B-340E923939EA}" destId="{610A00C8-519D-4C95-B783-3E2E1FF04E69}" srcOrd="1" destOrd="0" presId="urn:microsoft.com/office/officeart/2005/8/layout/hProcess10"/>
    <dgm:cxn modelId="{F892E5DE-6518-4A12-99BE-5CA798289323}" srcId="{73F56080-A81C-4AE4-9A26-6F62FB42C3FA}" destId="{9DEFB82E-9503-485B-9201-BB90CD045CA5}" srcOrd="1" destOrd="0" parTransId="{2EF0CF56-8C67-4752-8DC6-F5C0E4610EA7}" sibTransId="{379628CE-C1AF-459D-BB10-C3FF46E4513B}"/>
    <dgm:cxn modelId="{E76F6A18-0D63-4144-B9B7-E32DE98D4492}" type="presParOf" srcId="{E508F5CA-D220-4CA2-905B-8BE4DD85E762}" destId="{83B86146-F091-45EC-81F6-02183F594600}" srcOrd="0" destOrd="0" presId="urn:microsoft.com/office/officeart/2005/8/layout/hProcess10"/>
    <dgm:cxn modelId="{97A0CF7E-ADC5-4E97-A110-628AD3A435C4}" type="presParOf" srcId="{83B86146-F091-45EC-81F6-02183F594600}" destId="{C7297F5D-2FAE-400F-8575-62ACFCF8EDAB}" srcOrd="0" destOrd="0" presId="urn:microsoft.com/office/officeart/2005/8/layout/hProcess10"/>
    <dgm:cxn modelId="{388BF1FB-6B28-4CBB-B029-A6DD1C1A7871}" type="presParOf" srcId="{83B86146-F091-45EC-81F6-02183F594600}" destId="{9BA88715-1009-4397-A512-1EBC45FD8BF6}" srcOrd="1" destOrd="0" presId="urn:microsoft.com/office/officeart/2005/8/layout/hProcess10"/>
    <dgm:cxn modelId="{344FC7B7-BF0F-42A0-B4DE-068E23D1C8AA}" type="presParOf" srcId="{E508F5CA-D220-4CA2-905B-8BE4DD85E762}" destId="{E50F03D9-5CA6-40B6-B5DB-BC422B9B365E}" srcOrd="1" destOrd="0" presId="urn:microsoft.com/office/officeart/2005/8/layout/hProcess10"/>
    <dgm:cxn modelId="{6111DE12-8616-42EA-9281-E6FB7E25687F}" type="presParOf" srcId="{E50F03D9-5CA6-40B6-B5DB-BC422B9B365E}" destId="{70B9BC62-1DFF-4439-A589-BBA17CA82E43}" srcOrd="0" destOrd="0" presId="urn:microsoft.com/office/officeart/2005/8/layout/hProcess10"/>
    <dgm:cxn modelId="{18FF3BED-683B-4C7A-9C4D-C4A5F6ED5F68}" type="presParOf" srcId="{E508F5CA-D220-4CA2-905B-8BE4DD85E762}" destId="{A0076DF0-D282-4B70-9900-BBF872F6DFEB}" srcOrd="2" destOrd="0" presId="urn:microsoft.com/office/officeart/2005/8/layout/hProcess10"/>
    <dgm:cxn modelId="{96154306-DB93-4C2B-BA78-700AF83CE081}" type="presParOf" srcId="{A0076DF0-D282-4B70-9900-BBF872F6DFEB}" destId="{7BBBA67E-AA05-45B8-8A38-128E70E1A25C}" srcOrd="0" destOrd="0" presId="urn:microsoft.com/office/officeart/2005/8/layout/hProcess10"/>
    <dgm:cxn modelId="{3E113932-9B23-4616-B3A4-9CF5BC2DFF31}" type="presParOf" srcId="{A0076DF0-D282-4B70-9900-BBF872F6DFEB}" destId="{69708B39-8519-4277-97A2-49D4E524FBBE}" srcOrd="1" destOrd="0" presId="urn:microsoft.com/office/officeart/2005/8/layout/hProcess10"/>
    <dgm:cxn modelId="{5C8AAB13-2FA6-46D9-84C0-F6A4D5E31904}" type="presParOf" srcId="{E508F5CA-D220-4CA2-905B-8BE4DD85E762}" destId="{B82357D8-21DA-4C56-9621-45C773799C93}" srcOrd="3" destOrd="0" presId="urn:microsoft.com/office/officeart/2005/8/layout/hProcess10"/>
    <dgm:cxn modelId="{ACB58B9B-FF95-4978-888E-469E6866C6AF}" type="presParOf" srcId="{B82357D8-21DA-4C56-9621-45C773799C93}" destId="{A84386D2-949E-4299-9FEA-B8A58E53F356}" srcOrd="0" destOrd="0" presId="urn:microsoft.com/office/officeart/2005/8/layout/hProcess10"/>
    <dgm:cxn modelId="{360B85B3-F5CF-4823-9B82-D3E54A0C0849}" type="presParOf" srcId="{E508F5CA-D220-4CA2-905B-8BE4DD85E762}" destId="{DAC1A2D1-6981-479A-9F6C-1A8EC0C8FA27}" srcOrd="4" destOrd="0" presId="urn:microsoft.com/office/officeart/2005/8/layout/hProcess10"/>
    <dgm:cxn modelId="{8C89E798-F736-44DE-93BA-E23D406143C6}" type="presParOf" srcId="{DAC1A2D1-6981-479A-9F6C-1A8EC0C8FA27}" destId="{6C53A434-9047-422C-963B-568029BF9B1A}" srcOrd="0" destOrd="0" presId="urn:microsoft.com/office/officeart/2005/8/layout/hProcess10"/>
    <dgm:cxn modelId="{6CBD0552-631C-4324-BF69-3BC127497AF2}" type="presParOf" srcId="{DAC1A2D1-6981-479A-9F6C-1A8EC0C8FA27}" destId="{E771964F-73C7-41AF-BC6A-0AD743D82EAE}" srcOrd="1" destOrd="0" presId="urn:microsoft.com/office/officeart/2005/8/layout/hProcess10"/>
    <dgm:cxn modelId="{EAEFF8D3-5F15-4434-BE33-E7A0A49C2A60}" type="presParOf" srcId="{E508F5CA-D220-4CA2-905B-8BE4DD85E762}" destId="{8B0649ED-F79D-4AB9-A185-50BFC57962D0}" srcOrd="5" destOrd="0" presId="urn:microsoft.com/office/officeart/2005/8/layout/hProcess10"/>
    <dgm:cxn modelId="{472EF05A-8073-4B73-BF90-D4937AFF5639}" type="presParOf" srcId="{8B0649ED-F79D-4AB9-A185-50BFC57962D0}" destId="{610A00C8-519D-4C95-B783-3E2E1FF04E69}" srcOrd="0" destOrd="0" presId="urn:microsoft.com/office/officeart/2005/8/layout/hProcess10"/>
    <dgm:cxn modelId="{C125D2B1-190A-4291-A422-57F8BB292C90}" type="presParOf" srcId="{E508F5CA-D220-4CA2-905B-8BE4DD85E762}" destId="{249666E4-9092-473E-B879-66E3A3E882FB}" srcOrd="6" destOrd="0" presId="urn:microsoft.com/office/officeart/2005/8/layout/hProcess10"/>
    <dgm:cxn modelId="{DC79A67D-0A58-431B-BBA7-2D1E44CD6C20}" type="presParOf" srcId="{249666E4-9092-473E-B879-66E3A3E882FB}" destId="{A93CF968-CD54-42F8-9B62-A03F76649877}" srcOrd="0" destOrd="0" presId="urn:microsoft.com/office/officeart/2005/8/layout/hProcess10"/>
    <dgm:cxn modelId="{BA2B37A9-D1A1-469F-AD02-358A3D973B35}" type="presParOf" srcId="{249666E4-9092-473E-B879-66E3A3E882FB}" destId="{2D7F5B59-DF7E-4507-BC43-504FE296B010}"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A5AA6-E905-4A66-90DC-C08B88A9D2F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it-IT"/>
        </a:p>
      </dgm:t>
    </dgm:pt>
    <dgm:pt modelId="{95CA23DC-5B8C-4EFC-AE7D-A0375FBAB11C}">
      <dgm:prSet custT="1"/>
      <dgm:spPr/>
      <dgm:t>
        <a:bodyPr/>
        <a:lstStyle/>
        <a:p>
          <a:r>
            <a:rPr lang="en-US" sz="1600" b="1">
              <a:latin typeface="Georgia" panose="02040502050405020303" pitchFamily="18" charset="0"/>
            </a:rPr>
            <a:t>Data Scraping using Python to </a:t>
          </a:r>
          <a:r>
            <a:rPr lang="en-US" sz="1600" b="0">
              <a:latin typeface="Georgia" panose="02040502050405020303" pitchFamily="18" charset="0"/>
            </a:rPr>
            <a:t>retrieve data of Unicorn startups from Holon IQ website</a:t>
          </a:r>
          <a:endParaRPr lang="it-IT" sz="1600" b="0" dirty="0">
            <a:latin typeface="Georgia" panose="02040502050405020303" pitchFamily="18" charset="0"/>
          </a:endParaRPr>
        </a:p>
      </dgm:t>
    </dgm:pt>
    <dgm:pt modelId="{0DE95EAE-5CE1-49A6-B1D6-781ABFAACEDA}" type="parTrans" cxnId="{1DDFFDA3-0DD3-442D-B642-9398ECE53F06}">
      <dgm:prSet/>
      <dgm:spPr/>
      <dgm:t>
        <a:bodyPr/>
        <a:lstStyle/>
        <a:p>
          <a:endParaRPr lang="it-IT"/>
        </a:p>
      </dgm:t>
    </dgm:pt>
    <dgm:pt modelId="{7D6795A9-0ECB-4584-BB21-81BCCE8C7D01}" type="sibTrans" cxnId="{1DDFFDA3-0DD3-442D-B642-9398ECE53F06}">
      <dgm:prSet/>
      <dgm:spPr>
        <a:ln>
          <a:solidFill>
            <a:srgbClr val="243FFF">
              <a:alpha val="90000"/>
            </a:srgbClr>
          </a:solidFill>
        </a:ln>
      </dgm:spPr>
      <dgm:t>
        <a:bodyPr/>
        <a:lstStyle/>
        <a:p>
          <a:endParaRPr lang="it-IT"/>
        </a:p>
      </dgm:t>
    </dgm:pt>
    <dgm:pt modelId="{48F2B2DB-9FFE-4420-8E6B-31286BA560CE}">
      <dgm:prSet custT="1"/>
      <dgm:spPr/>
      <dgm:t>
        <a:bodyPr/>
        <a:lstStyle/>
        <a:p>
          <a:r>
            <a:rPr lang="it-IT" sz="1600" b="1" dirty="0">
              <a:latin typeface="Georgia" panose="02040502050405020303" pitchFamily="18" charset="0"/>
            </a:rPr>
            <a:t>Strategy </a:t>
          </a:r>
          <a:r>
            <a:rPr lang="it-IT" sz="1600" b="1" dirty="0" err="1">
              <a:latin typeface="Georgia" panose="02040502050405020303" pitchFamily="18" charset="0"/>
            </a:rPr>
            <a:t>analysis</a:t>
          </a:r>
          <a:r>
            <a:rPr lang="it-IT" sz="1600" b="1" dirty="0">
              <a:latin typeface="Georgia" panose="02040502050405020303" pitchFamily="18" charset="0"/>
            </a:rPr>
            <a:t> </a:t>
          </a:r>
          <a:r>
            <a:rPr lang="it-IT" sz="1600" b="0" dirty="0" err="1">
              <a:latin typeface="Georgia" panose="02040502050405020303" pitchFamily="18" charset="0"/>
            </a:rPr>
            <a:t>using</a:t>
          </a:r>
          <a:r>
            <a:rPr lang="it-IT" sz="1600" b="0" dirty="0">
              <a:latin typeface="Georgia" panose="02040502050405020303" pitchFamily="18" charset="0"/>
            </a:rPr>
            <a:t> Python (</a:t>
          </a:r>
          <a:r>
            <a:rPr lang="it-IT" sz="1600" b="0" dirty="0" err="1">
              <a:latin typeface="Georgia" panose="02040502050405020303" pitchFamily="18" charset="0"/>
            </a:rPr>
            <a:t>algorithms</a:t>
          </a:r>
          <a:r>
            <a:rPr lang="it-IT" sz="1600" b="0" dirty="0">
              <a:latin typeface="Georgia" panose="02040502050405020303" pitchFamily="18" charset="0"/>
            </a:rPr>
            <a:t> about startups’ success) or BI software</a:t>
          </a:r>
        </a:p>
      </dgm:t>
    </dgm:pt>
    <dgm:pt modelId="{B91C1611-1FAF-4750-B0FF-9859413B3763}" type="parTrans" cxnId="{595C6DE8-F9FC-48C4-8FC2-CD161EF7F965}">
      <dgm:prSet/>
      <dgm:spPr/>
      <dgm:t>
        <a:bodyPr/>
        <a:lstStyle/>
        <a:p>
          <a:endParaRPr lang="it-IT"/>
        </a:p>
      </dgm:t>
    </dgm:pt>
    <dgm:pt modelId="{BEBC7CB8-4202-4118-A3A5-F6A1EB393FA7}" type="sibTrans" cxnId="{595C6DE8-F9FC-48C4-8FC2-CD161EF7F965}">
      <dgm:prSet/>
      <dgm:spPr>
        <a:ln>
          <a:solidFill>
            <a:srgbClr val="243FFF">
              <a:alpha val="90000"/>
            </a:srgbClr>
          </a:solidFill>
        </a:ln>
      </dgm:spPr>
      <dgm:t>
        <a:bodyPr/>
        <a:lstStyle/>
        <a:p>
          <a:endParaRPr lang="it-IT"/>
        </a:p>
      </dgm:t>
    </dgm:pt>
    <dgm:pt modelId="{B716206D-14CC-45E3-A2B3-2FC4CC1D6A9A}">
      <dgm:prSet custT="1"/>
      <dgm:spPr/>
      <dgm:t>
        <a:bodyPr/>
        <a:lstStyle/>
        <a:p>
          <a:r>
            <a:rPr lang="it-IT" sz="1600" b="1">
              <a:latin typeface="Georgia" panose="02040502050405020303" pitchFamily="18" charset="0"/>
            </a:rPr>
            <a:t>Critical Interpretation and Understanding</a:t>
          </a:r>
          <a:endParaRPr lang="it-IT" sz="1600" b="1" dirty="0">
            <a:latin typeface="Georgia" panose="02040502050405020303" pitchFamily="18" charset="0"/>
          </a:endParaRPr>
        </a:p>
      </dgm:t>
    </dgm:pt>
    <dgm:pt modelId="{1B3CD981-EC8F-4147-BD2B-0912A9EB3BC8}" type="parTrans" cxnId="{672A86AF-DF56-4E7B-BF4A-41C43E7787EB}">
      <dgm:prSet/>
      <dgm:spPr/>
      <dgm:t>
        <a:bodyPr/>
        <a:lstStyle/>
        <a:p>
          <a:endParaRPr lang="it-IT"/>
        </a:p>
      </dgm:t>
    </dgm:pt>
    <dgm:pt modelId="{4F4F31FC-AD4A-4933-8EB4-D3F4C5A89E3B}" type="sibTrans" cxnId="{672A86AF-DF56-4E7B-BF4A-41C43E7787EB}">
      <dgm:prSet/>
      <dgm:spPr/>
      <dgm:t>
        <a:bodyPr/>
        <a:lstStyle/>
        <a:p>
          <a:endParaRPr lang="it-IT"/>
        </a:p>
      </dgm:t>
    </dgm:pt>
    <dgm:pt modelId="{AA1CDB66-BD77-4759-AE56-71331BD3CBA7}" type="pres">
      <dgm:prSet presAssocID="{864A5AA6-E905-4A66-90DC-C08B88A9D2F4}" presName="Name0" presStyleCnt="0">
        <dgm:presLayoutVars>
          <dgm:dir/>
          <dgm:resizeHandles val="exact"/>
        </dgm:presLayoutVars>
      </dgm:prSet>
      <dgm:spPr/>
    </dgm:pt>
    <dgm:pt modelId="{561E9BB4-8457-4CDE-8002-B4497CE830A0}" type="pres">
      <dgm:prSet presAssocID="{864A5AA6-E905-4A66-90DC-C08B88A9D2F4}" presName="arrow" presStyleLbl="bgShp" presStyleIdx="0" presStyleCnt="1" custLinFactNeighborY="-995"/>
      <dgm:spPr/>
    </dgm:pt>
    <dgm:pt modelId="{6C5A42C3-AC76-4FE4-8D53-B9B48636E7F9}" type="pres">
      <dgm:prSet presAssocID="{864A5AA6-E905-4A66-90DC-C08B88A9D2F4}" presName="points" presStyleCnt="0"/>
      <dgm:spPr/>
    </dgm:pt>
    <dgm:pt modelId="{C8ED0360-E008-4A94-B7D0-C56280319CDE}" type="pres">
      <dgm:prSet presAssocID="{95CA23DC-5B8C-4EFC-AE7D-A0375FBAB11C}" presName="compositeA" presStyleCnt="0"/>
      <dgm:spPr/>
    </dgm:pt>
    <dgm:pt modelId="{E2A05A63-E2E7-4009-96C0-9B8A2D92A177}" type="pres">
      <dgm:prSet presAssocID="{95CA23DC-5B8C-4EFC-AE7D-A0375FBAB11C}" presName="textA" presStyleLbl="revTx" presStyleIdx="0" presStyleCnt="3">
        <dgm:presLayoutVars>
          <dgm:bulletEnabled val="1"/>
        </dgm:presLayoutVars>
      </dgm:prSet>
      <dgm:spPr/>
    </dgm:pt>
    <dgm:pt modelId="{311027E7-936A-4FF0-B20A-CD84264723E1}" type="pres">
      <dgm:prSet presAssocID="{95CA23DC-5B8C-4EFC-AE7D-A0375FBAB11C}" presName="circleA" presStyleLbl="node1" presStyleIdx="0" presStyleCnt="3"/>
      <dgm:spPr/>
    </dgm:pt>
    <dgm:pt modelId="{C57ADC10-AD18-4801-B9D6-A78E602579F4}" type="pres">
      <dgm:prSet presAssocID="{95CA23DC-5B8C-4EFC-AE7D-A0375FBAB11C}" presName="spaceA" presStyleCnt="0"/>
      <dgm:spPr/>
    </dgm:pt>
    <dgm:pt modelId="{086371E2-9B98-450A-A795-F7145E98D0E3}" type="pres">
      <dgm:prSet presAssocID="{7D6795A9-0ECB-4584-BB21-81BCCE8C7D01}" presName="space" presStyleCnt="0"/>
      <dgm:spPr/>
    </dgm:pt>
    <dgm:pt modelId="{5CF8B979-9A18-46BF-93CC-03154DC51A5E}" type="pres">
      <dgm:prSet presAssocID="{48F2B2DB-9FFE-4420-8E6B-31286BA560CE}" presName="compositeB" presStyleCnt="0"/>
      <dgm:spPr/>
    </dgm:pt>
    <dgm:pt modelId="{A9A9E5AC-3FCA-48EB-8AE4-3A55B2D99B14}" type="pres">
      <dgm:prSet presAssocID="{48F2B2DB-9FFE-4420-8E6B-31286BA560CE}" presName="textB" presStyleLbl="revTx" presStyleIdx="1" presStyleCnt="3">
        <dgm:presLayoutVars>
          <dgm:bulletEnabled val="1"/>
        </dgm:presLayoutVars>
      </dgm:prSet>
      <dgm:spPr/>
    </dgm:pt>
    <dgm:pt modelId="{6B7E938B-DA82-4C12-8C93-CF5E60DCD8D3}" type="pres">
      <dgm:prSet presAssocID="{48F2B2DB-9FFE-4420-8E6B-31286BA560CE}" presName="circleB" presStyleLbl="node1" presStyleIdx="1" presStyleCnt="3"/>
      <dgm:spPr/>
    </dgm:pt>
    <dgm:pt modelId="{C024D485-5C12-4750-9CCA-7F4D73DC1997}" type="pres">
      <dgm:prSet presAssocID="{48F2B2DB-9FFE-4420-8E6B-31286BA560CE}" presName="spaceB" presStyleCnt="0"/>
      <dgm:spPr/>
    </dgm:pt>
    <dgm:pt modelId="{1857ED59-6558-4BB4-8113-3126976CF632}" type="pres">
      <dgm:prSet presAssocID="{BEBC7CB8-4202-4118-A3A5-F6A1EB393FA7}" presName="space" presStyleCnt="0"/>
      <dgm:spPr/>
    </dgm:pt>
    <dgm:pt modelId="{DA492E65-FAF8-4F86-B41F-77B27E761530}" type="pres">
      <dgm:prSet presAssocID="{B716206D-14CC-45E3-A2B3-2FC4CC1D6A9A}" presName="compositeA" presStyleCnt="0"/>
      <dgm:spPr/>
    </dgm:pt>
    <dgm:pt modelId="{13AC664F-5379-417F-BF65-2929A6C4C636}" type="pres">
      <dgm:prSet presAssocID="{B716206D-14CC-45E3-A2B3-2FC4CC1D6A9A}" presName="textA" presStyleLbl="revTx" presStyleIdx="2" presStyleCnt="3">
        <dgm:presLayoutVars>
          <dgm:bulletEnabled val="1"/>
        </dgm:presLayoutVars>
      </dgm:prSet>
      <dgm:spPr/>
    </dgm:pt>
    <dgm:pt modelId="{8E0C43FA-5848-463F-B0E0-8D5C52C340A0}" type="pres">
      <dgm:prSet presAssocID="{B716206D-14CC-45E3-A2B3-2FC4CC1D6A9A}" presName="circleA" presStyleLbl="node1" presStyleIdx="2" presStyleCnt="3"/>
      <dgm:spPr/>
    </dgm:pt>
    <dgm:pt modelId="{5D17CC4E-AEED-4621-8AB4-E9FB5BF57567}" type="pres">
      <dgm:prSet presAssocID="{B716206D-14CC-45E3-A2B3-2FC4CC1D6A9A}" presName="spaceA" presStyleCnt="0"/>
      <dgm:spPr/>
    </dgm:pt>
  </dgm:ptLst>
  <dgm:cxnLst>
    <dgm:cxn modelId="{7F9C8E03-F813-4684-AAEB-AB24D9674902}" type="presOf" srcId="{48F2B2DB-9FFE-4420-8E6B-31286BA560CE}" destId="{A9A9E5AC-3FCA-48EB-8AE4-3A55B2D99B14}" srcOrd="0" destOrd="0" presId="urn:microsoft.com/office/officeart/2005/8/layout/hProcess11"/>
    <dgm:cxn modelId="{8B71375C-3894-4BB2-863A-96FD3D7C9AC7}" type="presOf" srcId="{95CA23DC-5B8C-4EFC-AE7D-A0375FBAB11C}" destId="{E2A05A63-E2E7-4009-96C0-9B8A2D92A177}" srcOrd="0" destOrd="0" presId="urn:microsoft.com/office/officeart/2005/8/layout/hProcess11"/>
    <dgm:cxn modelId="{8660B860-C276-4D8E-940F-A43AF82385CF}" type="presOf" srcId="{864A5AA6-E905-4A66-90DC-C08B88A9D2F4}" destId="{AA1CDB66-BD77-4759-AE56-71331BD3CBA7}" srcOrd="0" destOrd="0" presId="urn:microsoft.com/office/officeart/2005/8/layout/hProcess11"/>
    <dgm:cxn modelId="{F8A0A183-18DF-49BB-8033-491B16976549}" type="presOf" srcId="{B716206D-14CC-45E3-A2B3-2FC4CC1D6A9A}" destId="{13AC664F-5379-417F-BF65-2929A6C4C636}" srcOrd="0" destOrd="0" presId="urn:microsoft.com/office/officeart/2005/8/layout/hProcess11"/>
    <dgm:cxn modelId="{1DDFFDA3-0DD3-442D-B642-9398ECE53F06}" srcId="{864A5AA6-E905-4A66-90DC-C08B88A9D2F4}" destId="{95CA23DC-5B8C-4EFC-AE7D-A0375FBAB11C}" srcOrd="0" destOrd="0" parTransId="{0DE95EAE-5CE1-49A6-B1D6-781ABFAACEDA}" sibTransId="{7D6795A9-0ECB-4584-BB21-81BCCE8C7D01}"/>
    <dgm:cxn modelId="{672A86AF-DF56-4E7B-BF4A-41C43E7787EB}" srcId="{864A5AA6-E905-4A66-90DC-C08B88A9D2F4}" destId="{B716206D-14CC-45E3-A2B3-2FC4CC1D6A9A}" srcOrd="2" destOrd="0" parTransId="{1B3CD981-EC8F-4147-BD2B-0912A9EB3BC8}" sibTransId="{4F4F31FC-AD4A-4933-8EB4-D3F4C5A89E3B}"/>
    <dgm:cxn modelId="{595C6DE8-F9FC-48C4-8FC2-CD161EF7F965}" srcId="{864A5AA6-E905-4A66-90DC-C08B88A9D2F4}" destId="{48F2B2DB-9FFE-4420-8E6B-31286BA560CE}" srcOrd="1" destOrd="0" parTransId="{B91C1611-1FAF-4750-B0FF-9859413B3763}" sibTransId="{BEBC7CB8-4202-4118-A3A5-F6A1EB393FA7}"/>
    <dgm:cxn modelId="{45652352-A6BA-4003-BD79-D52FAF025819}" type="presParOf" srcId="{AA1CDB66-BD77-4759-AE56-71331BD3CBA7}" destId="{561E9BB4-8457-4CDE-8002-B4497CE830A0}" srcOrd="0" destOrd="0" presId="urn:microsoft.com/office/officeart/2005/8/layout/hProcess11"/>
    <dgm:cxn modelId="{66C74968-6185-4733-B515-17A855C77509}" type="presParOf" srcId="{AA1CDB66-BD77-4759-AE56-71331BD3CBA7}" destId="{6C5A42C3-AC76-4FE4-8D53-B9B48636E7F9}" srcOrd="1" destOrd="0" presId="urn:microsoft.com/office/officeart/2005/8/layout/hProcess11"/>
    <dgm:cxn modelId="{725AAE71-B6FB-4B1B-8CE8-A982F18C6EAC}" type="presParOf" srcId="{6C5A42C3-AC76-4FE4-8D53-B9B48636E7F9}" destId="{C8ED0360-E008-4A94-B7D0-C56280319CDE}" srcOrd="0" destOrd="0" presId="urn:microsoft.com/office/officeart/2005/8/layout/hProcess11"/>
    <dgm:cxn modelId="{98193A82-157B-471D-B5F1-A170554E641D}" type="presParOf" srcId="{C8ED0360-E008-4A94-B7D0-C56280319CDE}" destId="{E2A05A63-E2E7-4009-96C0-9B8A2D92A177}" srcOrd="0" destOrd="0" presId="urn:microsoft.com/office/officeart/2005/8/layout/hProcess11"/>
    <dgm:cxn modelId="{C0D7ADD0-4FFF-4FAE-A2F5-8565C90C74F8}" type="presParOf" srcId="{C8ED0360-E008-4A94-B7D0-C56280319CDE}" destId="{311027E7-936A-4FF0-B20A-CD84264723E1}" srcOrd="1" destOrd="0" presId="urn:microsoft.com/office/officeart/2005/8/layout/hProcess11"/>
    <dgm:cxn modelId="{3B294F54-17A9-44B6-A7C3-790E77C08EBE}" type="presParOf" srcId="{C8ED0360-E008-4A94-B7D0-C56280319CDE}" destId="{C57ADC10-AD18-4801-B9D6-A78E602579F4}" srcOrd="2" destOrd="0" presId="urn:microsoft.com/office/officeart/2005/8/layout/hProcess11"/>
    <dgm:cxn modelId="{44EB8730-20EE-4610-83F2-F2D921F57195}" type="presParOf" srcId="{6C5A42C3-AC76-4FE4-8D53-B9B48636E7F9}" destId="{086371E2-9B98-450A-A795-F7145E98D0E3}" srcOrd="1" destOrd="0" presId="urn:microsoft.com/office/officeart/2005/8/layout/hProcess11"/>
    <dgm:cxn modelId="{35D9ACEA-393F-4D8C-81FF-E1C57C504EFA}" type="presParOf" srcId="{6C5A42C3-AC76-4FE4-8D53-B9B48636E7F9}" destId="{5CF8B979-9A18-46BF-93CC-03154DC51A5E}" srcOrd="2" destOrd="0" presId="urn:microsoft.com/office/officeart/2005/8/layout/hProcess11"/>
    <dgm:cxn modelId="{7645CC81-E810-43A0-A18B-87F757FA11E1}" type="presParOf" srcId="{5CF8B979-9A18-46BF-93CC-03154DC51A5E}" destId="{A9A9E5AC-3FCA-48EB-8AE4-3A55B2D99B14}" srcOrd="0" destOrd="0" presId="urn:microsoft.com/office/officeart/2005/8/layout/hProcess11"/>
    <dgm:cxn modelId="{4D8298C0-8C33-4575-83F1-6F314E8E1C61}" type="presParOf" srcId="{5CF8B979-9A18-46BF-93CC-03154DC51A5E}" destId="{6B7E938B-DA82-4C12-8C93-CF5E60DCD8D3}" srcOrd="1" destOrd="0" presId="urn:microsoft.com/office/officeart/2005/8/layout/hProcess11"/>
    <dgm:cxn modelId="{5BCCFC43-4BE9-4A95-B9B0-A85A560F09CA}" type="presParOf" srcId="{5CF8B979-9A18-46BF-93CC-03154DC51A5E}" destId="{C024D485-5C12-4750-9CCA-7F4D73DC1997}" srcOrd="2" destOrd="0" presId="urn:microsoft.com/office/officeart/2005/8/layout/hProcess11"/>
    <dgm:cxn modelId="{0C22000A-34D5-4D32-BF68-4CA1B88009F4}" type="presParOf" srcId="{6C5A42C3-AC76-4FE4-8D53-B9B48636E7F9}" destId="{1857ED59-6558-4BB4-8113-3126976CF632}" srcOrd="3" destOrd="0" presId="urn:microsoft.com/office/officeart/2005/8/layout/hProcess11"/>
    <dgm:cxn modelId="{6197909B-8287-49EE-83CF-C65F71BD91D9}" type="presParOf" srcId="{6C5A42C3-AC76-4FE4-8D53-B9B48636E7F9}" destId="{DA492E65-FAF8-4F86-B41F-77B27E761530}" srcOrd="4" destOrd="0" presId="urn:microsoft.com/office/officeart/2005/8/layout/hProcess11"/>
    <dgm:cxn modelId="{F894DBC9-5248-45A0-B324-3418B62098B2}" type="presParOf" srcId="{DA492E65-FAF8-4F86-B41F-77B27E761530}" destId="{13AC664F-5379-417F-BF65-2929A6C4C636}" srcOrd="0" destOrd="0" presId="urn:microsoft.com/office/officeart/2005/8/layout/hProcess11"/>
    <dgm:cxn modelId="{9C4FE38C-DFF5-45CD-B26C-7AD25E58F7AE}" type="presParOf" srcId="{DA492E65-FAF8-4F86-B41F-77B27E761530}" destId="{8E0C43FA-5848-463F-B0E0-8D5C52C340A0}" srcOrd="1" destOrd="0" presId="urn:microsoft.com/office/officeart/2005/8/layout/hProcess11"/>
    <dgm:cxn modelId="{533F470D-E94F-4816-B2F1-61B026E390AD}" type="presParOf" srcId="{DA492E65-FAF8-4F86-B41F-77B27E761530}" destId="{5D17CC4E-AEED-4621-8AB4-E9FB5BF5756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3F56080-A81C-4AE4-9A26-6F62FB42C3FA}" type="doc">
      <dgm:prSet loTypeId="urn:microsoft.com/office/officeart/2005/8/layout/hProcess10" loCatId="picture" qsTypeId="urn:microsoft.com/office/officeart/2005/8/quickstyle/simple1" qsCatId="simple" csTypeId="urn:microsoft.com/office/officeart/2005/8/colors/accent1_3" csCatId="accent1" phldr="1"/>
      <dgm:spPr/>
      <dgm:t>
        <a:bodyPr/>
        <a:lstStyle/>
        <a:p>
          <a:endParaRPr lang="it-IT"/>
        </a:p>
      </dgm:t>
    </dgm:pt>
    <dgm:pt modelId="{294755C1-E3C3-4A24-892C-A2800EC2F1D3}">
      <dgm:prSet phldrT="[Testo]" custT="1"/>
      <dgm:spPr/>
      <dgm:t>
        <a:bodyPr/>
        <a:lstStyle/>
        <a:p>
          <a:r>
            <a:rPr lang="en-US" sz="1800" b="1" i="1" dirty="0">
              <a:effectLst/>
              <a:latin typeface="Georgia" panose="02040502050405020303" pitchFamily="18" charset="0"/>
            </a:rPr>
            <a:t>Data Security </a:t>
          </a:r>
        </a:p>
        <a:p>
          <a:r>
            <a:rPr lang="en-US" sz="1800" b="1" i="1" dirty="0">
              <a:effectLst/>
              <a:latin typeface="Georgia" panose="02040502050405020303" pitchFamily="18" charset="0"/>
            </a:rPr>
            <a:t>and Privacy</a:t>
          </a:r>
          <a:endParaRPr lang="it-IT" sz="1800" b="1" i="1" dirty="0">
            <a:latin typeface="Georgia" panose="02040502050405020303" pitchFamily="18" charset="0"/>
          </a:endParaRPr>
        </a:p>
      </dgm:t>
    </dgm:pt>
    <dgm:pt modelId="{D4073510-C835-423C-AB50-6D673D338341}" type="parTrans" cxnId="{CCD9B32A-2C2B-4218-AF28-BF8A9CC1DDC0}">
      <dgm:prSet/>
      <dgm:spPr/>
      <dgm:t>
        <a:bodyPr/>
        <a:lstStyle/>
        <a:p>
          <a:endParaRPr lang="it-IT">
            <a:solidFill>
              <a:schemeClr val="bg1"/>
            </a:solidFill>
            <a:latin typeface="Georgia" panose="02040502050405020303" pitchFamily="18" charset="0"/>
          </a:endParaRPr>
        </a:p>
      </dgm:t>
    </dgm:pt>
    <dgm:pt modelId="{38FF42D3-99B5-4C18-AE66-9EFAED7A8BCC}" type="sibTrans" cxnId="{CCD9B32A-2C2B-4218-AF28-BF8A9CC1DDC0}">
      <dgm:prSet/>
      <dgm:spPr/>
      <dgm:t>
        <a:bodyPr/>
        <a:lstStyle/>
        <a:p>
          <a:endParaRPr lang="it-IT">
            <a:solidFill>
              <a:schemeClr val="bg1"/>
            </a:solidFill>
            <a:latin typeface="Georgia" panose="02040502050405020303" pitchFamily="18" charset="0"/>
          </a:endParaRPr>
        </a:p>
      </dgm:t>
    </dgm:pt>
    <dgm:pt modelId="{E508F5CA-D220-4CA2-905B-8BE4DD85E762}" type="pres">
      <dgm:prSet presAssocID="{73F56080-A81C-4AE4-9A26-6F62FB42C3FA}" presName="Name0" presStyleCnt="0">
        <dgm:presLayoutVars>
          <dgm:dir/>
          <dgm:resizeHandles val="exact"/>
        </dgm:presLayoutVars>
      </dgm:prSet>
      <dgm:spPr/>
    </dgm:pt>
    <dgm:pt modelId="{83B86146-F091-45EC-81F6-02183F594600}" type="pres">
      <dgm:prSet presAssocID="{294755C1-E3C3-4A24-892C-A2800EC2F1D3}" presName="composite" presStyleCnt="0"/>
      <dgm:spPr/>
    </dgm:pt>
    <dgm:pt modelId="{C7297F5D-2FAE-400F-8575-62ACFCF8EDAB}" type="pres">
      <dgm:prSet presAssocID="{294755C1-E3C3-4A24-892C-A2800EC2F1D3}" presName="imagSh" presStyleLbl="bgImgPlace1" presStyleIdx="0" presStyleCnt="1" custScaleX="98880" custScaleY="160000" custLinFactNeighborX="-337" custLinFactNeighborY="13215"/>
      <dgm:spPr>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dgm:spPr>
    </dgm:pt>
    <dgm:pt modelId="{9BA88715-1009-4397-A512-1EBC45FD8BF6}" type="pres">
      <dgm:prSet presAssocID="{294755C1-E3C3-4A24-892C-A2800EC2F1D3}" presName="txNode" presStyleLbl="node1" presStyleIdx="0" presStyleCnt="1" custScaleX="100000" custScaleY="113310" custLinFactNeighborX="337" custLinFactNeighborY="-9090">
        <dgm:presLayoutVars>
          <dgm:bulletEnabled val="1"/>
        </dgm:presLayoutVars>
      </dgm:prSet>
      <dgm:spPr/>
    </dgm:pt>
  </dgm:ptLst>
  <dgm:cxnLst>
    <dgm:cxn modelId="{4824032A-14AF-4BEA-83A0-D5308892DBE4}" type="presOf" srcId="{294755C1-E3C3-4A24-892C-A2800EC2F1D3}" destId="{9BA88715-1009-4397-A512-1EBC45FD8BF6}" srcOrd="0" destOrd="0" presId="urn:microsoft.com/office/officeart/2005/8/layout/hProcess10"/>
    <dgm:cxn modelId="{CCD9B32A-2C2B-4218-AF28-BF8A9CC1DDC0}" srcId="{73F56080-A81C-4AE4-9A26-6F62FB42C3FA}" destId="{294755C1-E3C3-4A24-892C-A2800EC2F1D3}" srcOrd="0" destOrd="0" parTransId="{D4073510-C835-423C-AB50-6D673D338341}" sibTransId="{38FF42D3-99B5-4C18-AE66-9EFAED7A8BCC}"/>
    <dgm:cxn modelId="{E82FD38D-0BF8-47CA-98F9-D7F09E6236DF}" type="presOf" srcId="{73F56080-A81C-4AE4-9A26-6F62FB42C3FA}" destId="{E508F5CA-D220-4CA2-905B-8BE4DD85E762}" srcOrd="0" destOrd="0" presId="urn:microsoft.com/office/officeart/2005/8/layout/hProcess10"/>
    <dgm:cxn modelId="{E76F6A18-0D63-4144-B9B7-E32DE98D4492}" type="presParOf" srcId="{E508F5CA-D220-4CA2-905B-8BE4DD85E762}" destId="{83B86146-F091-45EC-81F6-02183F594600}" srcOrd="0" destOrd="0" presId="urn:microsoft.com/office/officeart/2005/8/layout/hProcess10"/>
    <dgm:cxn modelId="{97A0CF7E-ADC5-4E97-A110-628AD3A435C4}" type="presParOf" srcId="{83B86146-F091-45EC-81F6-02183F594600}" destId="{C7297F5D-2FAE-400F-8575-62ACFCF8EDAB}" srcOrd="0" destOrd="0" presId="urn:microsoft.com/office/officeart/2005/8/layout/hProcess10"/>
    <dgm:cxn modelId="{388BF1FB-6B28-4CBB-B029-A6DD1C1A7871}" type="presParOf" srcId="{83B86146-F091-45EC-81F6-02183F594600}" destId="{9BA88715-1009-4397-A512-1EBC45FD8BF6}"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B9B74-2C6F-44F6-A2D6-B046149B36E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it-IT"/>
        </a:p>
      </dgm:t>
    </dgm:pt>
    <dgm:pt modelId="{D492555C-60BF-4957-8E31-99B49FA2FD25}">
      <dgm:prSet/>
      <dgm:spPr/>
      <dgm:t>
        <a:bodyPr/>
        <a:lstStyle/>
        <a:p>
          <a:r>
            <a:rPr lang="en-US" b="0" i="0" dirty="0">
              <a:latin typeface="Georgia" panose="02040502050405020303" pitchFamily="18" charset="0"/>
            </a:rPr>
            <a:t>Digital healthcare refers to the use of technology and digital tools to enhance healthcare delivery, efficiency, and patient outcomes, through the integration of data and digital technologies into healthcare services.</a:t>
          </a:r>
          <a:endParaRPr lang="it-IT" dirty="0">
            <a:latin typeface="Georgia" panose="02040502050405020303" pitchFamily="18" charset="0"/>
          </a:endParaRPr>
        </a:p>
      </dgm:t>
    </dgm:pt>
    <dgm:pt modelId="{0AABFDD4-CABB-41BF-B63E-EA23437F0449}" type="parTrans" cxnId="{AAC428FB-F640-4B2A-BC0D-77F17294D10A}">
      <dgm:prSet/>
      <dgm:spPr/>
      <dgm:t>
        <a:bodyPr/>
        <a:lstStyle/>
        <a:p>
          <a:endParaRPr lang="it-IT"/>
        </a:p>
      </dgm:t>
    </dgm:pt>
    <dgm:pt modelId="{0C7A2E23-4A78-48A8-871F-25AD27E93402}" type="sibTrans" cxnId="{AAC428FB-F640-4B2A-BC0D-77F17294D10A}">
      <dgm:prSet/>
      <dgm:spPr/>
      <dgm:t>
        <a:bodyPr/>
        <a:lstStyle/>
        <a:p>
          <a:endParaRPr lang="it-IT"/>
        </a:p>
      </dgm:t>
    </dgm:pt>
    <dgm:pt modelId="{1B5D1108-4D4C-4282-A731-3F59E82B801F}" type="pres">
      <dgm:prSet presAssocID="{4A2B9B74-2C6F-44F6-A2D6-B046149B36E5}" presName="Name0" presStyleCnt="0">
        <dgm:presLayoutVars>
          <dgm:chMax val="7"/>
          <dgm:dir/>
          <dgm:animLvl val="lvl"/>
          <dgm:resizeHandles val="exact"/>
        </dgm:presLayoutVars>
      </dgm:prSet>
      <dgm:spPr/>
    </dgm:pt>
    <dgm:pt modelId="{0DFE9E0E-F303-440C-A304-88B6FD34D4DD}" type="pres">
      <dgm:prSet presAssocID="{D492555C-60BF-4957-8E31-99B49FA2FD25}" presName="circle1" presStyleLbl="node1" presStyleIdx="0" presStyleCnt="1" custAng="10800000" custLinFactX="76434" custLinFactNeighborX="100000" custLinFactNeighborY="573"/>
      <dgm:spPr/>
    </dgm:pt>
    <dgm:pt modelId="{573013D0-FE85-4FF9-8A9E-F65791954BEB}" type="pres">
      <dgm:prSet presAssocID="{D492555C-60BF-4957-8E31-99B49FA2FD25}" presName="space" presStyleCnt="0"/>
      <dgm:spPr/>
    </dgm:pt>
    <dgm:pt modelId="{EF3B32D9-8B99-41C6-9B14-3D2436D44F86}" type="pres">
      <dgm:prSet presAssocID="{D492555C-60BF-4957-8E31-99B49FA2FD25}" presName="rect1" presStyleLbl="alignAcc1" presStyleIdx="0" presStyleCnt="1" custScaleX="100000"/>
      <dgm:spPr/>
    </dgm:pt>
    <dgm:pt modelId="{7B64012B-4A5C-457F-A17A-54E3EEB06200}" type="pres">
      <dgm:prSet presAssocID="{D492555C-60BF-4957-8E31-99B49FA2FD25}" presName="rect1ParTxNoCh" presStyleLbl="alignAcc1" presStyleIdx="0" presStyleCnt="1">
        <dgm:presLayoutVars>
          <dgm:chMax val="1"/>
          <dgm:bulletEnabled val="1"/>
        </dgm:presLayoutVars>
      </dgm:prSet>
      <dgm:spPr/>
    </dgm:pt>
  </dgm:ptLst>
  <dgm:cxnLst>
    <dgm:cxn modelId="{417BDE34-7854-413D-87A1-0B684704F791}" type="presOf" srcId="{D492555C-60BF-4957-8E31-99B49FA2FD25}" destId="{EF3B32D9-8B99-41C6-9B14-3D2436D44F86}" srcOrd="0" destOrd="0" presId="urn:microsoft.com/office/officeart/2005/8/layout/target3"/>
    <dgm:cxn modelId="{24447CA3-3E40-4FC6-ACFC-CFC98685A55E}" type="presOf" srcId="{D492555C-60BF-4957-8E31-99B49FA2FD25}" destId="{7B64012B-4A5C-457F-A17A-54E3EEB06200}" srcOrd="1" destOrd="0" presId="urn:microsoft.com/office/officeart/2005/8/layout/target3"/>
    <dgm:cxn modelId="{FF5A2BB3-591A-46B0-BC72-F9499399A21F}" type="presOf" srcId="{4A2B9B74-2C6F-44F6-A2D6-B046149B36E5}" destId="{1B5D1108-4D4C-4282-A731-3F59E82B801F}" srcOrd="0" destOrd="0" presId="urn:microsoft.com/office/officeart/2005/8/layout/target3"/>
    <dgm:cxn modelId="{AAC428FB-F640-4B2A-BC0D-77F17294D10A}" srcId="{4A2B9B74-2C6F-44F6-A2D6-B046149B36E5}" destId="{D492555C-60BF-4957-8E31-99B49FA2FD25}" srcOrd="0" destOrd="0" parTransId="{0AABFDD4-CABB-41BF-B63E-EA23437F0449}" sibTransId="{0C7A2E23-4A78-48A8-871F-25AD27E93402}"/>
    <dgm:cxn modelId="{DD20B632-6BC5-4A46-BBF1-BF11EB9AAE98}" type="presParOf" srcId="{1B5D1108-4D4C-4282-A731-3F59E82B801F}" destId="{0DFE9E0E-F303-440C-A304-88B6FD34D4DD}" srcOrd="0" destOrd="0" presId="urn:microsoft.com/office/officeart/2005/8/layout/target3"/>
    <dgm:cxn modelId="{FB1218C4-2747-4D17-B154-308AC506FF6B}" type="presParOf" srcId="{1B5D1108-4D4C-4282-A731-3F59E82B801F}" destId="{573013D0-FE85-4FF9-8A9E-F65791954BEB}" srcOrd="1" destOrd="0" presId="urn:microsoft.com/office/officeart/2005/8/layout/target3"/>
    <dgm:cxn modelId="{05DF4535-6E34-4D7F-9CBD-4893B31A9BD8}" type="presParOf" srcId="{1B5D1108-4D4C-4282-A731-3F59E82B801F}" destId="{EF3B32D9-8B99-41C6-9B14-3D2436D44F86}" srcOrd="2" destOrd="0" presId="urn:microsoft.com/office/officeart/2005/8/layout/target3"/>
    <dgm:cxn modelId="{75FDA5DE-5C4B-45BA-8674-4EC0575905FA}" type="presParOf" srcId="{1B5D1108-4D4C-4282-A731-3F59E82B801F}" destId="{7B64012B-4A5C-457F-A17A-54E3EEB06200}"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300914-3D78-432B-BBCE-08E363DFB89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37EA8A27-773B-40D5-8355-2AC69DDFB92B}">
      <dgm:prSet/>
      <dgm:spPr/>
      <dgm:t>
        <a:bodyPr/>
        <a:lstStyle/>
        <a:p>
          <a:r>
            <a:rPr lang="en-US" b="0" i="1" dirty="0">
              <a:latin typeface="Georgia" panose="02040502050405020303" pitchFamily="18" charset="0"/>
            </a:rPr>
            <a:t>"Digital healthcare is not just a trend or a buzzword, it is the future of healthcare. Embracing technology is the key to unlocking a new era of patient-centered, efficient, and effective healthcare services."</a:t>
          </a:r>
          <a:endParaRPr lang="it-IT" dirty="0">
            <a:latin typeface="Georgia" panose="02040502050405020303" pitchFamily="18" charset="0"/>
          </a:endParaRPr>
        </a:p>
      </dgm:t>
    </dgm:pt>
    <dgm:pt modelId="{B4F04A45-0C09-41A9-9630-36DF37562EB8}" type="parTrans" cxnId="{226DAC57-8BDD-46DB-912F-690D729B2E16}">
      <dgm:prSet/>
      <dgm:spPr/>
      <dgm:t>
        <a:bodyPr/>
        <a:lstStyle/>
        <a:p>
          <a:endParaRPr lang="it-IT"/>
        </a:p>
      </dgm:t>
    </dgm:pt>
    <dgm:pt modelId="{94F2D4F0-A972-458E-B550-F3D9F189280B}" type="sibTrans" cxnId="{226DAC57-8BDD-46DB-912F-690D729B2E16}">
      <dgm:prSet/>
      <dgm:spPr/>
      <dgm:t>
        <a:bodyPr/>
        <a:lstStyle/>
        <a:p>
          <a:endParaRPr lang="it-IT"/>
        </a:p>
      </dgm:t>
    </dgm:pt>
    <dgm:pt modelId="{8B2F7106-02D7-43DB-BB1E-4E5E5C1635BE}" type="pres">
      <dgm:prSet presAssocID="{24300914-3D78-432B-BBCE-08E363DFB898}" presName="linear" presStyleCnt="0">
        <dgm:presLayoutVars>
          <dgm:animLvl val="lvl"/>
          <dgm:resizeHandles val="exact"/>
        </dgm:presLayoutVars>
      </dgm:prSet>
      <dgm:spPr/>
    </dgm:pt>
    <dgm:pt modelId="{F020030C-7B98-42FC-A67E-B659DDEF247B}" type="pres">
      <dgm:prSet presAssocID="{37EA8A27-773B-40D5-8355-2AC69DDFB92B}" presName="parentText" presStyleLbl="node1" presStyleIdx="0" presStyleCnt="1" custScaleY="101837" custLinFactNeighborX="237" custLinFactNeighborY="-1736">
        <dgm:presLayoutVars>
          <dgm:chMax val="0"/>
          <dgm:bulletEnabled val="1"/>
        </dgm:presLayoutVars>
      </dgm:prSet>
      <dgm:spPr/>
    </dgm:pt>
  </dgm:ptLst>
  <dgm:cxnLst>
    <dgm:cxn modelId="{22367272-4384-4BBB-848F-DA877DF46521}" type="presOf" srcId="{37EA8A27-773B-40D5-8355-2AC69DDFB92B}" destId="{F020030C-7B98-42FC-A67E-B659DDEF247B}" srcOrd="0" destOrd="0" presId="urn:microsoft.com/office/officeart/2005/8/layout/vList2"/>
    <dgm:cxn modelId="{226DAC57-8BDD-46DB-912F-690D729B2E16}" srcId="{24300914-3D78-432B-BBCE-08E363DFB898}" destId="{37EA8A27-773B-40D5-8355-2AC69DDFB92B}" srcOrd="0" destOrd="0" parTransId="{B4F04A45-0C09-41A9-9630-36DF37562EB8}" sibTransId="{94F2D4F0-A972-458E-B550-F3D9F189280B}"/>
    <dgm:cxn modelId="{BDDBB1DF-0A1E-4B5E-89F9-BBAB841DC555}" type="presOf" srcId="{24300914-3D78-432B-BBCE-08E363DFB898}" destId="{8B2F7106-02D7-43DB-BB1E-4E5E5C1635BE}" srcOrd="0" destOrd="0" presId="urn:microsoft.com/office/officeart/2005/8/layout/vList2"/>
    <dgm:cxn modelId="{48A27BCB-5558-48FC-BFD7-72D5C1101C2C}" type="presParOf" srcId="{8B2F7106-02D7-43DB-BB1E-4E5E5C1635BE}" destId="{F020030C-7B98-42FC-A67E-B659DDEF247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D014CE-0396-44E7-8220-112063639FC7}" type="doc">
      <dgm:prSet loTypeId="urn:microsoft.com/office/officeart/2005/8/layout/gear1" loCatId="relationship" qsTypeId="urn:microsoft.com/office/officeart/2005/8/quickstyle/simple1" qsCatId="simple" csTypeId="urn:microsoft.com/office/officeart/2005/8/colors/accent3_3" csCatId="accent3" phldr="1"/>
      <dgm:spPr/>
    </dgm:pt>
    <dgm:pt modelId="{FC100071-8939-492A-B14F-7B4198BC2AEE}">
      <dgm:prSet phldrT="[Testo]"/>
      <dgm:spPr/>
      <dgm:t>
        <a:bodyPr/>
        <a:lstStyle/>
        <a:p>
          <a:r>
            <a:rPr lang="it-IT" dirty="0">
              <a:latin typeface="Georgia" panose="02040502050405020303" pitchFamily="18" charset="0"/>
            </a:rPr>
            <a:t>Healthcare</a:t>
          </a:r>
        </a:p>
      </dgm:t>
    </dgm:pt>
    <dgm:pt modelId="{C31FA0C5-A232-4148-999E-374CDC5EF701}" type="parTrans" cxnId="{E3A60C27-66BA-4CD1-95F5-DFA4C73FAAD5}">
      <dgm:prSet/>
      <dgm:spPr/>
      <dgm:t>
        <a:bodyPr/>
        <a:lstStyle/>
        <a:p>
          <a:endParaRPr lang="it-IT"/>
        </a:p>
      </dgm:t>
    </dgm:pt>
    <dgm:pt modelId="{4DEF2823-98D9-47A9-B838-4B0524A7E366}" type="sibTrans" cxnId="{E3A60C27-66BA-4CD1-95F5-DFA4C73FAAD5}">
      <dgm:prSet/>
      <dgm:spPr/>
      <dgm:t>
        <a:bodyPr/>
        <a:lstStyle/>
        <a:p>
          <a:endParaRPr lang="it-IT"/>
        </a:p>
      </dgm:t>
    </dgm:pt>
    <dgm:pt modelId="{6611BE7A-2208-4E4E-8DAA-8B37FEAEEB41}">
      <dgm:prSet phldrT="[Testo]"/>
      <dgm:spPr/>
      <dgm:t>
        <a:bodyPr/>
        <a:lstStyle/>
        <a:p>
          <a:pPr algn="ctr"/>
          <a:r>
            <a:rPr lang="it-IT" dirty="0">
              <a:latin typeface="Georgia" panose="02040502050405020303" pitchFamily="18" charset="0"/>
            </a:rPr>
            <a:t>Data</a:t>
          </a:r>
        </a:p>
      </dgm:t>
    </dgm:pt>
    <dgm:pt modelId="{2D9161B9-C7A8-4299-9A5A-8427C13C9C77}" type="parTrans" cxnId="{1EF65B62-865D-43D1-9B24-D16FC361C7F4}">
      <dgm:prSet/>
      <dgm:spPr/>
      <dgm:t>
        <a:bodyPr/>
        <a:lstStyle/>
        <a:p>
          <a:endParaRPr lang="it-IT"/>
        </a:p>
      </dgm:t>
    </dgm:pt>
    <dgm:pt modelId="{DBBC800A-0EF8-433A-9CB9-52A807385586}" type="sibTrans" cxnId="{1EF65B62-865D-43D1-9B24-D16FC361C7F4}">
      <dgm:prSet/>
      <dgm:spPr/>
      <dgm:t>
        <a:bodyPr/>
        <a:lstStyle/>
        <a:p>
          <a:endParaRPr lang="it-IT"/>
        </a:p>
      </dgm:t>
    </dgm:pt>
    <dgm:pt modelId="{251D71FD-9C8E-4D6A-9BD6-24D3FEA4569E}">
      <dgm:prSet phldrT="[Testo]"/>
      <dgm:spPr/>
      <dgm:t>
        <a:bodyPr/>
        <a:lstStyle/>
        <a:p>
          <a:r>
            <a:rPr lang="it-IT" dirty="0">
              <a:latin typeface="Georgia" panose="02040502050405020303" pitchFamily="18" charset="0"/>
            </a:rPr>
            <a:t>Technology</a:t>
          </a:r>
        </a:p>
      </dgm:t>
    </dgm:pt>
    <dgm:pt modelId="{8F011BEE-FD7A-43BF-AB4F-84B81B01818C}" type="parTrans" cxnId="{F8D44C58-ED2E-4CF0-B9EB-FBDB3646E90C}">
      <dgm:prSet/>
      <dgm:spPr/>
      <dgm:t>
        <a:bodyPr/>
        <a:lstStyle/>
        <a:p>
          <a:endParaRPr lang="it-IT"/>
        </a:p>
      </dgm:t>
    </dgm:pt>
    <dgm:pt modelId="{9547736A-45E5-4CB7-8539-3355080F40F9}" type="sibTrans" cxnId="{F8D44C58-ED2E-4CF0-B9EB-FBDB3646E90C}">
      <dgm:prSet/>
      <dgm:spPr/>
      <dgm:t>
        <a:bodyPr/>
        <a:lstStyle/>
        <a:p>
          <a:endParaRPr lang="it-IT"/>
        </a:p>
      </dgm:t>
    </dgm:pt>
    <dgm:pt modelId="{76CC3215-4C35-4B16-AC69-6E903EADD30B}" type="pres">
      <dgm:prSet presAssocID="{F8D014CE-0396-44E7-8220-112063639FC7}" presName="composite" presStyleCnt="0">
        <dgm:presLayoutVars>
          <dgm:chMax val="3"/>
          <dgm:animLvl val="lvl"/>
          <dgm:resizeHandles val="exact"/>
        </dgm:presLayoutVars>
      </dgm:prSet>
      <dgm:spPr/>
    </dgm:pt>
    <dgm:pt modelId="{215A1DB0-6AE0-4C4E-9EFD-EF8F3D6332AA}" type="pres">
      <dgm:prSet presAssocID="{FC100071-8939-492A-B14F-7B4198BC2AEE}" presName="gear1" presStyleLbl="node1" presStyleIdx="0" presStyleCnt="3">
        <dgm:presLayoutVars>
          <dgm:chMax val="1"/>
          <dgm:bulletEnabled val="1"/>
        </dgm:presLayoutVars>
      </dgm:prSet>
      <dgm:spPr/>
    </dgm:pt>
    <dgm:pt modelId="{204877F3-B05E-4DC5-AB63-144F2FD49BA6}" type="pres">
      <dgm:prSet presAssocID="{FC100071-8939-492A-B14F-7B4198BC2AEE}" presName="gear1srcNode" presStyleLbl="node1" presStyleIdx="0" presStyleCnt="3"/>
      <dgm:spPr/>
    </dgm:pt>
    <dgm:pt modelId="{951F282E-AF29-4E7D-BA1A-CB402DB513FC}" type="pres">
      <dgm:prSet presAssocID="{FC100071-8939-492A-B14F-7B4198BC2AEE}" presName="gear1dstNode" presStyleLbl="node1" presStyleIdx="0" presStyleCnt="3"/>
      <dgm:spPr/>
    </dgm:pt>
    <dgm:pt modelId="{ABFDDFDD-D40A-4DE1-A948-FA39293593E6}" type="pres">
      <dgm:prSet presAssocID="{6611BE7A-2208-4E4E-8DAA-8B37FEAEEB41}" presName="gear2" presStyleLbl="node1" presStyleIdx="1" presStyleCnt="3">
        <dgm:presLayoutVars>
          <dgm:chMax val="1"/>
          <dgm:bulletEnabled val="1"/>
        </dgm:presLayoutVars>
      </dgm:prSet>
      <dgm:spPr/>
    </dgm:pt>
    <dgm:pt modelId="{5143434F-5102-4B6C-A4D7-D17AE58611A6}" type="pres">
      <dgm:prSet presAssocID="{6611BE7A-2208-4E4E-8DAA-8B37FEAEEB41}" presName="gear2srcNode" presStyleLbl="node1" presStyleIdx="1" presStyleCnt="3"/>
      <dgm:spPr/>
    </dgm:pt>
    <dgm:pt modelId="{2489CFBF-4212-46A7-86D9-ABA76304FF0F}" type="pres">
      <dgm:prSet presAssocID="{6611BE7A-2208-4E4E-8DAA-8B37FEAEEB41}" presName="gear2dstNode" presStyleLbl="node1" presStyleIdx="1" presStyleCnt="3"/>
      <dgm:spPr/>
    </dgm:pt>
    <dgm:pt modelId="{2A0AB378-4B8E-444D-8BFD-446E0F1E5910}" type="pres">
      <dgm:prSet presAssocID="{251D71FD-9C8E-4D6A-9BD6-24D3FEA4569E}" presName="gear3" presStyleLbl="node1" presStyleIdx="2" presStyleCnt="3"/>
      <dgm:spPr/>
    </dgm:pt>
    <dgm:pt modelId="{051F9F74-0574-4A7F-8183-98746810A955}" type="pres">
      <dgm:prSet presAssocID="{251D71FD-9C8E-4D6A-9BD6-24D3FEA4569E}" presName="gear3tx" presStyleLbl="node1" presStyleIdx="2" presStyleCnt="3">
        <dgm:presLayoutVars>
          <dgm:chMax val="1"/>
          <dgm:bulletEnabled val="1"/>
        </dgm:presLayoutVars>
      </dgm:prSet>
      <dgm:spPr/>
    </dgm:pt>
    <dgm:pt modelId="{D35FF064-0C7E-46FB-A468-1B40279AA71E}" type="pres">
      <dgm:prSet presAssocID="{251D71FD-9C8E-4D6A-9BD6-24D3FEA4569E}" presName="gear3srcNode" presStyleLbl="node1" presStyleIdx="2" presStyleCnt="3"/>
      <dgm:spPr/>
    </dgm:pt>
    <dgm:pt modelId="{45CCF74A-18D1-43CF-8D60-95D3A1661932}" type="pres">
      <dgm:prSet presAssocID="{251D71FD-9C8E-4D6A-9BD6-24D3FEA4569E}" presName="gear3dstNode" presStyleLbl="node1" presStyleIdx="2" presStyleCnt="3"/>
      <dgm:spPr/>
    </dgm:pt>
    <dgm:pt modelId="{9E024BFF-9364-4601-9F3B-56CA6E11F16A}" type="pres">
      <dgm:prSet presAssocID="{4DEF2823-98D9-47A9-B838-4B0524A7E366}" presName="connector1" presStyleLbl="sibTrans2D1" presStyleIdx="0" presStyleCnt="3"/>
      <dgm:spPr/>
    </dgm:pt>
    <dgm:pt modelId="{A5BACA31-FC62-493D-B7EC-89CAA172190A}" type="pres">
      <dgm:prSet presAssocID="{DBBC800A-0EF8-433A-9CB9-52A807385586}" presName="connector2" presStyleLbl="sibTrans2D1" presStyleIdx="1" presStyleCnt="3"/>
      <dgm:spPr/>
    </dgm:pt>
    <dgm:pt modelId="{366B7DC7-9B8C-4D2B-AC08-0B1B0B19B187}" type="pres">
      <dgm:prSet presAssocID="{9547736A-45E5-4CB7-8539-3355080F40F9}" presName="connector3" presStyleLbl="sibTrans2D1" presStyleIdx="2" presStyleCnt="3"/>
      <dgm:spPr/>
    </dgm:pt>
  </dgm:ptLst>
  <dgm:cxnLst>
    <dgm:cxn modelId="{670FAD03-3187-44B4-B458-B2974B649945}" type="presOf" srcId="{251D71FD-9C8E-4D6A-9BD6-24D3FEA4569E}" destId="{45CCF74A-18D1-43CF-8D60-95D3A1661932}" srcOrd="3" destOrd="0" presId="urn:microsoft.com/office/officeart/2005/8/layout/gear1"/>
    <dgm:cxn modelId="{03659107-F18D-4EBB-B385-10F25D998A81}" type="presOf" srcId="{6611BE7A-2208-4E4E-8DAA-8B37FEAEEB41}" destId="{2489CFBF-4212-46A7-86D9-ABA76304FF0F}" srcOrd="2" destOrd="0" presId="urn:microsoft.com/office/officeart/2005/8/layout/gear1"/>
    <dgm:cxn modelId="{E3A60C27-66BA-4CD1-95F5-DFA4C73FAAD5}" srcId="{F8D014CE-0396-44E7-8220-112063639FC7}" destId="{FC100071-8939-492A-B14F-7B4198BC2AEE}" srcOrd="0" destOrd="0" parTransId="{C31FA0C5-A232-4148-999E-374CDC5EF701}" sibTransId="{4DEF2823-98D9-47A9-B838-4B0524A7E366}"/>
    <dgm:cxn modelId="{18ED5034-6F79-4512-BB2B-53C27CF58FDC}" type="presOf" srcId="{251D71FD-9C8E-4D6A-9BD6-24D3FEA4569E}" destId="{051F9F74-0574-4A7F-8183-98746810A955}" srcOrd="1" destOrd="0" presId="urn:microsoft.com/office/officeart/2005/8/layout/gear1"/>
    <dgm:cxn modelId="{1F80535C-66C7-4DC5-90FD-764ACC314609}" type="presOf" srcId="{251D71FD-9C8E-4D6A-9BD6-24D3FEA4569E}" destId="{D35FF064-0C7E-46FB-A468-1B40279AA71E}" srcOrd="2" destOrd="0" presId="urn:microsoft.com/office/officeart/2005/8/layout/gear1"/>
    <dgm:cxn modelId="{1EF65B62-865D-43D1-9B24-D16FC361C7F4}" srcId="{F8D014CE-0396-44E7-8220-112063639FC7}" destId="{6611BE7A-2208-4E4E-8DAA-8B37FEAEEB41}" srcOrd="1" destOrd="0" parTransId="{2D9161B9-C7A8-4299-9A5A-8427C13C9C77}" sibTransId="{DBBC800A-0EF8-433A-9CB9-52A807385586}"/>
    <dgm:cxn modelId="{BA7D2763-F870-45AA-BCC9-219FB92A6922}" type="presOf" srcId="{6611BE7A-2208-4E4E-8DAA-8B37FEAEEB41}" destId="{5143434F-5102-4B6C-A4D7-D17AE58611A6}" srcOrd="1" destOrd="0" presId="urn:microsoft.com/office/officeart/2005/8/layout/gear1"/>
    <dgm:cxn modelId="{7743BC43-6317-49A5-B246-DCF4C829B1FF}" type="presOf" srcId="{DBBC800A-0EF8-433A-9CB9-52A807385586}" destId="{A5BACA31-FC62-493D-B7EC-89CAA172190A}" srcOrd="0" destOrd="0" presId="urn:microsoft.com/office/officeart/2005/8/layout/gear1"/>
    <dgm:cxn modelId="{7AC92D64-0709-45C1-BA49-66CAF130E058}" type="presOf" srcId="{F8D014CE-0396-44E7-8220-112063639FC7}" destId="{76CC3215-4C35-4B16-AC69-6E903EADD30B}" srcOrd="0" destOrd="0" presId="urn:microsoft.com/office/officeart/2005/8/layout/gear1"/>
    <dgm:cxn modelId="{581AFA56-97D2-45F6-B55B-EE0385CFBDD8}" type="presOf" srcId="{6611BE7A-2208-4E4E-8DAA-8B37FEAEEB41}" destId="{ABFDDFDD-D40A-4DE1-A948-FA39293593E6}" srcOrd="0" destOrd="0" presId="urn:microsoft.com/office/officeart/2005/8/layout/gear1"/>
    <dgm:cxn modelId="{8FC72F57-4444-4BD4-AE1F-25462C7DB0B1}" type="presOf" srcId="{4DEF2823-98D9-47A9-B838-4B0524A7E366}" destId="{9E024BFF-9364-4601-9F3B-56CA6E11F16A}" srcOrd="0" destOrd="0" presId="urn:microsoft.com/office/officeart/2005/8/layout/gear1"/>
    <dgm:cxn modelId="{F8D44C58-ED2E-4CF0-B9EB-FBDB3646E90C}" srcId="{F8D014CE-0396-44E7-8220-112063639FC7}" destId="{251D71FD-9C8E-4D6A-9BD6-24D3FEA4569E}" srcOrd="2" destOrd="0" parTransId="{8F011BEE-FD7A-43BF-AB4F-84B81B01818C}" sibTransId="{9547736A-45E5-4CB7-8539-3355080F40F9}"/>
    <dgm:cxn modelId="{DC1F7B7E-5E85-4E56-B561-5BACA4E49C7C}" type="presOf" srcId="{FC100071-8939-492A-B14F-7B4198BC2AEE}" destId="{204877F3-B05E-4DC5-AB63-144F2FD49BA6}" srcOrd="1" destOrd="0" presId="urn:microsoft.com/office/officeart/2005/8/layout/gear1"/>
    <dgm:cxn modelId="{E2DBD388-E7E1-40F2-A8F3-F2BAAF6893F6}" type="presOf" srcId="{9547736A-45E5-4CB7-8539-3355080F40F9}" destId="{366B7DC7-9B8C-4D2B-AC08-0B1B0B19B187}" srcOrd="0" destOrd="0" presId="urn:microsoft.com/office/officeart/2005/8/layout/gear1"/>
    <dgm:cxn modelId="{08C0778F-5C43-4012-8C7C-1B8061F1EC3D}" type="presOf" srcId="{FC100071-8939-492A-B14F-7B4198BC2AEE}" destId="{951F282E-AF29-4E7D-BA1A-CB402DB513FC}" srcOrd="2" destOrd="0" presId="urn:microsoft.com/office/officeart/2005/8/layout/gear1"/>
    <dgm:cxn modelId="{06632EC4-D2FA-4BBB-8BD3-8B76E64558A8}" type="presOf" srcId="{251D71FD-9C8E-4D6A-9BD6-24D3FEA4569E}" destId="{2A0AB378-4B8E-444D-8BFD-446E0F1E5910}" srcOrd="0" destOrd="0" presId="urn:microsoft.com/office/officeart/2005/8/layout/gear1"/>
    <dgm:cxn modelId="{3B7BBED5-514D-46E9-9C84-24D4986CD7BC}" type="presOf" srcId="{FC100071-8939-492A-B14F-7B4198BC2AEE}" destId="{215A1DB0-6AE0-4C4E-9EFD-EF8F3D6332AA}" srcOrd="0" destOrd="0" presId="urn:microsoft.com/office/officeart/2005/8/layout/gear1"/>
    <dgm:cxn modelId="{5DC31139-EADD-4699-A5FA-28464C27E1DB}" type="presParOf" srcId="{76CC3215-4C35-4B16-AC69-6E903EADD30B}" destId="{215A1DB0-6AE0-4C4E-9EFD-EF8F3D6332AA}" srcOrd="0" destOrd="0" presId="urn:microsoft.com/office/officeart/2005/8/layout/gear1"/>
    <dgm:cxn modelId="{AD24D45A-8E59-48CD-BEA3-522B2D2423FF}" type="presParOf" srcId="{76CC3215-4C35-4B16-AC69-6E903EADD30B}" destId="{204877F3-B05E-4DC5-AB63-144F2FD49BA6}" srcOrd="1" destOrd="0" presId="urn:microsoft.com/office/officeart/2005/8/layout/gear1"/>
    <dgm:cxn modelId="{3268B02B-D5ED-4825-8FA4-7A3383E4C816}" type="presParOf" srcId="{76CC3215-4C35-4B16-AC69-6E903EADD30B}" destId="{951F282E-AF29-4E7D-BA1A-CB402DB513FC}" srcOrd="2" destOrd="0" presId="urn:microsoft.com/office/officeart/2005/8/layout/gear1"/>
    <dgm:cxn modelId="{76BA4F45-C873-43F2-BE17-87E70F14F7AB}" type="presParOf" srcId="{76CC3215-4C35-4B16-AC69-6E903EADD30B}" destId="{ABFDDFDD-D40A-4DE1-A948-FA39293593E6}" srcOrd="3" destOrd="0" presId="urn:microsoft.com/office/officeart/2005/8/layout/gear1"/>
    <dgm:cxn modelId="{63540877-FB71-4AA3-A155-42AD5C9D1495}" type="presParOf" srcId="{76CC3215-4C35-4B16-AC69-6E903EADD30B}" destId="{5143434F-5102-4B6C-A4D7-D17AE58611A6}" srcOrd="4" destOrd="0" presId="urn:microsoft.com/office/officeart/2005/8/layout/gear1"/>
    <dgm:cxn modelId="{A556F910-453F-4CDF-87CC-4287CC32CCCC}" type="presParOf" srcId="{76CC3215-4C35-4B16-AC69-6E903EADD30B}" destId="{2489CFBF-4212-46A7-86D9-ABA76304FF0F}" srcOrd="5" destOrd="0" presId="urn:microsoft.com/office/officeart/2005/8/layout/gear1"/>
    <dgm:cxn modelId="{BF79BA35-2EE2-4797-8024-6DB4BCAB0C3A}" type="presParOf" srcId="{76CC3215-4C35-4B16-AC69-6E903EADD30B}" destId="{2A0AB378-4B8E-444D-8BFD-446E0F1E5910}" srcOrd="6" destOrd="0" presId="urn:microsoft.com/office/officeart/2005/8/layout/gear1"/>
    <dgm:cxn modelId="{09265CA7-AD5C-4175-87DF-394FE441898E}" type="presParOf" srcId="{76CC3215-4C35-4B16-AC69-6E903EADD30B}" destId="{051F9F74-0574-4A7F-8183-98746810A955}" srcOrd="7" destOrd="0" presId="urn:microsoft.com/office/officeart/2005/8/layout/gear1"/>
    <dgm:cxn modelId="{C8BC1D46-3804-40CC-BFF0-9C4E7BA8C556}" type="presParOf" srcId="{76CC3215-4C35-4B16-AC69-6E903EADD30B}" destId="{D35FF064-0C7E-46FB-A468-1B40279AA71E}" srcOrd="8" destOrd="0" presId="urn:microsoft.com/office/officeart/2005/8/layout/gear1"/>
    <dgm:cxn modelId="{ACBA9643-EE77-4CBE-8370-29461F524392}" type="presParOf" srcId="{76CC3215-4C35-4B16-AC69-6E903EADD30B}" destId="{45CCF74A-18D1-43CF-8D60-95D3A1661932}" srcOrd="9" destOrd="0" presId="urn:microsoft.com/office/officeart/2005/8/layout/gear1"/>
    <dgm:cxn modelId="{109361FE-377C-44D8-94A4-787EB8C8BDAB}" type="presParOf" srcId="{76CC3215-4C35-4B16-AC69-6E903EADD30B}" destId="{9E024BFF-9364-4601-9F3B-56CA6E11F16A}" srcOrd="10" destOrd="0" presId="urn:microsoft.com/office/officeart/2005/8/layout/gear1"/>
    <dgm:cxn modelId="{79C42498-4A76-4835-9288-9ABE23C9C269}" type="presParOf" srcId="{76CC3215-4C35-4B16-AC69-6E903EADD30B}" destId="{A5BACA31-FC62-493D-B7EC-89CAA172190A}" srcOrd="11" destOrd="0" presId="urn:microsoft.com/office/officeart/2005/8/layout/gear1"/>
    <dgm:cxn modelId="{D9ABDFDF-6B76-4F88-8737-472DB65957B5}" type="presParOf" srcId="{76CC3215-4C35-4B16-AC69-6E903EADD30B}" destId="{366B7DC7-9B8C-4D2B-AC08-0B1B0B19B187}" srcOrd="12" destOrd="0" presId="urn:microsoft.com/office/officeart/2005/8/layout/gear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E3D796-F9AE-4C8C-B990-07110FE5EC48}"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it-IT"/>
        </a:p>
      </dgm:t>
    </dgm:pt>
    <dgm:pt modelId="{3AF67F57-82A7-48B6-949C-F7307F4135A1}">
      <dgm:prSet phldrT="[Testo]" custT="1"/>
      <dgm:spPr/>
      <dgm:t>
        <a:bodyPr/>
        <a:lstStyle/>
        <a:p>
          <a:r>
            <a:rPr lang="en-US" sz="1000" b="0" i="0" dirty="0">
              <a:latin typeface="Georgia" panose="02040502050405020303" pitchFamily="18" charset="0"/>
            </a:rPr>
            <a:t>The image depicts the various areas of Digital Healthcare that have been impacted by this revolution during and after the Covid-19 pandemic.</a:t>
          </a:r>
          <a:endParaRPr lang="it-IT" sz="1000" dirty="0">
            <a:latin typeface="Georgia" panose="02040502050405020303" pitchFamily="18" charset="0"/>
          </a:endParaRPr>
        </a:p>
      </dgm:t>
    </dgm:pt>
    <dgm:pt modelId="{38FB8E29-D20B-4F56-83EC-1517DA5B3DCA}" type="parTrans" cxnId="{3AD31432-0B87-43A8-A1B9-D5CA4462A36C}">
      <dgm:prSet/>
      <dgm:spPr/>
      <dgm:t>
        <a:bodyPr/>
        <a:lstStyle/>
        <a:p>
          <a:endParaRPr lang="it-IT"/>
        </a:p>
      </dgm:t>
    </dgm:pt>
    <dgm:pt modelId="{7A0BA408-7D13-4A4E-8C8F-826A5B878AFA}" type="sibTrans" cxnId="{3AD31432-0B87-43A8-A1B9-D5CA4462A36C}">
      <dgm:prSet/>
      <dgm:spPr/>
      <dgm:t>
        <a:bodyPr/>
        <a:lstStyle/>
        <a:p>
          <a:endParaRPr lang="it-IT"/>
        </a:p>
      </dgm:t>
    </dgm:pt>
    <dgm:pt modelId="{5953B038-4952-4250-90DC-C4414B2E7008}" type="pres">
      <dgm:prSet presAssocID="{90E3D796-F9AE-4C8C-B990-07110FE5EC48}" presName="Name0" presStyleCnt="0">
        <dgm:presLayoutVars>
          <dgm:chMax/>
          <dgm:chPref/>
          <dgm:dir/>
          <dgm:animLvl val="lvl"/>
        </dgm:presLayoutVars>
      </dgm:prSet>
      <dgm:spPr/>
    </dgm:pt>
    <dgm:pt modelId="{03F23796-A378-4E40-A5FE-1A6A5CCDE813}" type="pres">
      <dgm:prSet presAssocID="{3AF67F57-82A7-48B6-949C-F7307F4135A1}" presName="composite" presStyleCnt="0"/>
      <dgm:spPr/>
    </dgm:pt>
    <dgm:pt modelId="{532F2077-B0DF-4BF4-B8E4-238A69F8B16B}" type="pres">
      <dgm:prSet presAssocID="{3AF67F57-82A7-48B6-949C-F7307F4135A1}" presName="ParentAccentShape" presStyleLbl="trBgShp" presStyleIdx="0" presStyleCnt="1" custScaleX="108128" custScaleY="106479"/>
      <dgm:spPr/>
    </dgm:pt>
    <dgm:pt modelId="{47D7F14D-D9DB-45D1-B6C7-56EC8E2A2D05}" type="pres">
      <dgm:prSet presAssocID="{3AF67F57-82A7-48B6-949C-F7307F4135A1}" presName="ParentText" presStyleLbl="revTx" presStyleIdx="0" presStyleCnt="2" custLinFactNeighborX="471" custLinFactNeighborY="-15325">
        <dgm:presLayoutVars>
          <dgm:chMax val="1"/>
          <dgm:chPref val="1"/>
          <dgm:bulletEnabled val="1"/>
        </dgm:presLayoutVars>
      </dgm:prSet>
      <dgm:spPr/>
    </dgm:pt>
    <dgm:pt modelId="{00910659-196A-4B7D-9832-A0F2C2E04A2E}" type="pres">
      <dgm:prSet presAssocID="{3AF67F57-82A7-48B6-949C-F7307F4135A1}" presName="ChildText" presStyleLbl="revTx" presStyleIdx="1" presStyleCnt="2">
        <dgm:presLayoutVars>
          <dgm:chMax val="0"/>
          <dgm:chPref val="0"/>
        </dgm:presLayoutVars>
      </dgm:prSet>
      <dgm:spPr/>
    </dgm:pt>
    <dgm:pt modelId="{229F97EE-02ED-4F1E-AF38-E43D00210139}" type="pres">
      <dgm:prSet presAssocID="{3AF67F57-82A7-48B6-949C-F7307F4135A1}" presName="ChildAccentShape" presStyleLbl="trBgShp" presStyleIdx="0" presStyleCnt="1"/>
      <dgm:spPr/>
    </dgm:pt>
    <dgm:pt modelId="{FB371C30-043D-489E-8A85-3A826B14243C}" type="pres">
      <dgm:prSet presAssocID="{3AF67F57-82A7-48B6-949C-F7307F4135A1}" presName="Image" presStyleLbl="alignImgPlace1" presStyleIdx="0" presStyleCnt="1" custScaleX="93951" custScaleY="81606"/>
      <dgm:spPr/>
    </dgm:pt>
  </dgm:ptLst>
  <dgm:cxnLst>
    <dgm:cxn modelId="{3AD31432-0B87-43A8-A1B9-D5CA4462A36C}" srcId="{90E3D796-F9AE-4C8C-B990-07110FE5EC48}" destId="{3AF67F57-82A7-48B6-949C-F7307F4135A1}" srcOrd="0" destOrd="0" parTransId="{38FB8E29-D20B-4F56-83EC-1517DA5B3DCA}" sibTransId="{7A0BA408-7D13-4A4E-8C8F-826A5B878AFA}"/>
    <dgm:cxn modelId="{F8CBC77F-6A34-445F-AFFD-DEADEDEFC919}" type="presOf" srcId="{90E3D796-F9AE-4C8C-B990-07110FE5EC48}" destId="{5953B038-4952-4250-90DC-C4414B2E7008}" srcOrd="0" destOrd="0" presId="urn:microsoft.com/office/officeart/2009/3/layout/SnapshotPictureList"/>
    <dgm:cxn modelId="{EAF0FFAC-1E49-471D-874D-F1517C91AC30}" type="presOf" srcId="{3AF67F57-82A7-48B6-949C-F7307F4135A1}" destId="{47D7F14D-D9DB-45D1-B6C7-56EC8E2A2D05}" srcOrd="0" destOrd="0" presId="urn:microsoft.com/office/officeart/2009/3/layout/SnapshotPictureList"/>
    <dgm:cxn modelId="{2A8B684B-CB6E-4912-A6CB-CD8EEDCB7210}" type="presParOf" srcId="{5953B038-4952-4250-90DC-C4414B2E7008}" destId="{03F23796-A378-4E40-A5FE-1A6A5CCDE813}" srcOrd="0" destOrd="0" presId="urn:microsoft.com/office/officeart/2009/3/layout/SnapshotPictureList"/>
    <dgm:cxn modelId="{856755FD-E0C1-4AA4-BB16-31DCCB402F7C}" type="presParOf" srcId="{03F23796-A378-4E40-A5FE-1A6A5CCDE813}" destId="{532F2077-B0DF-4BF4-B8E4-238A69F8B16B}" srcOrd="0" destOrd="0" presId="urn:microsoft.com/office/officeart/2009/3/layout/SnapshotPictureList"/>
    <dgm:cxn modelId="{2F99E9A7-26BF-4E61-8DAC-89A5DE0DBBCE}" type="presParOf" srcId="{03F23796-A378-4E40-A5FE-1A6A5CCDE813}" destId="{47D7F14D-D9DB-45D1-B6C7-56EC8E2A2D05}" srcOrd="1" destOrd="0" presId="urn:microsoft.com/office/officeart/2009/3/layout/SnapshotPictureList"/>
    <dgm:cxn modelId="{77481341-6E1F-41B8-A187-825A8F875834}" type="presParOf" srcId="{03F23796-A378-4E40-A5FE-1A6A5CCDE813}" destId="{00910659-196A-4B7D-9832-A0F2C2E04A2E}" srcOrd="2" destOrd="0" presId="urn:microsoft.com/office/officeart/2009/3/layout/SnapshotPictureList"/>
    <dgm:cxn modelId="{55366262-A56D-49DA-B669-853C21CC7729}" type="presParOf" srcId="{03F23796-A378-4E40-A5FE-1A6A5CCDE813}" destId="{229F97EE-02ED-4F1E-AF38-E43D00210139}" srcOrd="3" destOrd="0" presId="urn:microsoft.com/office/officeart/2009/3/layout/SnapshotPictureList"/>
    <dgm:cxn modelId="{D6529277-4040-4FF6-84E4-AA254CF1F82F}" type="presParOf" srcId="{03F23796-A378-4E40-A5FE-1A6A5CCDE813}" destId="{FB371C30-043D-489E-8A85-3A826B14243C}" srcOrd="4" destOrd="0" presId="urn:microsoft.com/office/officeart/2009/3/layout/SnapshotPictur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2B9B74-2C6F-44F6-A2D6-B046149B36E5}"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it-IT"/>
        </a:p>
      </dgm:t>
    </dgm:pt>
    <dgm:pt modelId="{D492555C-60BF-4957-8E31-99B49FA2FD25}">
      <dgm:prSet custT="1"/>
      <dgm:spPr>
        <a:ln w="19050">
          <a:solidFill>
            <a:srgbClr val="243FFF"/>
          </a:solidFill>
        </a:ln>
      </dgm:spPr>
      <dgm:t>
        <a:bodyPr/>
        <a:lstStyle/>
        <a:p>
          <a:r>
            <a:rPr lang="en-US" sz="1050" b="0" i="1" dirty="0">
              <a:latin typeface="Georgia" panose="02040502050405020303" pitchFamily="18" charset="0"/>
            </a:rPr>
            <a:t>Healthcare profit pools are projected to reach $790 billion in 2026, growing at a 4% CAGR from $654 billion in 2021. Notably, software and platforms (as clinical decision support platform) will experience higher growth.</a:t>
          </a:r>
          <a:endParaRPr lang="it-IT" sz="1050" i="1" dirty="0">
            <a:latin typeface="Georgia" panose="02040502050405020303" pitchFamily="18" charset="0"/>
          </a:endParaRPr>
        </a:p>
      </dgm:t>
    </dgm:pt>
    <dgm:pt modelId="{0AABFDD4-CABB-41BF-B63E-EA23437F0449}" type="parTrans" cxnId="{AAC428FB-F640-4B2A-BC0D-77F17294D10A}">
      <dgm:prSet/>
      <dgm:spPr/>
      <dgm:t>
        <a:bodyPr/>
        <a:lstStyle/>
        <a:p>
          <a:endParaRPr lang="it-IT"/>
        </a:p>
      </dgm:t>
    </dgm:pt>
    <dgm:pt modelId="{0C7A2E23-4A78-48A8-871F-25AD27E93402}" type="sibTrans" cxnId="{AAC428FB-F640-4B2A-BC0D-77F17294D10A}">
      <dgm:prSet/>
      <dgm:spPr/>
      <dgm:t>
        <a:bodyPr/>
        <a:lstStyle/>
        <a:p>
          <a:endParaRPr lang="it-IT"/>
        </a:p>
      </dgm:t>
    </dgm:pt>
    <dgm:pt modelId="{6A9E3E88-2410-42C6-9626-B53AA1B81DA2}">
      <dgm:prSet custT="1"/>
      <dgm:spPr>
        <a:ln w="19050">
          <a:solidFill>
            <a:srgbClr val="243FFF"/>
          </a:solidFill>
        </a:ln>
      </dgm:spPr>
      <dgm:t>
        <a:bodyPr/>
        <a:lstStyle/>
        <a:p>
          <a:r>
            <a:rPr lang="en-US" sz="1100" b="0" i="1" dirty="0">
              <a:latin typeface="Georgia" panose="02040502050405020303" pitchFamily="18" charset="0"/>
            </a:rPr>
            <a:t>Digital health technology utilization increased from +32% in April 2020, but thereafter utilization levels have largely stabilized, ranging from 13% to 17% across all specialties.</a:t>
          </a:r>
          <a:endParaRPr lang="it-IT" sz="1100" dirty="0">
            <a:latin typeface="Georgia" panose="02040502050405020303" pitchFamily="18" charset="0"/>
          </a:endParaRPr>
        </a:p>
      </dgm:t>
    </dgm:pt>
    <dgm:pt modelId="{8132B8C0-7670-4667-A1CF-F3DB9A0A7628}" type="parTrans" cxnId="{C12B3BF5-CD24-4D47-B752-88E5B9009B95}">
      <dgm:prSet/>
      <dgm:spPr/>
      <dgm:t>
        <a:bodyPr/>
        <a:lstStyle/>
        <a:p>
          <a:endParaRPr lang="it-IT"/>
        </a:p>
      </dgm:t>
    </dgm:pt>
    <dgm:pt modelId="{1666175E-4E77-43C9-946A-B45774FB0F16}" type="sibTrans" cxnId="{C12B3BF5-CD24-4D47-B752-88E5B9009B95}">
      <dgm:prSet/>
      <dgm:spPr/>
      <dgm:t>
        <a:bodyPr/>
        <a:lstStyle/>
        <a:p>
          <a:endParaRPr lang="it-IT"/>
        </a:p>
      </dgm:t>
    </dgm:pt>
    <dgm:pt modelId="{CD38836A-8859-469D-ADA8-7D9AA54A395D}" type="pres">
      <dgm:prSet presAssocID="{4A2B9B74-2C6F-44F6-A2D6-B046149B36E5}" presName="compositeShape" presStyleCnt="0">
        <dgm:presLayoutVars>
          <dgm:chMax val="2"/>
          <dgm:dir/>
          <dgm:resizeHandles val="exact"/>
        </dgm:presLayoutVars>
      </dgm:prSet>
      <dgm:spPr/>
    </dgm:pt>
    <dgm:pt modelId="{332BA6A8-2299-4BEC-9706-51423437724C}" type="pres">
      <dgm:prSet presAssocID="{D492555C-60BF-4957-8E31-99B49FA2FD25}" presName="upArrow" presStyleLbl="node1" presStyleIdx="0" presStyleCnt="2"/>
      <dgm:spPr/>
    </dgm:pt>
    <dgm:pt modelId="{7AE5354A-DE73-4BF9-B0D8-CFE85A4A134B}" type="pres">
      <dgm:prSet presAssocID="{D492555C-60BF-4957-8E31-99B49FA2FD25}" presName="upArrowText" presStyleLbl="revTx" presStyleIdx="0" presStyleCnt="2">
        <dgm:presLayoutVars>
          <dgm:chMax val="0"/>
          <dgm:bulletEnabled val="1"/>
        </dgm:presLayoutVars>
      </dgm:prSet>
      <dgm:spPr/>
    </dgm:pt>
    <dgm:pt modelId="{D6C6EB9B-FEEE-4380-AF97-61E55BE28CC8}" type="pres">
      <dgm:prSet presAssocID="{6A9E3E88-2410-42C6-9626-B53AA1B81DA2}" presName="downArrow" presStyleLbl="node1" presStyleIdx="1" presStyleCnt="2"/>
      <dgm:spPr/>
    </dgm:pt>
    <dgm:pt modelId="{3455C088-F59A-4799-B1CD-45A5B2B26F15}" type="pres">
      <dgm:prSet presAssocID="{6A9E3E88-2410-42C6-9626-B53AA1B81DA2}" presName="downArrowText" presStyleLbl="revTx" presStyleIdx="1" presStyleCnt="2">
        <dgm:presLayoutVars>
          <dgm:chMax val="0"/>
          <dgm:bulletEnabled val="1"/>
        </dgm:presLayoutVars>
      </dgm:prSet>
      <dgm:spPr/>
    </dgm:pt>
  </dgm:ptLst>
  <dgm:cxnLst>
    <dgm:cxn modelId="{D01DF903-50C6-424C-8798-9D9CB168316F}" type="presOf" srcId="{D492555C-60BF-4957-8E31-99B49FA2FD25}" destId="{7AE5354A-DE73-4BF9-B0D8-CFE85A4A134B}" srcOrd="0" destOrd="0" presId="urn:microsoft.com/office/officeart/2005/8/layout/arrow4"/>
    <dgm:cxn modelId="{FAF8C708-EC51-465F-902C-1CBC335555AA}" type="presOf" srcId="{6A9E3E88-2410-42C6-9626-B53AA1B81DA2}" destId="{3455C088-F59A-4799-B1CD-45A5B2B26F15}" srcOrd="0" destOrd="0" presId="urn:microsoft.com/office/officeart/2005/8/layout/arrow4"/>
    <dgm:cxn modelId="{ED769D0E-8303-4048-A1C7-584C20C6D9E0}" type="presOf" srcId="{4A2B9B74-2C6F-44F6-A2D6-B046149B36E5}" destId="{CD38836A-8859-469D-ADA8-7D9AA54A395D}" srcOrd="0" destOrd="0" presId="urn:microsoft.com/office/officeart/2005/8/layout/arrow4"/>
    <dgm:cxn modelId="{C12B3BF5-CD24-4D47-B752-88E5B9009B95}" srcId="{4A2B9B74-2C6F-44F6-A2D6-B046149B36E5}" destId="{6A9E3E88-2410-42C6-9626-B53AA1B81DA2}" srcOrd="1" destOrd="0" parTransId="{8132B8C0-7670-4667-A1CF-F3DB9A0A7628}" sibTransId="{1666175E-4E77-43C9-946A-B45774FB0F16}"/>
    <dgm:cxn modelId="{AAC428FB-F640-4B2A-BC0D-77F17294D10A}" srcId="{4A2B9B74-2C6F-44F6-A2D6-B046149B36E5}" destId="{D492555C-60BF-4957-8E31-99B49FA2FD25}" srcOrd="0" destOrd="0" parTransId="{0AABFDD4-CABB-41BF-B63E-EA23437F0449}" sibTransId="{0C7A2E23-4A78-48A8-871F-25AD27E93402}"/>
    <dgm:cxn modelId="{4C78D48D-B116-41F4-A765-331EC0F7DE05}" type="presParOf" srcId="{CD38836A-8859-469D-ADA8-7D9AA54A395D}" destId="{332BA6A8-2299-4BEC-9706-51423437724C}" srcOrd="0" destOrd="0" presId="urn:microsoft.com/office/officeart/2005/8/layout/arrow4"/>
    <dgm:cxn modelId="{301533D6-A5F2-4BCC-9678-1DA1A02A8EFF}" type="presParOf" srcId="{CD38836A-8859-469D-ADA8-7D9AA54A395D}" destId="{7AE5354A-DE73-4BF9-B0D8-CFE85A4A134B}" srcOrd="1" destOrd="0" presId="urn:microsoft.com/office/officeart/2005/8/layout/arrow4"/>
    <dgm:cxn modelId="{238BB183-FA59-4968-B77F-227342F2AB73}" type="presParOf" srcId="{CD38836A-8859-469D-ADA8-7D9AA54A395D}" destId="{D6C6EB9B-FEEE-4380-AF97-61E55BE28CC8}" srcOrd="2" destOrd="0" presId="urn:microsoft.com/office/officeart/2005/8/layout/arrow4"/>
    <dgm:cxn modelId="{5B648F64-26D3-4F3F-9DC8-9B19560DFC27}" type="presParOf" srcId="{CD38836A-8859-469D-ADA8-7D9AA54A395D}" destId="{3455C088-F59A-4799-B1CD-45A5B2B26F15}" srcOrd="3" destOrd="0" presId="urn:microsoft.com/office/officeart/2005/8/layout/arrow4"/>
  </dgm:cxnLst>
  <dgm:bg>
    <a:noFill/>
  </dgm:bg>
  <dgm:whole>
    <a:ln w="19050"/>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2B9B74-2C6F-44F6-A2D6-B046149B36E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it-IT"/>
        </a:p>
      </dgm:t>
    </dgm:pt>
    <dgm:pt modelId="{D492555C-60BF-4957-8E31-99B49FA2FD25}">
      <dgm:prSet custT="1"/>
      <dgm:spPr>
        <a:ln w="19050">
          <a:solidFill>
            <a:srgbClr val="243FFF"/>
          </a:solidFill>
        </a:ln>
      </dgm:spPr>
      <dgm:t>
        <a:bodyPr/>
        <a:lstStyle/>
        <a:p>
          <a:r>
            <a:rPr lang="en-US" sz="1200" b="0" i="0" dirty="0">
              <a:solidFill>
                <a:srgbClr val="000000"/>
              </a:solidFill>
              <a:effectLst/>
              <a:latin typeface="Georgia" panose="02040502050405020303" pitchFamily="18" charset="0"/>
            </a:rPr>
            <a:t>In 2021, the total funding among US-based digital health startups amounted to $29.1B across 729 deals, </a:t>
          </a:r>
          <a:r>
            <a:rPr lang="en-US" sz="1200" b="0" i="0" dirty="0">
              <a:solidFill>
                <a:schemeClr val="tx1"/>
              </a:solidFill>
              <a:effectLst/>
              <a:latin typeface="Georgia" panose="02040502050405020303" pitchFamily="18" charset="0"/>
            </a:rPr>
            <a:t>with an average deal size of $39.9M. Overall investment nearly doubled </a:t>
          </a:r>
          <a:r>
            <a:rPr lang="en-US" sz="1200" b="0" i="0" u="none" strike="noStrike" dirty="0">
              <a:solidFill>
                <a:schemeClr val="tx1"/>
              </a:solidFill>
              <a:effectLst/>
              <a:latin typeface="Georgia" panose="02040502050405020303" pitchFamily="18" charset="0"/>
            </a:rPr>
            <a:t>2020’s $14.9B former record haul</a:t>
          </a:r>
          <a:r>
            <a:rPr lang="en-US" sz="1200" b="0" i="0" dirty="0">
              <a:solidFill>
                <a:schemeClr val="tx1"/>
              </a:solidFill>
              <a:effectLst/>
              <a:latin typeface="Georgia" panose="02040502050405020303" pitchFamily="18" charset="0"/>
            </a:rPr>
            <a:t>.</a:t>
          </a:r>
          <a:r>
            <a:rPr lang="en-US" sz="1200" b="0" i="0" dirty="0">
              <a:solidFill>
                <a:schemeClr val="tx1"/>
              </a:solidFill>
              <a:latin typeface="Georgia" panose="02040502050405020303" pitchFamily="18" charset="0"/>
            </a:rPr>
            <a:t> </a:t>
          </a:r>
          <a:endParaRPr lang="it-IT" sz="1200" dirty="0">
            <a:solidFill>
              <a:schemeClr val="tx1"/>
            </a:solidFill>
            <a:latin typeface="Georgia" panose="02040502050405020303" pitchFamily="18" charset="0"/>
          </a:endParaRPr>
        </a:p>
      </dgm:t>
    </dgm:pt>
    <dgm:pt modelId="{0AABFDD4-CABB-41BF-B63E-EA23437F0449}" type="parTrans" cxnId="{AAC428FB-F640-4B2A-BC0D-77F17294D10A}">
      <dgm:prSet/>
      <dgm:spPr/>
      <dgm:t>
        <a:bodyPr/>
        <a:lstStyle/>
        <a:p>
          <a:endParaRPr lang="it-IT"/>
        </a:p>
      </dgm:t>
    </dgm:pt>
    <dgm:pt modelId="{0C7A2E23-4A78-48A8-871F-25AD27E93402}" type="sibTrans" cxnId="{AAC428FB-F640-4B2A-BC0D-77F17294D10A}">
      <dgm:prSet/>
      <dgm:spPr/>
      <dgm:t>
        <a:bodyPr/>
        <a:lstStyle/>
        <a:p>
          <a:endParaRPr lang="it-IT"/>
        </a:p>
      </dgm:t>
    </dgm:pt>
    <dgm:pt modelId="{F434477B-BD78-44A5-8522-3094F06CE651}" type="pres">
      <dgm:prSet presAssocID="{4A2B9B74-2C6F-44F6-A2D6-B046149B36E5}" presName="Name0" presStyleCnt="0">
        <dgm:presLayoutVars>
          <dgm:chMax/>
          <dgm:chPref/>
          <dgm:dir/>
          <dgm:animLvl val="lvl"/>
        </dgm:presLayoutVars>
      </dgm:prSet>
      <dgm:spPr/>
    </dgm:pt>
    <dgm:pt modelId="{E184F158-9B03-4C8C-AB5C-0C810F1E3340}" type="pres">
      <dgm:prSet presAssocID="{D492555C-60BF-4957-8E31-99B49FA2FD25}" presName="composite" presStyleCnt="0"/>
      <dgm:spPr/>
    </dgm:pt>
    <dgm:pt modelId="{671C6F32-FB09-4BB5-A008-A704E30FF951}" type="pres">
      <dgm:prSet presAssocID="{D492555C-60BF-4957-8E31-99B49FA2FD25}" presName="ParentAccentShape" presStyleLbl="trBgShp" presStyleIdx="0" presStyleCnt="1" custScaleX="177815" custScaleY="111982"/>
      <dgm:spPr/>
    </dgm:pt>
    <dgm:pt modelId="{6D508D29-0DCB-4923-884F-6F07952A03CE}" type="pres">
      <dgm:prSet presAssocID="{D492555C-60BF-4957-8E31-99B49FA2FD25}" presName="ParentText" presStyleLbl="revTx" presStyleIdx="0" presStyleCnt="2" custScaleX="120866" custScaleY="146279">
        <dgm:presLayoutVars>
          <dgm:chMax val="1"/>
          <dgm:chPref val="1"/>
          <dgm:bulletEnabled val="1"/>
        </dgm:presLayoutVars>
      </dgm:prSet>
      <dgm:spPr/>
    </dgm:pt>
    <dgm:pt modelId="{4CCDA562-BBD7-4AF9-A15F-ED24400D875C}" type="pres">
      <dgm:prSet presAssocID="{D492555C-60BF-4957-8E31-99B49FA2FD25}" presName="ChildText" presStyleLbl="revTx" presStyleIdx="1" presStyleCnt="2">
        <dgm:presLayoutVars>
          <dgm:chMax val="0"/>
          <dgm:chPref val="0"/>
        </dgm:presLayoutVars>
      </dgm:prSet>
      <dgm:spPr/>
    </dgm:pt>
    <dgm:pt modelId="{C49BDDA3-E157-467E-9922-8E3C2EF0D452}" type="pres">
      <dgm:prSet presAssocID="{D492555C-60BF-4957-8E31-99B49FA2FD25}" presName="ChildAccentShape" presStyleLbl="trBgShp" presStyleIdx="0" presStyleCnt="1"/>
      <dgm:spPr/>
    </dgm:pt>
    <dgm:pt modelId="{E8F0FA1D-BB11-4E44-A389-B3C2EDA4FFF4}" type="pres">
      <dgm:prSet presAssocID="{D492555C-60BF-4957-8E31-99B49FA2FD25}" presName="Image" presStyleLbl="alignImgPlace1" presStyleIdx="0" presStyleCnt="1" custScaleY="81225" custLinFactNeighborY="-1074"/>
      <dgm:spPr/>
    </dgm:pt>
  </dgm:ptLst>
  <dgm:cxnLst>
    <dgm:cxn modelId="{59C04377-C27C-4FAE-A7DA-DF90694FE7E0}" type="presOf" srcId="{4A2B9B74-2C6F-44F6-A2D6-B046149B36E5}" destId="{F434477B-BD78-44A5-8522-3094F06CE651}" srcOrd="0" destOrd="0" presId="urn:microsoft.com/office/officeart/2009/3/layout/SnapshotPictureList"/>
    <dgm:cxn modelId="{A14CC7B0-8C2B-479A-B71A-AA7EB29A834A}" type="presOf" srcId="{D492555C-60BF-4957-8E31-99B49FA2FD25}" destId="{6D508D29-0DCB-4923-884F-6F07952A03CE}" srcOrd="0" destOrd="0" presId="urn:microsoft.com/office/officeart/2009/3/layout/SnapshotPictureList"/>
    <dgm:cxn modelId="{AAC428FB-F640-4B2A-BC0D-77F17294D10A}" srcId="{4A2B9B74-2C6F-44F6-A2D6-B046149B36E5}" destId="{D492555C-60BF-4957-8E31-99B49FA2FD25}" srcOrd="0" destOrd="0" parTransId="{0AABFDD4-CABB-41BF-B63E-EA23437F0449}" sibTransId="{0C7A2E23-4A78-48A8-871F-25AD27E93402}"/>
    <dgm:cxn modelId="{86BA6464-127E-4658-8F25-AD15EEAF7A4F}" type="presParOf" srcId="{F434477B-BD78-44A5-8522-3094F06CE651}" destId="{E184F158-9B03-4C8C-AB5C-0C810F1E3340}" srcOrd="0" destOrd="0" presId="urn:microsoft.com/office/officeart/2009/3/layout/SnapshotPictureList"/>
    <dgm:cxn modelId="{669E4119-2240-4673-AECD-CD1885F683A1}" type="presParOf" srcId="{E184F158-9B03-4C8C-AB5C-0C810F1E3340}" destId="{671C6F32-FB09-4BB5-A008-A704E30FF951}" srcOrd="0" destOrd="0" presId="urn:microsoft.com/office/officeart/2009/3/layout/SnapshotPictureList"/>
    <dgm:cxn modelId="{121AD534-D07E-402E-8C45-5341086E6517}" type="presParOf" srcId="{E184F158-9B03-4C8C-AB5C-0C810F1E3340}" destId="{6D508D29-0DCB-4923-884F-6F07952A03CE}" srcOrd="1" destOrd="0" presId="urn:microsoft.com/office/officeart/2009/3/layout/SnapshotPictureList"/>
    <dgm:cxn modelId="{14345D51-F221-4C81-BE20-C13ECE1D1FB5}" type="presParOf" srcId="{E184F158-9B03-4C8C-AB5C-0C810F1E3340}" destId="{4CCDA562-BBD7-4AF9-A15F-ED24400D875C}" srcOrd="2" destOrd="0" presId="urn:microsoft.com/office/officeart/2009/3/layout/SnapshotPictureList"/>
    <dgm:cxn modelId="{F1754A50-6998-4B5E-A617-A63DEF7E0DCB}" type="presParOf" srcId="{E184F158-9B03-4C8C-AB5C-0C810F1E3340}" destId="{C49BDDA3-E157-467E-9922-8E3C2EF0D452}" srcOrd="3" destOrd="0" presId="urn:microsoft.com/office/officeart/2009/3/layout/SnapshotPictureList"/>
    <dgm:cxn modelId="{FD36E8D4-DF50-4016-80DA-7BE6F4BC4F57}" type="presParOf" srcId="{E184F158-9B03-4C8C-AB5C-0C810F1E3340}" destId="{E8F0FA1D-BB11-4E44-A389-B3C2EDA4FFF4}" srcOrd="4" destOrd="0" presId="urn:microsoft.com/office/officeart/2009/3/layout/SnapshotPictureList"/>
  </dgm:cxnLst>
  <dgm:bg>
    <a:noFill/>
  </dgm:bg>
  <dgm:whole>
    <a:ln w="19050"/>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2B9B74-2C6F-44F6-A2D6-B046149B36E5}"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it-IT"/>
        </a:p>
      </dgm:t>
    </dgm:pt>
    <dgm:pt modelId="{D492555C-60BF-4957-8E31-99B49FA2FD25}">
      <dgm:prSet custT="1"/>
      <dgm:spPr>
        <a:ln w="19050">
          <a:solidFill>
            <a:srgbClr val="243FFF"/>
          </a:solidFill>
        </a:ln>
      </dgm:spPr>
      <dgm:t>
        <a:bodyPr/>
        <a:lstStyle/>
        <a:p>
          <a:r>
            <a:rPr lang="en-US" sz="1200" b="0" i="0" dirty="0">
              <a:latin typeface="Georgia" panose="02040502050405020303" pitchFamily="18" charset="0"/>
            </a:rPr>
            <a:t>Maintaining the top spot, digital health startups offering mental healthcare raised $5.1B, $3.3B more than any other clinical indication in 2021, and nearly double 2020’s funding total ($2.7B). Trends driving investment in this category include the integration of mental health services into broader virtual care platforms and the rise of virtual options for intensive mental and behavioral health needs</a:t>
          </a:r>
          <a:endParaRPr lang="it-IT" sz="1200" dirty="0">
            <a:solidFill>
              <a:schemeClr val="tx1"/>
            </a:solidFill>
            <a:latin typeface="Georgia" panose="02040502050405020303" pitchFamily="18" charset="0"/>
          </a:endParaRPr>
        </a:p>
      </dgm:t>
    </dgm:pt>
    <dgm:pt modelId="{0AABFDD4-CABB-41BF-B63E-EA23437F0449}" type="parTrans" cxnId="{AAC428FB-F640-4B2A-BC0D-77F17294D10A}">
      <dgm:prSet/>
      <dgm:spPr/>
      <dgm:t>
        <a:bodyPr/>
        <a:lstStyle/>
        <a:p>
          <a:endParaRPr lang="it-IT"/>
        </a:p>
      </dgm:t>
    </dgm:pt>
    <dgm:pt modelId="{0C7A2E23-4A78-48A8-871F-25AD27E93402}" type="sibTrans" cxnId="{AAC428FB-F640-4B2A-BC0D-77F17294D10A}">
      <dgm:prSet/>
      <dgm:spPr/>
      <dgm:t>
        <a:bodyPr/>
        <a:lstStyle/>
        <a:p>
          <a:endParaRPr lang="it-IT"/>
        </a:p>
      </dgm:t>
    </dgm:pt>
    <dgm:pt modelId="{F434477B-BD78-44A5-8522-3094F06CE651}" type="pres">
      <dgm:prSet presAssocID="{4A2B9B74-2C6F-44F6-A2D6-B046149B36E5}" presName="Name0" presStyleCnt="0">
        <dgm:presLayoutVars>
          <dgm:chMax/>
          <dgm:chPref/>
          <dgm:dir/>
          <dgm:animLvl val="lvl"/>
        </dgm:presLayoutVars>
      </dgm:prSet>
      <dgm:spPr/>
    </dgm:pt>
    <dgm:pt modelId="{E184F158-9B03-4C8C-AB5C-0C810F1E3340}" type="pres">
      <dgm:prSet presAssocID="{D492555C-60BF-4957-8E31-99B49FA2FD25}" presName="composite" presStyleCnt="0"/>
      <dgm:spPr/>
    </dgm:pt>
    <dgm:pt modelId="{671C6F32-FB09-4BB5-A008-A704E30FF951}" type="pres">
      <dgm:prSet presAssocID="{D492555C-60BF-4957-8E31-99B49FA2FD25}" presName="ParentAccentShape" presStyleLbl="trBgShp" presStyleIdx="0" presStyleCnt="1" custScaleX="199458" custScaleY="112092" custLinFactNeighborX="1584"/>
      <dgm:spPr/>
    </dgm:pt>
    <dgm:pt modelId="{6D508D29-0DCB-4923-884F-6F07952A03CE}" type="pres">
      <dgm:prSet presAssocID="{D492555C-60BF-4957-8E31-99B49FA2FD25}" presName="ParentText" presStyleLbl="revTx" presStyleIdx="0" presStyleCnt="2" custScaleX="164755" custScaleY="171822" custLinFactNeighborX="9676" custLinFactNeighborY="-18686">
        <dgm:presLayoutVars>
          <dgm:chMax val="1"/>
          <dgm:chPref val="1"/>
          <dgm:bulletEnabled val="1"/>
        </dgm:presLayoutVars>
      </dgm:prSet>
      <dgm:spPr/>
    </dgm:pt>
    <dgm:pt modelId="{4CCDA562-BBD7-4AF9-A15F-ED24400D875C}" type="pres">
      <dgm:prSet presAssocID="{D492555C-60BF-4957-8E31-99B49FA2FD25}" presName="ChildText" presStyleLbl="revTx" presStyleIdx="1" presStyleCnt="2">
        <dgm:presLayoutVars>
          <dgm:chMax val="0"/>
          <dgm:chPref val="0"/>
        </dgm:presLayoutVars>
      </dgm:prSet>
      <dgm:spPr/>
    </dgm:pt>
    <dgm:pt modelId="{C49BDDA3-E157-467E-9922-8E3C2EF0D452}" type="pres">
      <dgm:prSet presAssocID="{D492555C-60BF-4957-8E31-99B49FA2FD25}" presName="ChildAccentShape" presStyleLbl="trBgShp" presStyleIdx="0" presStyleCnt="1"/>
      <dgm:spPr/>
    </dgm:pt>
    <dgm:pt modelId="{E8F0FA1D-BB11-4E44-A389-B3C2EDA4FFF4}" type="pres">
      <dgm:prSet presAssocID="{D492555C-60BF-4957-8E31-99B49FA2FD25}" presName="Image" presStyleLbl="alignImgPlace1" presStyleIdx="0" presStyleCnt="1" custScaleY="81225" custLinFactNeighborX="-17431" custLinFactNeighborY="-8879"/>
      <dgm:spPr/>
    </dgm:pt>
  </dgm:ptLst>
  <dgm:cxnLst>
    <dgm:cxn modelId="{59C04377-C27C-4FAE-A7DA-DF90694FE7E0}" type="presOf" srcId="{4A2B9B74-2C6F-44F6-A2D6-B046149B36E5}" destId="{F434477B-BD78-44A5-8522-3094F06CE651}" srcOrd="0" destOrd="0" presId="urn:microsoft.com/office/officeart/2009/3/layout/SnapshotPictureList"/>
    <dgm:cxn modelId="{A14CC7B0-8C2B-479A-B71A-AA7EB29A834A}" type="presOf" srcId="{D492555C-60BF-4957-8E31-99B49FA2FD25}" destId="{6D508D29-0DCB-4923-884F-6F07952A03CE}" srcOrd="0" destOrd="0" presId="urn:microsoft.com/office/officeart/2009/3/layout/SnapshotPictureList"/>
    <dgm:cxn modelId="{AAC428FB-F640-4B2A-BC0D-77F17294D10A}" srcId="{4A2B9B74-2C6F-44F6-A2D6-B046149B36E5}" destId="{D492555C-60BF-4957-8E31-99B49FA2FD25}" srcOrd="0" destOrd="0" parTransId="{0AABFDD4-CABB-41BF-B63E-EA23437F0449}" sibTransId="{0C7A2E23-4A78-48A8-871F-25AD27E93402}"/>
    <dgm:cxn modelId="{86BA6464-127E-4658-8F25-AD15EEAF7A4F}" type="presParOf" srcId="{F434477B-BD78-44A5-8522-3094F06CE651}" destId="{E184F158-9B03-4C8C-AB5C-0C810F1E3340}" srcOrd="0" destOrd="0" presId="urn:microsoft.com/office/officeart/2009/3/layout/SnapshotPictureList"/>
    <dgm:cxn modelId="{669E4119-2240-4673-AECD-CD1885F683A1}" type="presParOf" srcId="{E184F158-9B03-4C8C-AB5C-0C810F1E3340}" destId="{671C6F32-FB09-4BB5-A008-A704E30FF951}" srcOrd="0" destOrd="0" presId="urn:microsoft.com/office/officeart/2009/3/layout/SnapshotPictureList"/>
    <dgm:cxn modelId="{121AD534-D07E-402E-8C45-5341086E6517}" type="presParOf" srcId="{E184F158-9B03-4C8C-AB5C-0C810F1E3340}" destId="{6D508D29-0DCB-4923-884F-6F07952A03CE}" srcOrd="1" destOrd="0" presId="urn:microsoft.com/office/officeart/2009/3/layout/SnapshotPictureList"/>
    <dgm:cxn modelId="{14345D51-F221-4C81-BE20-C13ECE1D1FB5}" type="presParOf" srcId="{E184F158-9B03-4C8C-AB5C-0C810F1E3340}" destId="{4CCDA562-BBD7-4AF9-A15F-ED24400D875C}" srcOrd="2" destOrd="0" presId="urn:microsoft.com/office/officeart/2009/3/layout/SnapshotPictureList"/>
    <dgm:cxn modelId="{F1754A50-6998-4B5E-A617-A63DEF7E0DCB}" type="presParOf" srcId="{E184F158-9B03-4C8C-AB5C-0C810F1E3340}" destId="{C49BDDA3-E157-467E-9922-8E3C2EF0D452}" srcOrd="3" destOrd="0" presId="urn:microsoft.com/office/officeart/2009/3/layout/SnapshotPictureList"/>
    <dgm:cxn modelId="{FD36E8D4-DF50-4016-80DA-7BE6F4BC4F57}" type="presParOf" srcId="{E184F158-9B03-4C8C-AB5C-0C810F1E3340}" destId="{E8F0FA1D-BB11-4E44-A389-B3C2EDA4FFF4}" srcOrd="4" destOrd="0" presId="urn:microsoft.com/office/officeart/2009/3/layout/SnapshotPictureList"/>
  </dgm:cxnLst>
  <dgm:bg>
    <a:noFill/>
  </dgm:bg>
  <dgm:whole>
    <a:ln w="1905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47B7B-F7C9-4BDD-B29E-0A60B011A8A9}">
      <dsp:nvSpPr>
        <dsp:cNvPr id="0" name=""/>
        <dsp:cNvSpPr/>
      </dsp:nvSpPr>
      <dsp:spPr>
        <a:xfrm>
          <a:off x="739591" y="0"/>
          <a:ext cx="8382041" cy="417932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C0155-9760-4911-BEE0-D4061CD4F8A7}">
      <dsp:nvSpPr>
        <dsp:cNvPr id="0" name=""/>
        <dsp:cNvSpPr/>
      </dsp:nvSpPr>
      <dsp:spPr>
        <a:xfrm>
          <a:off x="3370" y="1253797"/>
          <a:ext cx="2189885" cy="16717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Georgia" panose="02040502050405020303" pitchFamily="18" charset="0"/>
            </a:rPr>
            <a:t>Overview Digital Healthcare startups ecosystem </a:t>
          </a:r>
          <a:r>
            <a:rPr lang="en-US" sz="1400" kern="1200" dirty="0">
              <a:latin typeface="Georgia" panose="02040502050405020303" pitchFamily="18" charset="0"/>
            </a:rPr>
            <a:t>in order to evaluate value areas and key players</a:t>
          </a:r>
          <a:endParaRPr lang="it-IT" sz="1400" kern="1200" dirty="0">
            <a:latin typeface="Georgia" panose="02040502050405020303" pitchFamily="18" charset="0"/>
          </a:endParaRPr>
        </a:p>
      </dsp:txBody>
      <dsp:txXfrm>
        <a:off x="84977" y="1335404"/>
        <a:ext cx="2026671" cy="1508515"/>
      </dsp:txXfrm>
    </dsp:sp>
    <dsp:sp modelId="{ADA7C6F3-3324-43AA-9421-BDCF6C361836}">
      <dsp:nvSpPr>
        <dsp:cNvPr id="0" name=""/>
        <dsp:cNvSpPr/>
      </dsp:nvSpPr>
      <dsp:spPr>
        <a:xfrm>
          <a:off x="2558236" y="1253797"/>
          <a:ext cx="2189885" cy="16717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latin typeface="Georgia" panose="02040502050405020303" pitchFamily="18" charset="0"/>
            </a:rPr>
            <a:t>Focus on</a:t>
          </a:r>
          <a:r>
            <a:rPr lang="it-IT" sz="1400" kern="1200" dirty="0">
              <a:latin typeface="Georgia" panose="02040502050405020303" pitchFamily="18" charset="0"/>
            </a:rPr>
            <a:t> sample of 140 </a:t>
          </a:r>
          <a:r>
            <a:rPr lang="it-IT" sz="1400" kern="1200" dirty="0" err="1">
              <a:latin typeface="Georgia" panose="02040502050405020303" pitchFamily="18" charset="0"/>
            </a:rPr>
            <a:t>HealthTech</a:t>
          </a:r>
          <a:r>
            <a:rPr lang="it-IT" sz="1400" kern="1200" dirty="0">
              <a:latin typeface="Georgia" panose="02040502050405020303" pitchFamily="18" charset="0"/>
            </a:rPr>
            <a:t> </a:t>
          </a:r>
          <a:r>
            <a:rPr lang="it-IT" sz="1400" kern="1200" dirty="0" err="1">
              <a:latin typeface="Georgia" panose="02040502050405020303" pitchFamily="18" charset="0"/>
            </a:rPr>
            <a:t>Unicorn</a:t>
          </a:r>
          <a:r>
            <a:rPr lang="it-IT" sz="1400" kern="1200" dirty="0">
              <a:latin typeface="Georgia" panose="02040502050405020303" pitchFamily="18" charset="0"/>
            </a:rPr>
            <a:t> startups from Forbes</a:t>
          </a:r>
        </a:p>
      </dsp:txBody>
      <dsp:txXfrm>
        <a:off x="2639843" y="1335404"/>
        <a:ext cx="2026671" cy="1508515"/>
      </dsp:txXfrm>
    </dsp:sp>
    <dsp:sp modelId="{75A6168D-2ADA-4931-B430-3B72D6E49CA1}">
      <dsp:nvSpPr>
        <dsp:cNvPr id="0" name=""/>
        <dsp:cNvSpPr/>
      </dsp:nvSpPr>
      <dsp:spPr>
        <a:xfrm>
          <a:off x="5113102" y="1253797"/>
          <a:ext cx="2189885" cy="16717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Georgia" panose="02040502050405020303" pitchFamily="18" charset="0"/>
              <a:cs typeface="Adobe Arabic" panose="02040503050201020203" pitchFamily="18" charset="-78"/>
            </a:rPr>
            <a:t>Strategy Analysis and Critical and functional interpretation </a:t>
          </a:r>
          <a:r>
            <a:rPr lang="en-US" sz="1400" kern="1200" dirty="0">
              <a:solidFill>
                <a:schemeClr val="bg1"/>
              </a:solidFill>
              <a:latin typeface="Georgia" panose="02040502050405020303" pitchFamily="18" charset="0"/>
              <a:cs typeface="Adobe Arabic" panose="02040503050201020203" pitchFamily="18" charset="-78"/>
            </a:rPr>
            <a:t>of 8 companies (analysis and visualization of results).</a:t>
          </a:r>
        </a:p>
      </dsp:txBody>
      <dsp:txXfrm>
        <a:off x="5194709" y="1335404"/>
        <a:ext cx="2026671" cy="1508515"/>
      </dsp:txXfrm>
    </dsp:sp>
    <dsp:sp modelId="{1473AD3D-4020-4E20-AB97-A12B3FA28EE3}">
      <dsp:nvSpPr>
        <dsp:cNvPr id="0" name=""/>
        <dsp:cNvSpPr/>
      </dsp:nvSpPr>
      <dsp:spPr>
        <a:xfrm>
          <a:off x="7667969" y="1253797"/>
          <a:ext cx="2189885" cy="16717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latin typeface="Georgia" panose="02040502050405020303" pitchFamily="18" charset="0"/>
              <a:cs typeface="Adobe Arabic" panose="02040503050201020203" pitchFamily="18" charset="-78"/>
            </a:rPr>
            <a:t>Identification “best” Healthcare startup  </a:t>
          </a:r>
          <a:r>
            <a:rPr lang="en-US" sz="1400" kern="1200" dirty="0">
              <a:solidFill>
                <a:schemeClr val="bg1"/>
              </a:solidFill>
              <a:latin typeface="Georgia" panose="02040502050405020303" pitchFamily="18" charset="0"/>
              <a:cs typeface="Adobe Arabic" panose="02040503050201020203" pitchFamily="18" charset="-78"/>
            </a:rPr>
            <a:t>in order to identify promising area of business. </a:t>
          </a:r>
          <a:endParaRPr lang="it-IT" sz="1400" kern="1200" dirty="0">
            <a:solidFill>
              <a:schemeClr val="bg1"/>
            </a:solidFill>
          </a:endParaRPr>
        </a:p>
      </dsp:txBody>
      <dsp:txXfrm>
        <a:off x="7749576" y="1335404"/>
        <a:ext cx="2026671" cy="1508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AD67B-12EF-4F2A-8C88-4ED1AC03EF29}">
      <dsp:nvSpPr>
        <dsp:cNvPr id="0" name=""/>
        <dsp:cNvSpPr/>
      </dsp:nvSpPr>
      <dsp:spPr>
        <a:xfrm>
          <a:off x="0" y="0"/>
          <a:ext cx="1871951" cy="3951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Georgia" panose="02040502050405020303" pitchFamily="18" charset="0"/>
            </a:rPr>
            <a:t>Analytics &amp; AI Health</a:t>
          </a:r>
        </a:p>
      </dsp:txBody>
      <dsp:txXfrm>
        <a:off x="0" y="1580536"/>
        <a:ext cx="1871951" cy="1580536"/>
      </dsp:txXfrm>
    </dsp:sp>
    <dsp:sp modelId="{6DCE6E38-6E18-4D2E-8EF6-7697D1452C88}">
      <dsp:nvSpPr>
        <dsp:cNvPr id="0" name=""/>
        <dsp:cNvSpPr/>
      </dsp:nvSpPr>
      <dsp:spPr>
        <a:xfrm>
          <a:off x="278077" y="237080"/>
          <a:ext cx="1315796" cy="1315796"/>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2FC47-0133-4FAB-ABDE-14EE0E5713C5}">
      <dsp:nvSpPr>
        <dsp:cNvPr id="0" name=""/>
        <dsp:cNvSpPr/>
      </dsp:nvSpPr>
      <dsp:spPr>
        <a:xfrm>
          <a:off x="1928110" y="0"/>
          <a:ext cx="1871951" cy="3951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it-IT" sz="2000" kern="1200" dirty="0" err="1">
              <a:latin typeface="Georgia" panose="02040502050405020303" pitchFamily="18" charset="0"/>
            </a:rPr>
            <a:t>Diagnostics</a:t>
          </a:r>
          <a:endParaRPr lang="it-IT" sz="2000" kern="1200" dirty="0">
            <a:latin typeface="Georgia" panose="02040502050405020303" pitchFamily="18" charset="0"/>
          </a:endParaRPr>
        </a:p>
      </dsp:txBody>
      <dsp:txXfrm>
        <a:off x="1928110" y="1580536"/>
        <a:ext cx="1871951" cy="1580536"/>
      </dsp:txXfrm>
    </dsp:sp>
    <dsp:sp modelId="{489C50A4-6EDE-4BBC-801B-3B3677D51C92}">
      <dsp:nvSpPr>
        <dsp:cNvPr id="0" name=""/>
        <dsp:cNvSpPr/>
      </dsp:nvSpPr>
      <dsp:spPr>
        <a:xfrm>
          <a:off x="2206188" y="237080"/>
          <a:ext cx="1315796" cy="1315796"/>
        </a:xfrm>
        <a:prstGeom prst="ellipse">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BA60B-EB94-4829-969A-58544B385F52}">
      <dsp:nvSpPr>
        <dsp:cNvPr id="0" name=""/>
        <dsp:cNvSpPr/>
      </dsp:nvSpPr>
      <dsp:spPr>
        <a:xfrm>
          <a:off x="3856221" y="0"/>
          <a:ext cx="1871951" cy="3951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Georgia" panose="02040502050405020303" pitchFamily="18" charset="0"/>
            </a:rPr>
            <a:t>Electronic Health</a:t>
          </a:r>
        </a:p>
      </dsp:txBody>
      <dsp:txXfrm>
        <a:off x="3856221" y="1580536"/>
        <a:ext cx="1871951" cy="1580536"/>
      </dsp:txXfrm>
    </dsp:sp>
    <dsp:sp modelId="{F0D77FC2-92C2-4E90-90CE-88B7D2FEE0FD}">
      <dsp:nvSpPr>
        <dsp:cNvPr id="0" name=""/>
        <dsp:cNvSpPr/>
      </dsp:nvSpPr>
      <dsp:spPr>
        <a:xfrm>
          <a:off x="4134298" y="237080"/>
          <a:ext cx="1315796" cy="1315796"/>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BE8E70-7A07-4886-9EA3-BC9E3CFF2CA6}">
      <dsp:nvSpPr>
        <dsp:cNvPr id="0" name=""/>
        <dsp:cNvSpPr/>
      </dsp:nvSpPr>
      <dsp:spPr>
        <a:xfrm>
          <a:off x="5784331" y="0"/>
          <a:ext cx="1871951" cy="3951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Georgia" panose="02040502050405020303" pitchFamily="18" charset="0"/>
            </a:rPr>
            <a:t>Telemedicine</a:t>
          </a:r>
        </a:p>
      </dsp:txBody>
      <dsp:txXfrm>
        <a:off x="5784331" y="1580536"/>
        <a:ext cx="1871951" cy="1580536"/>
      </dsp:txXfrm>
    </dsp:sp>
    <dsp:sp modelId="{BA049811-6D9B-4E15-999B-A9E198AE84D6}">
      <dsp:nvSpPr>
        <dsp:cNvPr id="0" name=""/>
        <dsp:cNvSpPr/>
      </dsp:nvSpPr>
      <dsp:spPr>
        <a:xfrm>
          <a:off x="6062409" y="237080"/>
          <a:ext cx="1315796" cy="1315796"/>
        </a:xfrm>
        <a:prstGeom prst="ellipse">
          <a:avLst/>
        </a:prstGeom>
        <a:blipFill rotWithShape="1">
          <a:blip xmlns:r="http://schemas.openxmlformats.org/officeDocument/2006/relationships" r:embed="rId4"/>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6760E-8F37-4D4C-9515-E1F76B9B587E}">
      <dsp:nvSpPr>
        <dsp:cNvPr id="0" name=""/>
        <dsp:cNvSpPr/>
      </dsp:nvSpPr>
      <dsp:spPr>
        <a:xfrm>
          <a:off x="7712442" y="0"/>
          <a:ext cx="1871951" cy="3951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it-IT" sz="2000" kern="1200" dirty="0" err="1">
              <a:latin typeface="Georgia" panose="02040502050405020303" pitchFamily="18" charset="0"/>
            </a:rPr>
            <a:t>Therapeutics</a:t>
          </a:r>
          <a:endParaRPr lang="it-IT" sz="2000" kern="1200" dirty="0">
            <a:latin typeface="Georgia" panose="02040502050405020303" pitchFamily="18" charset="0"/>
          </a:endParaRPr>
        </a:p>
      </dsp:txBody>
      <dsp:txXfrm>
        <a:off x="7712442" y="1580536"/>
        <a:ext cx="1871951" cy="1580536"/>
      </dsp:txXfrm>
    </dsp:sp>
    <dsp:sp modelId="{97084467-318D-4887-BA89-156BDAF77C82}">
      <dsp:nvSpPr>
        <dsp:cNvPr id="0" name=""/>
        <dsp:cNvSpPr/>
      </dsp:nvSpPr>
      <dsp:spPr>
        <a:xfrm>
          <a:off x="7990519" y="237080"/>
          <a:ext cx="1315796" cy="1315796"/>
        </a:xfrm>
        <a:prstGeom prst="ellipse">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85FB5F-D815-4077-8C6D-240042B89CF5}">
      <dsp:nvSpPr>
        <dsp:cNvPr id="0" name=""/>
        <dsp:cNvSpPr/>
      </dsp:nvSpPr>
      <dsp:spPr>
        <a:xfrm>
          <a:off x="383375" y="3161072"/>
          <a:ext cx="8817642" cy="592701"/>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26041-CAD1-473C-9A4C-A4699415D614}">
      <dsp:nvSpPr>
        <dsp:cNvPr id="0" name=""/>
        <dsp:cNvSpPr/>
      </dsp:nvSpPr>
      <dsp:spPr>
        <a:xfrm>
          <a:off x="946233" y="2696"/>
          <a:ext cx="3416879" cy="335948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6602" tIns="27940" rIns="86602" bIns="27940" numCol="1" spcCol="1270" anchor="ctr" anchorCtr="0">
          <a:noAutofit/>
        </a:bodyPr>
        <a:lstStyle/>
        <a:p>
          <a:pPr marL="0" lvl="0" indent="0" algn="ctr" defTabSz="977900">
            <a:lnSpc>
              <a:spcPct val="90000"/>
            </a:lnSpc>
            <a:spcBef>
              <a:spcPct val="0"/>
            </a:spcBef>
            <a:spcAft>
              <a:spcPct val="35000"/>
            </a:spcAft>
            <a:buNone/>
          </a:pPr>
          <a:r>
            <a:rPr lang="it-IT" sz="2200" b="1" i="1" kern="1200" dirty="0">
              <a:latin typeface="Georgia" panose="02040502050405020303" pitchFamily="18" charset="0"/>
            </a:rPr>
            <a:t>140 Healthcare </a:t>
          </a:r>
          <a:r>
            <a:rPr lang="it-IT" sz="2200" b="1" i="1" kern="1200" dirty="0" err="1">
              <a:latin typeface="Georgia" panose="02040502050405020303" pitchFamily="18" charset="0"/>
            </a:rPr>
            <a:t>Unicorn</a:t>
          </a:r>
          <a:r>
            <a:rPr lang="it-IT" sz="2200" b="1" i="1" kern="1200" dirty="0">
              <a:latin typeface="Georgia" panose="02040502050405020303" pitchFamily="18" charset="0"/>
            </a:rPr>
            <a:t> Startups   </a:t>
          </a:r>
        </a:p>
        <a:p>
          <a:pPr marL="0" lvl="0" indent="0" algn="ctr" defTabSz="977900">
            <a:lnSpc>
              <a:spcPct val="90000"/>
            </a:lnSpc>
            <a:spcBef>
              <a:spcPct val="0"/>
            </a:spcBef>
            <a:spcAft>
              <a:spcPct val="35000"/>
            </a:spcAft>
            <a:buNone/>
          </a:pPr>
          <a:r>
            <a:rPr lang="it-IT" sz="1400" kern="1200" dirty="0">
              <a:latin typeface="Georgia" panose="02040502050405020303" pitchFamily="18" charset="0"/>
            </a:rPr>
            <a:t>(</a:t>
          </a:r>
          <a:r>
            <a:rPr lang="it-IT" sz="1400" kern="1200" dirty="0" err="1">
              <a:latin typeface="Georgia" panose="02040502050405020303" pitchFamily="18" charset="0"/>
            </a:rPr>
            <a:t>Holoniq</a:t>
          </a:r>
          <a:r>
            <a:rPr lang="it-IT" sz="1400" kern="1200" dirty="0">
              <a:latin typeface="Georgia" panose="02040502050405020303" pitchFamily="18" charset="0"/>
            </a:rPr>
            <a:t>, Orbis, </a:t>
          </a:r>
          <a:r>
            <a:rPr lang="it-IT" sz="1400" b="0" i="0" kern="1200" dirty="0" err="1">
              <a:latin typeface="Georgia" panose="02040502050405020303" pitchFamily="18" charset="0"/>
            </a:rPr>
            <a:t>GlobalData</a:t>
          </a:r>
          <a:r>
            <a:rPr lang="it-IT" sz="1400" b="0" i="0" kern="1200" dirty="0">
              <a:latin typeface="Georgia" panose="02040502050405020303" pitchFamily="18" charset="0"/>
            </a:rPr>
            <a:t> Explorer)</a:t>
          </a:r>
          <a:endParaRPr lang="it-IT" sz="2000" kern="1200" dirty="0">
            <a:latin typeface="Georgia" panose="02040502050405020303" pitchFamily="18" charset="0"/>
          </a:endParaRPr>
        </a:p>
      </dsp:txBody>
      <dsp:txXfrm>
        <a:off x="1446623" y="494682"/>
        <a:ext cx="2416099" cy="23755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26041-CAD1-473C-9A4C-A4699415D614}">
      <dsp:nvSpPr>
        <dsp:cNvPr id="0" name=""/>
        <dsp:cNvSpPr/>
      </dsp:nvSpPr>
      <dsp:spPr>
        <a:xfrm>
          <a:off x="570292" y="0"/>
          <a:ext cx="2248192" cy="221043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6981" tIns="20320" rIns="56981" bIns="20320" numCol="1" spcCol="1270" anchor="ctr" anchorCtr="0">
          <a:noAutofit/>
        </a:bodyPr>
        <a:lstStyle/>
        <a:p>
          <a:pPr marL="0" lvl="0" indent="0" algn="ctr" defTabSz="711200">
            <a:lnSpc>
              <a:spcPct val="90000"/>
            </a:lnSpc>
            <a:spcBef>
              <a:spcPct val="0"/>
            </a:spcBef>
            <a:spcAft>
              <a:spcPct val="35000"/>
            </a:spcAft>
            <a:buNone/>
          </a:pPr>
          <a:r>
            <a:rPr lang="it-IT" sz="1600" b="1" i="1" kern="1200" dirty="0">
              <a:latin typeface="Georgia" panose="02040502050405020303" pitchFamily="18" charset="0"/>
            </a:rPr>
            <a:t>8 Telemedicine </a:t>
          </a:r>
          <a:r>
            <a:rPr lang="it-IT" sz="1600" b="1" i="1" kern="1200" dirty="0" err="1">
              <a:latin typeface="Georgia" panose="02040502050405020303" pitchFamily="18" charset="0"/>
            </a:rPr>
            <a:t>Unicorn</a:t>
          </a:r>
          <a:r>
            <a:rPr lang="it-IT" sz="1600" b="1" i="1" kern="1200" dirty="0">
              <a:latin typeface="Georgia" panose="02040502050405020303" pitchFamily="18" charset="0"/>
            </a:rPr>
            <a:t> Startups</a:t>
          </a:r>
        </a:p>
      </dsp:txBody>
      <dsp:txXfrm>
        <a:off x="899532" y="323710"/>
        <a:ext cx="1589712" cy="15630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26041-CAD1-473C-9A4C-A4699415D614}">
      <dsp:nvSpPr>
        <dsp:cNvPr id="0" name=""/>
        <dsp:cNvSpPr/>
      </dsp:nvSpPr>
      <dsp:spPr>
        <a:xfrm>
          <a:off x="425840" y="0"/>
          <a:ext cx="1732689" cy="17035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3915" tIns="15240" rIns="43915" bIns="15240" numCol="1" spcCol="1270" anchor="ctr" anchorCtr="0">
          <a:noAutofit/>
        </a:bodyPr>
        <a:lstStyle/>
        <a:p>
          <a:pPr marL="0" lvl="0" indent="0" algn="ctr" defTabSz="533400">
            <a:lnSpc>
              <a:spcPct val="90000"/>
            </a:lnSpc>
            <a:spcBef>
              <a:spcPct val="0"/>
            </a:spcBef>
            <a:spcAft>
              <a:spcPct val="35000"/>
            </a:spcAft>
            <a:buNone/>
          </a:pPr>
          <a:r>
            <a:rPr lang="it-IT" sz="1200" b="1" i="1" kern="1200" dirty="0">
              <a:latin typeface="Georgia" panose="02040502050405020303" pitchFamily="18" charset="0"/>
            </a:rPr>
            <a:t>Top Telemedicine </a:t>
          </a:r>
          <a:r>
            <a:rPr lang="it-IT" sz="1200" b="1" i="1" kern="1200" dirty="0" err="1">
              <a:latin typeface="Georgia" panose="02040502050405020303" pitchFamily="18" charset="0"/>
            </a:rPr>
            <a:t>Unicorn</a:t>
          </a:r>
          <a:r>
            <a:rPr lang="it-IT" sz="1200" b="1" i="1" kern="1200" dirty="0">
              <a:latin typeface="Georgia" panose="02040502050405020303" pitchFamily="18" charset="0"/>
            </a:rPr>
            <a:t> Startups</a:t>
          </a:r>
        </a:p>
      </dsp:txBody>
      <dsp:txXfrm>
        <a:off x="679586" y="249484"/>
        <a:ext cx="1225197" cy="12046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19FC9-B708-48CD-8915-837BF23742B4}">
      <dsp:nvSpPr>
        <dsp:cNvPr id="0" name=""/>
        <dsp:cNvSpPr/>
      </dsp:nvSpPr>
      <dsp:spPr>
        <a:xfrm>
          <a:off x="14409" y="0"/>
          <a:ext cx="2408113"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Seed</a:t>
          </a:r>
          <a:endParaRPr lang="it-IT" sz="1400" kern="1200" dirty="0"/>
        </a:p>
      </dsp:txBody>
      <dsp:txXfrm>
        <a:off x="150496" y="0"/>
        <a:ext cx="2135940" cy="272173"/>
      </dsp:txXfrm>
    </dsp:sp>
    <dsp:sp modelId="{811A232A-0CC0-4A9B-A91D-32BEA7A7D424}">
      <dsp:nvSpPr>
        <dsp:cNvPr id="0" name=""/>
        <dsp:cNvSpPr/>
      </dsp:nvSpPr>
      <dsp:spPr>
        <a:xfrm>
          <a:off x="2171439" y="0"/>
          <a:ext cx="2408113"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Early</a:t>
          </a:r>
          <a:r>
            <a:rPr lang="it-IT" sz="1400" kern="1200" dirty="0"/>
            <a:t> Stage VC</a:t>
          </a:r>
        </a:p>
      </dsp:txBody>
      <dsp:txXfrm>
        <a:off x="2307526" y="0"/>
        <a:ext cx="2135940" cy="272173"/>
      </dsp:txXfrm>
    </dsp:sp>
    <dsp:sp modelId="{6DC102DB-A6EA-44CE-9F87-8AFA8B381B8B}">
      <dsp:nvSpPr>
        <dsp:cNvPr id="0" name=""/>
        <dsp:cNvSpPr/>
      </dsp:nvSpPr>
      <dsp:spPr>
        <a:xfrm>
          <a:off x="4338741" y="0"/>
          <a:ext cx="2408113"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a:t>Late Stage VC</a:t>
          </a:r>
        </a:p>
      </dsp:txBody>
      <dsp:txXfrm>
        <a:off x="4474828" y="0"/>
        <a:ext cx="2135940" cy="272173"/>
      </dsp:txXfrm>
    </dsp:sp>
    <dsp:sp modelId="{4BE5A375-B474-48CD-8C1B-09FEC8528FDF}">
      <dsp:nvSpPr>
        <dsp:cNvPr id="0" name=""/>
        <dsp:cNvSpPr/>
      </dsp:nvSpPr>
      <dsp:spPr>
        <a:xfrm>
          <a:off x="6506043" y="0"/>
          <a:ext cx="2408113"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a:t>Exit</a:t>
          </a:r>
        </a:p>
      </dsp:txBody>
      <dsp:txXfrm>
        <a:off x="6642130" y="0"/>
        <a:ext cx="2135940" cy="2721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19FC9-B708-48CD-8915-837BF23742B4}">
      <dsp:nvSpPr>
        <dsp:cNvPr id="0" name=""/>
        <dsp:cNvSpPr/>
      </dsp:nvSpPr>
      <dsp:spPr>
        <a:xfrm>
          <a:off x="10951" y="0"/>
          <a:ext cx="1964071"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Launch</a:t>
          </a:r>
          <a:endParaRPr lang="it-IT" sz="1400" kern="1200" dirty="0"/>
        </a:p>
      </dsp:txBody>
      <dsp:txXfrm>
        <a:off x="147038" y="0"/>
        <a:ext cx="1691898" cy="272173"/>
      </dsp:txXfrm>
    </dsp:sp>
    <dsp:sp modelId="{811A232A-0CC0-4A9B-A91D-32BEA7A7D424}">
      <dsp:nvSpPr>
        <dsp:cNvPr id="0" name=""/>
        <dsp:cNvSpPr/>
      </dsp:nvSpPr>
      <dsp:spPr>
        <a:xfrm>
          <a:off x="1839490" y="0"/>
          <a:ext cx="2640301"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Growth</a:t>
          </a:r>
          <a:endParaRPr lang="it-IT" sz="1400" kern="1200" dirty="0"/>
        </a:p>
      </dsp:txBody>
      <dsp:txXfrm>
        <a:off x="1975577" y="0"/>
        <a:ext cx="2368128" cy="272173"/>
      </dsp:txXfrm>
    </dsp:sp>
    <dsp:sp modelId="{6DC102DB-A6EA-44CE-9F87-8AFA8B381B8B}">
      <dsp:nvSpPr>
        <dsp:cNvPr id="0" name=""/>
        <dsp:cNvSpPr/>
      </dsp:nvSpPr>
      <dsp:spPr>
        <a:xfrm>
          <a:off x="4351536" y="0"/>
          <a:ext cx="2875617"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a:t>Shake-Out</a:t>
          </a:r>
        </a:p>
      </dsp:txBody>
      <dsp:txXfrm>
        <a:off x="4487623" y="0"/>
        <a:ext cx="2603444" cy="272173"/>
      </dsp:txXfrm>
    </dsp:sp>
    <dsp:sp modelId="{4BE5A375-B474-48CD-8C1B-09FEC8528FDF}">
      <dsp:nvSpPr>
        <dsp:cNvPr id="0" name=""/>
        <dsp:cNvSpPr/>
      </dsp:nvSpPr>
      <dsp:spPr>
        <a:xfrm>
          <a:off x="7046710" y="0"/>
          <a:ext cx="1798362"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Maturity</a:t>
          </a:r>
          <a:endParaRPr lang="it-IT" sz="1400" kern="1200" dirty="0"/>
        </a:p>
      </dsp:txBody>
      <dsp:txXfrm>
        <a:off x="7182797" y="0"/>
        <a:ext cx="1526189" cy="272173"/>
      </dsp:txXfrm>
    </dsp:sp>
    <dsp:sp modelId="{1B4C5E30-C401-4520-91D4-609F83CA125C}">
      <dsp:nvSpPr>
        <dsp:cNvPr id="0" name=""/>
        <dsp:cNvSpPr/>
      </dsp:nvSpPr>
      <dsp:spPr>
        <a:xfrm>
          <a:off x="8493402" y="0"/>
          <a:ext cx="1689258" cy="2721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it-IT" sz="1400" kern="1200" dirty="0" err="1"/>
            <a:t>Decline</a:t>
          </a:r>
          <a:endParaRPr lang="it-IT" sz="1400" kern="1200" dirty="0"/>
        </a:p>
      </dsp:txBody>
      <dsp:txXfrm>
        <a:off x="8629489" y="0"/>
        <a:ext cx="1417085" cy="2721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79DB0-FB05-4798-AA9C-FDBC006D41BE}">
      <dsp:nvSpPr>
        <dsp:cNvPr id="0" name=""/>
        <dsp:cNvSpPr/>
      </dsp:nvSpPr>
      <dsp:spPr>
        <a:xfrm>
          <a:off x="4298357" y="1656539"/>
          <a:ext cx="1726516" cy="14198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b="1" i="1" kern="1200" dirty="0">
              <a:latin typeface="Georgia" panose="02040502050405020303" pitchFamily="18" charset="0"/>
            </a:rPr>
            <a:t>Competition intensity </a:t>
          </a:r>
          <a:r>
            <a:rPr lang="en-US" sz="1300" b="0" i="1" kern="1200" dirty="0">
              <a:latin typeface="Georgia" panose="02040502050405020303" pitchFamily="18" charset="0"/>
            </a:rPr>
            <a:t>(geographical, service differentiation, cost differentiation)</a:t>
          </a:r>
          <a:endParaRPr lang="it-IT" sz="1300" b="0" kern="1200" dirty="0">
            <a:latin typeface="Georgia" panose="02040502050405020303" pitchFamily="18" charset="0"/>
          </a:endParaRPr>
        </a:p>
      </dsp:txBody>
      <dsp:txXfrm>
        <a:off x="4367670" y="1725852"/>
        <a:ext cx="1587890" cy="1281265"/>
      </dsp:txXfrm>
    </dsp:sp>
    <dsp:sp modelId="{A3DAAEE0-81AE-46C0-8C2D-215E3F3121D3}">
      <dsp:nvSpPr>
        <dsp:cNvPr id="0" name=""/>
        <dsp:cNvSpPr/>
      </dsp:nvSpPr>
      <dsp:spPr>
        <a:xfrm rot="16200000">
          <a:off x="4962619" y="1457544"/>
          <a:ext cx="397991" cy="0"/>
        </a:xfrm>
        <a:custGeom>
          <a:avLst/>
          <a:gdLst/>
          <a:ahLst/>
          <a:cxnLst/>
          <a:rect l="0" t="0" r="0" b="0"/>
          <a:pathLst>
            <a:path>
              <a:moveTo>
                <a:pt x="0" y="0"/>
              </a:moveTo>
              <a:lnTo>
                <a:pt x="39799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EA815F-8353-4BC6-A50F-992C35D8AC98}">
      <dsp:nvSpPr>
        <dsp:cNvPr id="0" name=""/>
        <dsp:cNvSpPr/>
      </dsp:nvSpPr>
      <dsp:spPr>
        <a:xfrm>
          <a:off x="3943997" y="307221"/>
          <a:ext cx="2435235" cy="951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i="1" kern="1200" dirty="0">
              <a:latin typeface="Georgia" panose="02040502050405020303" pitchFamily="18" charset="0"/>
            </a:rPr>
            <a:t>Power of healthcare professionals </a:t>
          </a:r>
          <a:r>
            <a:rPr lang="en-US" sz="1100" b="0" i="1" kern="1200" dirty="0">
              <a:latin typeface="Georgia" panose="02040502050405020303" pitchFamily="18" charset="0"/>
            </a:rPr>
            <a:t>in contract negotiation. </a:t>
          </a:r>
          <a:r>
            <a:rPr lang="en-US" sz="1100" b="0" i="1" kern="1200" dirty="0" err="1">
              <a:latin typeface="Georgia" panose="02040502050405020303" pitchFamily="18" charset="0"/>
            </a:rPr>
            <a:t>Doctolib</a:t>
          </a:r>
          <a:r>
            <a:rPr lang="en-US" sz="1100" b="0" i="1" kern="1200" dirty="0">
              <a:latin typeface="Georgia" panose="02040502050405020303" pitchFamily="18" charset="0"/>
            </a:rPr>
            <a:t> could diminish such power through framework agreements.</a:t>
          </a:r>
          <a:endParaRPr lang="it-IT" sz="1100" b="0" kern="1200" dirty="0">
            <a:latin typeface="Georgia" panose="02040502050405020303" pitchFamily="18" charset="0"/>
          </a:endParaRPr>
        </a:p>
      </dsp:txBody>
      <dsp:txXfrm>
        <a:off x="3990437" y="353661"/>
        <a:ext cx="2342355" cy="858447"/>
      </dsp:txXfrm>
    </dsp:sp>
    <dsp:sp modelId="{79FE21DC-1BF7-497C-AAB0-B5351C31D41F}">
      <dsp:nvSpPr>
        <dsp:cNvPr id="0" name=""/>
        <dsp:cNvSpPr/>
      </dsp:nvSpPr>
      <dsp:spPr>
        <a:xfrm rot="6534">
          <a:off x="6024872" y="2369407"/>
          <a:ext cx="1348262" cy="0"/>
        </a:xfrm>
        <a:custGeom>
          <a:avLst/>
          <a:gdLst/>
          <a:ahLst/>
          <a:cxnLst/>
          <a:rect l="0" t="0" r="0" b="0"/>
          <a:pathLst>
            <a:path>
              <a:moveTo>
                <a:pt x="0" y="0"/>
              </a:moveTo>
              <a:lnTo>
                <a:pt x="134826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9330B4-5825-4D45-B60A-03B659752C39}">
      <dsp:nvSpPr>
        <dsp:cNvPr id="0" name=""/>
        <dsp:cNvSpPr/>
      </dsp:nvSpPr>
      <dsp:spPr>
        <a:xfrm>
          <a:off x="7373133" y="1730905"/>
          <a:ext cx="2800983" cy="12848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b="1" i="1" kern="1200" dirty="0">
              <a:latin typeface="Georgia" panose="02040502050405020303" pitchFamily="18" charset="0"/>
            </a:rPr>
            <a:t>The threat of substitute products </a:t>
          </a:r>
          <a:r>
            <a:rPr lang="en-US" sz="1200" b="0" i="1" kern="1200" dirty="0">
              <a:latin typeface="Georgia" panose="02040502050405020303" pitchFamily="18" charset="0"/>
            </a:rPr>
            <a:t>will depend on </a:t>
          </a:r>
          <a:r>
            <a:rPr lang="en-US" sz="1200" b="0" i="1" kern="1200" dirty="0" err="1">
              <a:latin typeface="Georgia" panose="02040502050405020303" pitchFamily="18" charset="0"/>
            </a:rPr>
            <a:t>Doctolib's</a:t>
          </a:r>
          <a:r>
            <a:rPr lang="en-US" sz="1200" b="0" i="1" kern="1200" dirty="0">
              <a:latin typeface="Georgia" panose="02040502050405020303" pitchFamily="18" charset="0"/>
            </a:rPr>
            <a:t> ability to differentiate itself through unique features, service quality, and strategic partnerships.</a:t>
          </a:r>
          <a:endParaRPr lang="it-IT" sz="1200" b="0" kern="1200" dirty="0">
            <a:latin typeface="Georgia" panose="02040502050405020303" pitchFamily="18" charset="0"/>
          </a:endParaRPr>
        </a:p>
      </dsp:txBody>
      <dsp:txXfrm>
        <a:off x="7435856" y="1793628"/>
        <a:ext cx="2675537" cy="1159445"/>
      </dsp:txXfrm>
    </dsp:sp>
    <dsp:sp modelId="{11327B9E-3914-47C0-BECA-F1F2AC43E724}">
      <dsp:nvSpPr>
        <dsp:cNvPr id="0" name=""/>
        <dsp:cNvSpPr/>
      </dsp:nvSpPr>
      <dsp:spPr>
        <a:xfrm rot="5400000">
          <a:off x="4955020" y="3283026"/>
          <a:ext cx="413190" cy="0"/>
        </a:xfrm>
        <a:custGeom>
          <a:avLst/>
          <a:gdLst/>
          <a:ahLst/>
          <a:cxnLst/>
          <a:rect l="0" t="0" r="0" b="0"/>
          <a:pathLst>
            <a:path>
              <a:moveTo>
                <a:pt x="0" y="0"/>
              </a:moveTo>
              <a:lnTo>
                <a:pt x="41319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1A64A4-612A-4B8B-89BC-0DEE2B8CFDA0}">
      <dsp:nvSpPr>
        <dsp:cNvPr id="0" name=""/>
        <dsp:cNvSpPr/>
      </dsp:nvSpPr>
      <dsp:spPr>
        <a:xfrm>
          <a:off x="3974820" y="3489621"/>
          <a:ext cx="2373589" cy="9513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i="1" kern="1200" dirty="0">
              <a:latin typeface="Georgia" panose="02040502050405020303" pitchFamily="18" charset="0"/>
            </a:rPr>
            <a:t>Patient bargaining power </a:t>
          </a:r>
          <a:r>
            <a:rPr lang="en-US" sz="1400" b="0" i="1" kern="1200" dirty="0">
              <a:latin typeface="Georgia" panose="02040502050405020303" pitchFamily="18" charset="0"/>
            </a:rPr>
            <a:t>but hindered by the wide range of digital services offered.</a:t>
          </a:r>
          <a:endParaRPr lang="it-IT" sz="1400" b="0" kern="1200" dirty="0">
            <a:latin typeface="Georgia" panose="02040502050405020303" pitchFamily="18" charset="0"/>
          </a:endParaRPr>
        </a:p>
      </dsp:txBody>
      <dsp:txXfrm>
        <a:off x="4021260" y="3536061"/>
        <a:ext cx="2280709" cy="858447"/>
      </dsp:txXfrm>
    </dsp:sp>
    <dsp:sp modelId="{A9833263-3E38-47D7-A688-5BD9DE974214}">
      <dsp:nvSpPr>
        <dsp:cNvPr id="0" name=""/>
        <dsp:cNvSpPr/>
      </dsp:nvSpPr>
      <dsp:spPr>
        <a:xfrm rot="10800000">
          <a:off x="3001960" y="2366485"/>
          <a:ext cx="1296397" cy="0"/>
        </a:xfrm>
        <a:custGeom>
          <a:avLst/>
          <a:gdLst/>
          <a:ahLst/>
          <a:cxnLst/>
          <a:rect l="0" t="0" r="0" b="0"/>
          <a:pathLst>
            <a:path>
              <a:moveTo>
                <a:pt x="0" y="0"/>
              </a:moveTo>
              <a:lnTo>
                <a:pt x="129639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2BCFB3-33AB-4678-8174-4F7774D774D0}">
      <dsp:nvSpPr>
        <dsp:cNvPr id="0" name=""/>
        <dsp:cNvSpPr/>
      </dsp:nvSpPr>
      <dsp:spPr>
        <a:xfrm>
          <a:off x="421066" y="1705032"/>
          <a:ext cx="2580893" cy="13229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b="1" i="1" kern="1200" dirty="0">
              <a:latin typeface="Georgia" panose="02040502050405020303" pitchFamily="18" charset="0"/>
            </a:rPr>
            <a:t>The threat of new competitors </a:t>
          </a:r>
          <a:r>
            <a:rPr lang="en-US" sz="1300" b="0" i="1" kern="1200" dirty="0">
              <a:latin typeface="Georgia" panose="02040502050405020303" pitchFamily="18" charset="0"/>
            </a:rPr>
            <a:t>depends on the ease of market access and the ability to create a user and medical professional base.</a:t>
          </a:r>
          <a:endParaRPr lang="it-IT" sz="1300" b="0" kern="1200" dirty="0">
            <a:latin typeface="Georgia" panose="02040502050405020303" pitchFamily="18" charset="0"/>
          </a:endParaRPr>
        </a:p>
      </dsp:txBody>
      <dsp:txXfrm>
        <a:off x="485645" y="1769611"/>
        <a:ext cx="2451735" cy="119374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1ACB-080E-4F63-B9F0-20C0AA99FC4B}">
      <dsp:nvSpPr>
        <dsp:cNvPr id="0" name=""/>
        <dsp:cNvSpPr/>
      </dsp:nvSpPr>
      <dsp:spPr>
        <a:xfrm>
          <a:off x="5598" y="678792"/>
          <a:ext cx="1954630" cy="3721038"/>
        </a:xfrm>
        <a:prstGeom prst="roundRect">
          <a:avLst>
            <a:gd name="adj" fmla="val 5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296" rIns="106680" bIns="0" numCol="1" spcCol="1270" anchor="t" anchorCtr="0">
          <a:noAutofit/>
        </a:bodyPr>
        <a:lstStyle/>
        <a:p>
          <a:pPr marL="0" lvl="0" indent="0" algn="r" defTabSz="1066800">
            <a:lnSpc>
              <a:spcPct val="90000"/>
            </a:lnSpc>
            <a:spcBef>
              <a:spcPct val="0"/>
            </a:spcBef>
            <a:spcAft>
              <a:spcPct val="35000"/>
            </a:spcAft>
            <a:buNone/>
          </a:pPr>
          <a:r>
            <a:rPr lang="en-US" sz="2400" b="1" i="0" kern="1200" dirty="0">
              <a:solidFill>
                <a:schemeClr val="bg1"/>
              </a:solidFill>
              <a:effectLst/>
              <a:latin typeface="Georgia" panose="02040502050405020303" pitchFamily="18" charset="0"/>
            </a:rPr>
            <a:t>Improved Access</a:t>
          </a:r>
          <a:endParaRPr lang="it-IT" sz="2400" b="1" kern="1200" dirty="0">
            <a:solidFill>
              <a:schemeClr val="bg1"/>
            </a:solidFill>
            <a:latin typeface="Georgia" panose="02040502050405020303" pitchFamily="18" charset="0"/>
          </a:endParaRPr>
        </a:p>
      </dsp:txBody>
      <dsp:txXfrm rot="16200000">
        <a:off x="-1324563" y="2008955"/>
        <a:ext cx="3051251" cy="390926"/>
      </dsp:txXfrm>
    </dsp:sp>
    <dsp:sp modelId="{29E26A31-FDA4-4CB7-A0E5-683DB2214F3C}">
      <dsp:nvSpPr>
        <dsp:cNvPr id="0" name=""/>
        <dsp:cNvSpPr/>
      </dsp:nvSpPr>
      <dsp:spPr>
        <a:xfrm>
          <a:off x="396524" y="678792"/>
          <a:ext cx="1456199" cy="37210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US" sz="1900" b="0" i="0" kern="1200" dirty="0">
              <a:solidFill>
                <a:schemeClr val="bg1"/>
              </a:solidFill>
              <a:effectLst/>
              <a:latin typeface="Georgia" panose="02040502050405020303" pitchFamily="18" charset="0"/>
            </a:rPr>
            <a:t>Enabling virtual consultations and remote </a:t>
          </a:r>
          <a:r>
            <a:rPr lang="en-US" sz="1800" b="0" i="0" kern="1200" dirty="0">
              <a:solidFill>
                <a:schemeClr val="bg1"/>
              </a:solidFill>
              <a:effectLst/>
              <a:latin typeface="Georgia" panose="02040502050405020303" pitchFamily="18" charset="0"/>
            </a:rPr>
            <a:t>monitoring</a:t>
          </a:r>
          <a:endParaRPr lang="it-IT" sz="1800" kern="1200" dirty="0">
            <a:solidFill>
              <a:schemeClr val="bg1"/>
            </a:solidFill>
            <a:latin typeface="Georgia" panose="02040502050405020303" pitchFamily="18" charset="0"/>
          </a:endParaRPr>
        </a:p>
      </dsp:txBody>
      <dsp:txXfrm>
        <a:off x="396524" y="678792"/>
        <a:ext cx="1456199" cy="3721038"/>
      </dsp:txXfrm>
    </dsp:sp>
    <dsp:sp modelId="{695A4C42-E4D6-4417-9028-C437FD15E1B9}">
      <dsp:nvSpPr>
        <dsp:cNvPr id="0" name=""/>
        <dsp:cNvSpPr/>
      </dsp:nvSpPr>
      <dsp:spPr>
        <a:xfrm>
          <a:off x="2028641" y="678792"/>
          <a:ext cx="1954630" cy="3721038"/>
        </a:xfrm>
        <a:prstGeom prst="roundRect">
          <a:avLst>
            <a:gd name="adj" fmla="val 5000"/>
          </a:avLst>
        </a:prstGeom>
        <a:solidFill>
          <a:schemeClr val="accent1">
            <a:shade val="80000"/>
            <a:hueOff val="65970"/>
            <a:satOff val="-2948"/>
            <a:lumOff val="68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b="1" i="0" kern="1200" dirty="0">
              <a:solidFill>
                <a:schemeClr val="bg1"/>
              </a:solidFill>
              <a:effectLst/>
              <a:latin typeface="Georgia" panose="02040502050405020303" pitchFamily="18" charset="0"/>
            </a:rPr>
            <a:t>Enhanced Efficiency</a:t>
          </a:r>
          <a:endParaRPr lang="it-IT" sz="2000" b="1" kern="1200" dirty="0">
            <a:solidFill>
              <a:schemeClr val="bg1"/>
            </a:solidFill>
            <a:latin typeface="Georgia" panose="02040502050405020303" pitchFamily="18" charset="0"/>
          </a:endParaRPr>
        </a:p>
      </dsp:txBody>
      <dsp:txXfrm rot="16200000">
        <a:off x="698478" y="2008955"/>
        <a:ext cx="3051251" cy="390926"/>
      </dsp:txXfrm>
    </dsp:sp>
    <dsp:sp modelId="{71C086A8-4AF0-40DE-A395-7CC4C3F64E1B}">
      <dsp:nvSpPr>
        <dsp:cNvPr id="0" name=""/>
        <dsp:cNvSpPr/>
      </dsp:nvSpPr>
      <dsp:spPr>
        <a:xfrm rot="5400000">
          <a:off x="1866063" y="3856555"/>
          <a:ext cx="344701" cy="293194"/>
        </a:xfrm>
        <a:prstGeom prst="flowChartExtra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2CE45-5997-4131-9918-1F6B8229C485}">
      <dsp:nvSpPr>
        <dsp:cNvPr id="0" name=""/>
        <dsp:cNvSpPr/>
      </dsp:nvSpPr>
      <dsp:spPr>
        <a:xfrm>
          <a:off x="2419567" y="678792"/>
          <a:ext cx="1456199" cy="37210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Georgia" panose="02040502050405020303" pitchFamily="18" charset="0"/>
            </a:rPr>
            <a:t>Digital tools streamline administrative processes, reduce paperwork, and automate tasks</a:t>
          </a:r>
          <a:endParaRPr lang="it-IT" sz="1800" kern="1200" dirty="0">
            <a:solidFill>
              <a:schemeClr val="bg1"/>
            </a:solidFill>
            <a:latin typeface="Georgia" panose="02040502050405020303" pitchFamily="18" charset="0"/>
          </a:endParaRPr>
        </a:p>
      </dsp:txBody>
      <dsp:txXfrm>
        <a:off x="2419567" y="678792"/>
        <a:ext cx="1456199" cy="3721038"/>
      </dsp:txXfrm>
    </dsp:sp>
    <dsp:sp modelId="{4279100B-D23E-45D6-B5E5-1F3B29869C09}">
      <dsp:nvSpPr>
        <dsp:cNvPr id="0" name=""/>
        <dsp:cNvSpPr/>
      </dsp:nvSpPr>
      <dsp:spPr>
        <a:xfrm>
          <a:off x="4051684" y="678792"/>
          <a:ext cx="1954630" cy="3721038"/>
        </a:xfrm>
        <a:prstGeom prst="roundRect">
          <a:avLst>
            <a:gd name="adj" fmla="val 5000"/>
          </a:avLst>
        </a:prstGeom>
        <a:solidFill>
          <a:schemeClr val="accent1">
            <a:shade val="80000"/>
            <a:hueOff val="131939"/>
            <a:satOff val="-5896"/>
            <a:lumOff val="136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b="1" i="0" kern="1200" dirty="0">
              <a:solidFill>
                <a:schemeClr val="bg1"/>
              </a:solidFill>
              <a:effectLst/>
              <a:latin typeface="Georgia" panose="02040502050405020303" pitchFamily="18" charset="0"/>
            </a:rPr>
            <a:t>Personalized Care</a:t>
          </a:r>
          <a:endParaRPr lang="it-IT" sz="2000" b="1" kern="1200" dirty="0">
            <a:solidFill>
              <a:schemeClr val="bg1"/>
            </a:solidFill>
            <a:latin typeface="Georgia" panose="02040502050405020303" pitchFamily="18" charset="0"/>
          </a:endParaRPr>
        </a:p>
      </dsp:txBody>
      <dsp:txXfrm rot="16200000">
        <a:off x="2721521" y="2008955"/>
        <a:ext cx="3051251" cy="390926"/>
      </dsp:txXfrm>
    </dsp:sp>
    <dsp:sp modelId="{AF7994FD-713D-4BEA-B8EB-5D67990BBAF1}">
      <dsp:nvSpPr>
        <dsp:cNvPr id="0" name=""/>
        <dsp:cNvSpPr/>
      </dsp:nvSpPr>
      <dsp:spPr>
        <a:xfrm rot="5400000">
          <a:off x="3889106" y="3863763"/>
          <a:ext cx="344701" cy="293194"/>
        </a:xfrm>
        <a:prstGeom prst="flowChartExtract">
          <a:avLst/>
        </a:prstGeom>
        <a:solidFill>
          <a:schemeClr val="lt1">
            <a:hueOff val="0"/>
            <a:satOff val="0"/>
            <a:lumOff val="0"/>
            <a:alphaOff val="0"/>
          </a:schemeClr>
        </a:solidFill>
        <a:ln w="12700" cap="flat" cmpd="sng" algn="ctr">
          <a:solidFill>
            <a:schemeClr val="accent1">
              <a:shade val="80000"/>
              <a:hueOff val="87960"/>
              <a:satOff val="-3931"/>
              <a:lumOff val="91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F7002-51F9-4252-ACAD-DE2C382F8A81}">
      <dsp:nvSpPr>
        <dsp:cNvPr id="0" name=""/>
        <dsp:cNvSpPr/>
      </dsp:nvSpPr>
      <dsp:spPr>
        <a:xfrm>
          <a:off x="4442610" y="678792"/>
          <a:ext cx="1456199" cy="37210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Georgia" panose="02040502050405020303" pitchFamily="18" charset="0"/>
            </a:rPr>
            <a:t>Personalized treatment plans, leveraging data analytics and AI algorithms to tailor interventions </a:t>
          </a:r>
          <a:endParaRPr lang="it-IT" sz="1800" kern="1200" dirty="0">
            <a:solidFill>
              <a:schemeClr val="bg1"/>
            </a:solidFill>
            <a:latin typeface="Georgia" panose="02040502050405020303" pitchFamily="18" charset="0"/>
          </a:endParaRPr>
        </a:p>
      </dsp:txBody>
      <dsp:txXfrm>
        <a:off x="4442610" y="678792"/>
        <a:ext cx="1456199" cy="3721038"/>
      </dsp:txXfrm>
    </dsp:sp>
    <dsp:sp modelId="{2C261C95-CA59-4F86-9F9D-FFC54102D5C5}">
      <dsp:nvSpPr>
        <dsp:cNvPr id="0" name=""/>
        <dsp:cNvSpPr/>
      </dsp:nvSpPr>
      <dsp:spPr>
        <a:xfrm>
          <a:off x="6074726" y="678792"/>
          <a:ext cx="1954630" cy="3721038"/>
        </a:xfrm>
        <a:prstGeom prst="roundRect">
          <a:avLst>
            <a:gd name="adj" fmla="val 5000"/>
          </a:avLst>
        </a:prstGeom>
        <a:solidFill>
          <a:schemeClr val="accent1">
            <a:shade val="80000"/>
            <a:hueOff val="197909"/>
            <a:satOff val="-8844"/>
            <a:lumOff val="20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b="1" i="0" kern="1200" dirty="0">
              <a:solidFill>
                <a:schemeClr val="bg1"/>
              </a:solidFill>
              <a:effectLst/>
              <a:latin typeface="Georgia" panose="02040502050405020303" pitchFamily="18" charset="0"/>
            </a:rPr>
            <a:t>Patient Empowerment</a:t>
          </a:r>
          <a:endParaRPr lang="it-IT" sz="2000" b="1" kern="1200" dirty="0">
            <a:solidFill>
              <a:schemeClr val="bg1"/>
            </a:solidFill>
            <a:latin typeface="Georgia" panose="02040502050405020303" pitchFamily="18" charset="0"/>
          </a:endParaRPr>
        </a:p>
      </dsp:txBody>
      <dsp:txXfrm rot="16200000">
        <a:off x="4744564" y="2008955"/>
        <a:ext cx="3051251" cy="390926"/>
      </dsp:txXfrm>
    </dsp:sp>
    <dsp:sp modelId="{A08FD01E-F6E6-461C-B03D-683DE11B2083}">
      <dsp:nvSpPr>
        <dsp:cNvPr id="0" name=""/>
        <dsp:cNvSpPr/>
      </dsp:nvSpPr>
      <dsp:spPr>
        <a:xfrm rot="5400000">
          <a:off x="5912149" y="3863770"/>
          <a:ext cx="344701" cy="293194"/>
        </a:xfrm>
        <a:prstGeom prst="flowChartExtract">
          <a:avLst/>
        </a:prstGeom>
        <a:solidFill>
          <a:schemeClr val="lt1">
            <a:hueOff val="0"/>
            <a:satOff val="0"/>
            <a:lumOff val="0"/>
            <a:alphaOff val="0"/>
          </a:schemeClr>
        </a:solidFill>
        <a:ln w="12700" cap="flat" cmpd="sng" algn="ctr">
          <a:solidFill>
            <a:schemeClr val="accent1">
              <a:shade val="80000"/>
              <a:hueOff val="175919"/>
              <a:satOff val="-7861"/>
              <a:lumOff val="182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9ED187-C6AA-4C5D-A9A0-968B5C97BEB4}">
      <dsp:nvSpPr>
        <dsp:cNvPr id="0" name=""/>
        <dsp:cNvSpPr/>
      </dsp:nvSpPr>
      <dsp:spPr>
        <a:xfrm>
          <a:off x="6465653" y="678792"/>
          <a:ext cx="1456199" cy="37210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Georgia" panose="02040502050405020303" pitchFamily="18" charset="0"/>
            </a:rPr>
            <a:t>Patients can actively participate in their healthcare journey through access to personal health records</a:t>
          </a:r>
          <a:endParaRPr lang="it-IT" sz="1800" kern="1200" dirty="0">
            <a:solidFill>
              <a:schemeClr val="bg1"/>
            </a:solidFill>
            <a:latin typeface="Georgia" panose="02040502050405020303" pitchFamily="18" charset="0"/>
          </a:endParaRPr>
        </a:p>
      </dsp:txBody>
      <dsp:txXfrm>
        <a:off x="6465653" y="678792"/>
        <a:ext cx="1456199" cy="3721038"/>
      </dsp:txXfrm>
    </dsp:sp>
    <dsp:sp modelId="{DE30E984-020B-4306-A764-89436573AFF6}">
      <dsp:nvSpPr>
        <dsp:cNvPr id="0" name=""/>
        <dsp:cNvSpPr/>
      </dsp:nvSpPr>
      <dsp:spPr>
        <a:xfrm>
          <a:off x="8097769" y="678792"/>
          <a:ext cx="1954630" cy="3721038"/>
        </a:xfrm>
        <a:prstGeom prst="roundRect">
          <a:avLst>
            <a:gd name="adj" fmla="val 5000"/>
          </a:avLst>
        </a:prstGeom>
        <a:solidFill>
          <a:schemeClr val="accent1">
            <a:shade val="80000"/>
            <a:hueOff val="263879"/>
            <a:satOff val="-11792"/>
            <a:lumOff val="273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b="1" i="0" kern="1200" dirty="0">
              <a:solidFill>
                <a:schemeClr val="bg1"/>
              </a:solidFill>
              <a:effectLst/>
              <a:latin typeface="Georgia" panose="02040502050405020303" pitchFamily="18" charset="0"/>
            </a:rPr>
            <a:t>Better Health Outcomes</a:t>
          </a:r>
          <a:endParaRPr lang="it-IT" sz="1800" b="1" kern="1200" dirty="0">
            <a:solidFill>
              <a:schemeClr val="bg1"/>
            </a:solidFill>
            <a:latin typeface="Georgia" panose="02040502050405020303" pitchFamily="18" charset="0"/>
          </a:endParaRPr>
        </a:p>
      </dsp:txBody>
      <dsp:txXfrm rot="16200000">
        <a:off x="6767607" y="2008955"/>
        <a:ext cx="3051251" cy="390926"/>
      </dsp:txXfrm>
    </dsp:sp>
    <dsp:sp modelId="{BE8B6CF5-B45A-429C-B94A-F0579BD573A8}">
      <dsp:nvSpPr>
        <dsp:cNvPr id="0" name=""/>
        <dsp:cNvSpPr/>
      </dsp:nvSpPr>
      <dsp:spPr>
        <a:xfrm rot="5400000">
          <a:off x="7935191" y="3886341"/>
          <a:ext cx="344701" cy="293194"/>
        </a:xfrm>
        <a:prstGeom prst="flowChartExtract">
          <a:avLst/>
        </a:prstGeom>
        <a:solidFill>
          <a:schemeClr val="lt1">
            <a:hueOff val="0"/>
            <a:satOff val="0"/>
            <a:lumOff val="0"/>
            <a:alphaOff val="0"/>
          </a:schemeClr>
        </a:solidFill>
        <a:ln w="12700" cap="flat" cmpd="sng" algn="ctr">
          <a:solidFill>
            <a:schemeClr val="accent1">
              <a:shade val="80000"/>
              <a:hueOff val="263879"/>
              <a:satOff val="-11792"/>
              <a:lumOff val="27316"/>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3B3D01-5227-4397-AED1-BBB9E65D3589}">
      <dsp:nvSpPr>
        <dsp:cNvPr id="0" name=""/>
        <dsp:cNvSpPr/>
      </dsp:nvSpPr>
      <dsp:spPr>
        <a:xfrm>
          <a:off x="8488695" y="678792"/>
          <a:ext cx="1456199" cy="37210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Georgia" panose="02040502050405020303" pitchFamily="18" charset="0"/>
            </a:rPr>
            <a:t>Digital technologies facilitate real-time data collection and analysis, enabling early detection, timely interventions</a:t>
          </a:r>
          <a:endParaRPr lang="it-IT" sz="1800" kern="1200" dirty="0">
            <a:solidFill>
              <a:schemeClr val="bg1"/>
            </a:solidFill>
            <a:latin typeface="Georgia" panose="02040502050405020303" pitchFamily="18" charset="0"/>
          </a:endParaRPr>
        </a:p>
      </dsp:txBody>
      <dsp:txXfrm>
        <a:off x="8488695" y="678792"/>
        <a:ext cx="1456199" cy="37210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97F5D-2FAE-400F-8575-62ACFCF8EDAB}">
      <dsp:nvSpPr>
        <dsp:cNvPr id="0" name=""/>
        <dsp:cNvSpPr/>
      </dsp:nvSpPr>
      <dsp:spPr>
        <a:xfrm>
          <a:off x="895" y="2359954"/>
          <a:ext cx="1925313" cy="214050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A88715-1009-4397-A512-1EBC45FD8BF6}">
      <dsp:nvSpPr>
        <dsp:cNvPr id="0" name=""/>
        <dsp:cNvSpPr/>
      </dsp:nvSpPr>
      <dsp:spPr>
        <a:xfrm>
          <a:off x="206985" y="3119541"/>
          <a:ext cx="1925313" cy="2140504"/>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effectLst/>
              <a:latin typeface="Georgia" panose="02040502050405020303" pitchFamily="18" charset="0"/>
            </a:rPr>
            <a:t>Data Security and Privacy</a:t>
          </a:r>
          <a:endParaRPr lang="it-IT" sz="1900" kern="1200" dirty="0">
            <a:latin typeface="Georgia" panose="02040502050405020303" pitchFamily="18" charset="0"/>
          </a:endParaRPr>
        </a:p>
      </dsp:txBody>
      <dsp:txXfrm>
        <a:off x="263375" y="3175931"/>
        <a:ext cx="1812533" cy="2027724"/>
      </dsp:txXfrm>
    </dsp:sp>
    <dsp:sp modelId="{E50F03D9-5CA6-40B6-B5DB-BC422B9B365E}">
      <dsp:nvSpPr>
        <dsp:cNvPr id="0" name=""/>
        <dsp:cNvSpPr/>
      </dsp:nvSpPr>
      <dsp:spPr>
        <a:xfrm>
          <a:off x="2268356" y="3311971"/>
          <a:ext cx="273047" cy="378682"/>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solidFill>
              <a:schemeClr val="bg1"/>
            </a:solidFill>
            <a:latin typeface="Georgia" panose="02040502050405020303" pitchFamily="18" charset="0"/>
          </a:endParaRPr>
        </a:p>
      </dsp:txBody>
      <dsp:txXfrm>
        <a:off x="2268356" y="3387707"/>
        <a:ext cx="191133" cy="227210"/>
      </dsp:txXfrm>
    </dsp:sp>
    <dsp:sp modelId="{7BBBA67E-AA05-45B8-8A38-128E70E1A25C}">
      <dsp:nvSpPr>
        <dsp:cNvPr id="0" name=""/>
        <dsp:cNvSpPr/>
      </dsp:nvSpPr>
      <dsp:spPr>
        <a:xfrm>
          <a:off x="2622938" y="2359954"/>
          <a:ext cx="1925313" cy="214050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708B39-8519-4277-97A2-49D4E524FBBE}">
      <dsp:nvSpPr>
        <dsp:cNvPr id="0" name=""/>
        <dsp:cNvSpPr/>
      </dsp:nvSpPr>
      <dsp:spPr>
        <a:xfrm>
          <a:off x="2829028" y="3119541"/>
          <a:ext cx="1925313" cy="2140504"/>
        </a:xfrm>
        <a:prstGeom prst="roundRect">
          <a:avLst>
            <a:gd name="adj" fmla="val 10000"/>
          </a:avLst>
        </a:prstGeom>
        <a:solidFill>
          <a:schemeClr val="accent1">
            <a:shade val="80000"/>
            <a:hueOff val="87960"/>
            <a:satOff val="-3931"/>
            <a:lumOff val="9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effectLst/>
              <a:latin typeface="Georgia" panose="02040502050405020303" pitchFamily="18" charset="0"/>
            </a:rPr>
            <a:t>Technological Barriers</a:t>
          </a:r>
          <a:endParaRPr lang="it-IT" sz="1800" kern="1200" dirty="0">
            <a:latin typeface="Georgia" panose="02040502050405020303" pitchFamily="18" charset="0"/>
          </a:endParaRPr>
        </a:p>
      </dsp:txBody>
      <dsp:txXfrm>
        <a:off x="2885418" y="3175931"/>
        <a:ext cx="1812533" cy="2027724"/>
      </dsp:txXfrm>
    </dsp:sp>
    <dsp:sp modelId="{B82357D8-21DA-4C56-9621-45C773799C93}">
      <dsp:nvSpPr>
        <dsp:cNvPr id="0" name=""/>
        <dsp:cNvSpPr/>
      </dsp:nvSpPr>
      <dsp:spPr>
        <a:xfrm>
          <a:off x="4885458" y="3347121"/>
          <a:ext cx="273047" cy="378682"/>
        </a:xfrm>
        <a:prstGeom prst="rightArrow">
          <a:avLst>
            <a:gd name="adj1" fmla="val 60000"/>
            <a:gd name="adj2" fmla="val 50000"/>
          </a:avLst>
        </a:prstGeom>
        <a:solidFill>
          <a:schemeClr val="accent1">
            <a:shade val="90000"/>
            <a:hueOff val="131858"/>
            <a:satOff val="-5774"/>
            <a:lumOff val="124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solidFill>
              <a:schemeClr val="bg1"/>
            </a:solidFill>
            <a:latin typeface="Georgia" panose="02040502050405020303" pitchFamily="18" charset="0"/>
          </a:endParaRPr>
        </a:p>
      </dsp:txBody>
      <dsp:txXfrm>
        <a:off x="4885458" y="3422857"/>
        <a:ext cx="191133" cy="227210"/>
      </dsp:txXfrm>
    </dsp:sp>
    <dsp:sp modelId="{6C53A434-9047-422C-963B-568029BF9B1A}">
      <dsp:nvSpPr>
        <dsp:cNvPr id="0" name=""/>
        <dsp:cNvSpPr/>
      </dsp:nvSpPr>
      <dsp:spPr>
        <a:xfrm>
          <a:off x="5244981" y="2359954"/>
          <a:ext cx="1925313" cy="214050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71964F-73C7-41AF-BC6A-0AD743D82EAE}">
      <dsp:nvSpPr>
        <dsp:cNvPr id="0" name=""/>
        <dsp:cNvSpPr/>
      </dsp:nvSpPr>
      <dsp:spPr>
        <a:xfrm>
          <a:off x="5451071" y="3119541"/>
          <a:ext cx="1925313" cy="2140504"/>
        </a:xfrm>
        <a:prstGeom prst="roundRect">
          <a:avLst>
            <a:gd name="adj" fmla="val 10000"/>
          </a:avLst>
        </a:prstGeom>
        <a:solidFill>
          <a:schemeClr val="accent1">
            <a:shade val="80000"/>
            <a:hueOff val="175919"/>
            <a:satOff val="-7861"/>
            <a:lumOff val="182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effectLst/>
              <a:latin typeface="Georgia" panose="02040502050405020303" pitchFamily="18" charset="0"/>
            </a:rPr>
            <a:t>Regulatory and Legal</a:t>
          </a:r>
          <a:endParaRPr lang="it-IT" sz="1700" kern="1200" dirty="0">
            <a:latin typeface="Georgia" panose="02040502050405020303" pitchFamily="18" charset="0"/>
          </a:endParaRPr>
        </a:p>
      </dsp:txBody>
      <dsp:txXfrm>
        <a:off x="5507461" y="3175931"/>
        <a:ext cx="1812533" cy="2027724"/>
      </dsp:txXfrm>
    </dsp:sp>
    <dsp:sp modelId="{8B0649ED-F79D-4AB9-A185-50BFC57962D0}">
      <dsp:nvSpPr>
        <dsp:cNvPr id="0" name=""/>
        <dsp:cNvSpPr/>
      </dsp:nvSpPr>
      <dsp:spPr>
        <a:xfrm>
          <a:off x="7523732" y="3352547"/>
          <a:ext cx="273047" cy="378682"/>
        </a:xfrm>
        <a:prstGeom prst="rightArrow">
          <a:avLst>
            <a:gd name="adj1" fmla="val 60000"/>
            <a:gd name="adj2" fmla="val 50000"/>
          </a:avLst>
        </a:prstGeom>
        <a:solidFill>
          <a:schemeClr val="accent1">
            <a:shade val="90000"/>
            <a:hueOff val="263716"/>
            <a:satOff val="-11549"/>
            <a:lumOff val="248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solidFill>
              <a:schemeClr val="bg1"/>
            </a:solidFill>
            <a:latin typeface="Georgia" panose="02040502050405020303" pitchFamily="18" charset="0"/>
          </a:endParaRPr>
        </a:p>
      </dsp:txBody>
      <dsp:txXfrm>
        <a:off x="7523732" y="3428283"/>
        <a:ext cx="191133" cy="227210"/>
      </dsp:txXfrm>
    </dsp:sp>
    <dsp:sp modelId="{A93CF968-CD54-42F8-9B62-A03F76649877}">
      <dsp:nvSpPr>
        <dsp:cNvPr id="0" name=""/>
        <dsp:cNvSpPr/>
      </dsp:nvSpPr>
      <dsp:spPr>
        <a:xfrm>
          <a:off x="7867024" y="2359954"/>
          <a:ext cx="1925313" cy="214050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7F5B59-DF7E-4507-BC43-504FE296B010}">
      <dsp:nvSpPr>
        <dsp:cNvPr id="0" name=""/>
        <dsp:cNvSpPr/>
      </dsp:nvSpPr>
      <dsp:spPr>
        <a:xfrm>
          <a:off x="8073114" y="3119541"/>
          <a:ext cx="1925313" cy="2140504"/>
        </a:xfrm>
        <a:prstGeom prst="roundRect">
          <a:avLst>
            <a:gd name="adj" fmla="val 10000"/>
          </a:avLst>
        </a:prstGeom>
        <a:solidFill>
          <a:schemeClr val="accent1">
            <a:shade val="80000"/>
            <a:hueOff val="263879"/>
            <a:satOff val="-11792"/>
            <a:lumOff val="273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effectLst/>
              <a:latin typeface="Georgia" panose="02040502050405020303" pitchFamily="18" charset="0"/>
            </a:rPr>
            <a:t>Ethical Considerations</a:t>
          </a:r>
          <a:endParaRPr lang="it-IT" sz="1600" kern="1200" dirty="0">
            <a:latin typeface="Georgia" panose="02040502050405020303" pitchFamily="18" charset="0"/>
          </a:endParaRPr>
        </a:p>
      </dsp:txBody>
      <dsp:txXfrm>
        <a:off x="8129504" y="3175931"/>
        <a:ext cx="1812533" cy="2027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E9BB4-8457-4CDE-8002-B4497CE830A0}">
      <dsp:nvSpPr>
        <dsp:cNvPr id="0" name=""/>
        <dsp:cNvSpPr/>
      </dsp:nvSpPr>
      <dsp:spPr>
        <a:xfrm>
          <a:off x="0" y="1257919"/>
          <a:ext cx="9882058" cy="16997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05A63-E2E7-4009-96C0-9B8A2D92A177}">
      <dsp:nvSpPr>
        <dsp:cNvPr id="0" name=""/>
        <dsp:cNvSpPr/>
      </dsp:nvSpPr>
      <dsp:spPr>
        <a:xfrm>
          <a:off x="4342" y="0"/>
          <a:ext cx="2866182" cy="1699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1" kern="1200">
              <a:latin typeface="Georgia" panose="02040502050405020303" pitchFamily="18" charset="0"/>
            </a:rPr>
            <a:t>Data Scraping using Python to </a:t>
          </a:r>
          <a:r>
            <a:rPr lang="en-US" sz="1600" b="0" kern="1200">
              <a:latin typeface="Georgia" panose="02040502050405020303" pitchFamily="18" charset="0"/>
            </a:rPr>
            <a:t>retrieve data of Unicorn startups from Holon IQ website</a:t>
          </a:r>
          <a:endParaRPr lang="it-IT" sz="1600" b="0" kern="1200" dirty="0">
            <a:latin typeface="Georgia" panose="02040502050405020303" pitchFamily="18" charset="0"/>
          </a:endParaRPr>
        </a:p>
      </dsp:txBody>
      <dsp:txXfrm>
        <a:off x="4342" y="0"/>
        <a:ext cx="2866182" cy="1699776"/>
      </dsp:txXfrm>
    </dsp:sp>
    <dsp:sp modelId="{311027E7-936A-4FF0-B20A-CD84264723E1}">
      <dsp:nvSpPr>
        <dsp:cNvPr id="0" name=""/>
        <dsp:cNvSpPr/>
      </dsp:nvSpPr>
      <dsp:spPr>
        <a:xfrm>
          <a:off x="1224962" y="1912248"/>
          <a:ext cx="424944" cy="4249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9E5AC-3FCA-48EB-8AE4-3A55B2D99B14}">
      <dsp:nvSpPr>
        <dsp:cNvPr id="0" name=""/>
        <dsp:cNvSpPr/>
      </dsp:nvSpPr>
      <dsp:spPr>
        <a:xfrm>
          <a:off x="3013834" y="2549664"/>
          <a:ext cx="2866182" cy="1699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it-IT" sz="1600" b="1" kern="1200" dirty="0">
              <a:latin typeface="Georgia" panose="02040502050405020303" pitchFamily="18" charset="0"/>
            </a:rPr>
            <a:t>Strategy </a:t>
          </a:r>
          <a:r>
            <a:rPr lang="it-IT" sz="1600" b="1" kern="1200" dirty="0" err="1">
              <a:latin typeface="Georgia" panose="02040502050405020303" pitchFamily="18" charset="0"/>
            </a:rPr>
            <a:t>analysis</a:t>
          </a:r>
          <a:r>
            <a:rPr lang="it-IT" sz="1600" b="1" kern="1200" dirty="0">
              <a:latin typeface="Georgia" panose="02040502050405020303" pitchFamily="18" charset="0"/>
            </a:rPr>
            <a:t> </a:t>
          </a:r>
          <a:r>
            <a:rPr lang="it-IT" sz="1600" b="0" kern="1200" dirty="0" err="1">
              <a:latin typeface="Georgia" panose="02040502050405020303" pitchFamily="18" charset="0"/>
            </a:rPr>
            <a:t>using</a:t>
          </a:r>
          <a:r>
            <a:rPr lang="it-IT" sz="1600" b="0" kern="1200" dirty="0">
              <a:latin typeface="Georgia" panose="02040502050405020303" pitchFamily="18" charset="0"/>
            </a:rPr>
            <a:t> Python (</a:t>
          </a:r>
          <a:r>
            <a:rPr lang="it-IT" sz="1600" b="0" kern="1200" dirty="0" err="1">
              <a:latin typeface="Georgia" panose="02040502050405020303" pitchFamily="18" charset="0"/>
            </a:rPr>
            <a:t>algorithms</a:t>
          </a:r>
          <a:r>
            <a:rPr lang="it-IT" sz="1600" b="0" kern="1200" dirty="0">
              <a:latin typeface="Georgia" panose="02040502050405020303" pitchFamily="18" charset="0"/>
            </a:rPr>
            <a:t> about startups’ success) or BI software</a:t>
          </a:r>
        </a:p>
      </dsp:txBody>
      <dsp:txXfrm>
        <a:off x="3013834" y="2549664"/>
        <a:ext cx="2866182" cy="1699776"/>
      </dsp:txXfrm>
    </dsp:sp>
    <dsp:sp modelId="{6B7E938B-DA82-4C12-8C93-CF5E60DCD8D3}">
      <dsp:nvSpPr>
        <dsp:cNvPr id="0" name=""/>
        <dsp:cNvSpPr/>
      </dsp:nvSpPr>
      <dsp:spPr>
        <a:xfrm>
          <a:off x="4234454" y="1912248"/>
          <a:ext cx="424944" cy="4249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C664F-5379-417F-BF65-2929A6C4C636}">
      <dsp:nvSpPr>
        <dsp:cNvPr id="0" name=""/>
        <dsp:cNvSpPr/>
      </dsp:nvSpPr>
      <dsp:spPr>
        <a:xfrm>
          <a:off x="6023326" y="0"/>
          <a:ext cx="2866182" cy="1699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it-IT" sz="1600" b="1" kern="1200">
              <a:latin typeface="Georgia" panose="02040502050405020303" pitchFamily="18" charset="0"/>
            </a:rPr>
            <a:t>Critical Interpretation and Understanding</a:t>
          </a:r>
          <a:endParaRPr lang="it-IT" sz="1600" b="1" kern="1200" dirty="0">
            <a:latin typeface="Georgia" panose="02040502050405020303" pitchFamily="18" charset="0"/>
          </a:endParaRPr>
        </a:p>
      </dsp:txBody>
      <dsp:txXfrm>
        <a:off x="6023326" y="0"/>
        <a:ext cx="2866182" cy="1699776"/>
      </dsp:txXfrm>
    </dsp:sp>
    <dsp:sp modelId="{8E0C43FA-5848-463F-B0E0-8D5C52C340A0}">
      <dsp:nvSpPr>
        <dsp:cNvPr id="0" name=""/>
        <dsp:cNvSpPr/>
      </dsp:nvSpPr>
      <dsp:spPr>
        <a:xfrm>
          <a:off x="7243946" y="1912248"/>
          <a:ext cx="424944" cy="4249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97F5D-2FAE-400F-8575-62ACFCF8EDAB}">
      <dsp:nvSpPr>
        <dsp:cNvPr id="0" name=""/>
        <dsp:cNvSpPr/>
      </dsp:nvSpPr>
      <dsp:spPr>
        <a:xfrm>
          <a:off x="0" y="-93450"/>
          <a:ext cx="2539398" cy="292460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A88715-1009-4397-A512-1EBC45FD8BF6}">
      <dsp:nvSpPr>
        <dsp:cNvPr id="0" name=""/>
        <dsp:cNvSpPr/>
      </dsp:nvSpPr>
      <dsp:spPr>
        <a:xfrm>
          <a:off x="420991" y="1022286"/>
          <a:ext cx="2568162" cy="207116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1" kern="1200" dirty="0">
              <a:effectLst/>
              <a:latin typeface="Georgia" panose="02040502050405020303" pitchFamily="18" charset="0"/>
            </a:rPr>
            <a:t>Data Security </a:t>
          </a:r>
        </a:p>
        <a:p>
          <a:pPr marL="0" lvl="0" indent="0" algn="ctr" defTabSz="800100">
            <a:lnSpc>
              <a:spcPct val="90000"/>
            </a:lnSpc>
            <a:spcBef>
              <a:spcPct val="0"/>
            </a:spcBef>
            <a:spcAft>
              <a:spcPct val="35000"/>
            </a:spcAft>
            <a:buNone/>
          </a:pPr>
          <a:r>
            <a:rPr lang="en-US" sz="1800" b="1" i="1" kern="1200" dirty="0">
              <a:effectLst/>
              <a:latin typeface="Georgia" panose="02040502050405020303" pitchFamily="18" charset="0"/>
            </a:rPr>
            <a:t>and Privacy</a:t>
          </a:r>
          <a:endParaRPr lang="it-IT" sz="1800" b="1" i="1" kern="1200" dirty="0">
            <a:latin typeface="Georgia" panose="02040502050405020303" pitchFamily="18" charset="0"/>
          </a:endParaRPr>
        </a:p>
      </dsp:txBody>
      <dsp:txXfrm>
        <a:off x="481653" y="1082948"/>
        <a:ext cx="2446838" cy="1949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E9E0E-F303-440C-A304-88B6FD34D4DD}">
      <dsp:nvSpPr>
        <dsp:cNvPr id="0" name=""/>
        <dsp:cNvSpPr/>
      </dsp:nvSpPr>
      <dsp:spPr>
        <a:xfrm rot="10800000">
          <a:off x="3175330" y="10344"/>
          <a:ext cx="1805361" cy="1805361"/>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B32D9-8B99-41C6-9B14-3D2436D44F86}">
      <dsp:nvSpPr>
        <dsp:cNvPr id="0" name=""/>
        <dsp:cNvSpPr/>
      </dsp:nvSpPr>
      <dsp:spPr>
        <a:xfrm>
          <a:off x="902680" y="0"/>
          <a:ext cx="3175330" cy="180536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Georgia" panose="02040502050405020303" pitchFamily="18" charset="0"/>
            </a:rPr>
            <a:t>Digital healthcare refers to the use of technology and digital tools to enhance healthcare delivery, efficiency, and patient outcomes, through the integration of data and digital technologies into healthcare services.</a:t>
          </a:r>
          <a:endParaRPr lang="it-IT" sz="1600" kern="1200" dirty="0">
            <a:latin typeface="Georgia" panose="02040502050405020303" pitchFamily="18" charset="0"/>
          </a:endParaRPr>
        </a:p>
      </dsp:txBody>
      <dsp:txXfrm>
        <a:off x="902680" y="0"/>
        <a:ext cx="3175330" cy="18053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0030C-7B98-42FC-A67E-B659DDEF247B}">
      <dsp:nvSpPr>
        <dsp:cNvPr id="0" name=""/>
        <dsp:cNvSpPr/>
      </dsp:nvSpPr>
      <dsp:spPr>
        <a:xfrm>
          <a:off x="0" y="94845"/>
          <a:ext cx="4197624" cy="13344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1" kern="1200" dirty="0">
              <a:latin typeface="Georgia" panose="02040502050405020303" pitchFamily="18" charset="0"/>
            </a:rPr>
            <a:t>"Digital healthcare is not just a trend or a buzzword, it is the future of healthcare. Embracing technology is the key to unlocking a new era of patient-centered, efficient, and effective healthcare services."</a:t>
          </a:r>
          <a:endParaRPr lang="it-IT" sz="1600" kern="1200" dirty="0">
            <a:latin typeface="Georgia" panose="02040502050405020303" pitchFamily="18" charset="0"/>
          </a:endParaRPr>
        </a:p>
      </dsp:txBody>
      <dsp:txXfrm>
        <a:off x="65144" y="159989"/>
        <a:ext cx="4067336" cy="1204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A1DB0-6AE0-4C4E-9EFD-EF8F3D6332AA}">
      <dsp:nvSpPr>
        <dsp:cNvPr id="0" name=""/>
        <dsp:cNvSpPr/>
      </dsp:nvSpPr>
      <dsp:spPr>
        <a:xfrm>
          <a:off x="1664461" y="1113101"/>
          <a:ext cx="1360457" cy="1360457"/>
        </a:xfrm>
        <a:prstGeom prst="gear9">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it-IT" sz="800" kern="1200" dirty="0">
              <a:latin typeface="Georgia" panose="02040502050405020303" pitchFamily="18" charset="0"/>
            </a:rPr>
            <a:t>Healthcare</a:t>
          </a:r>
        </a:p>
      </dsp:txBody>
      <dsp:txXfrm>
        <a:off x="1937973" y="1431782"/>
        <a:ext cx="813433" cy="699303"/>
      </dsp:txXfrm>
    </dsp:sp>
    <dsp:sp modelId="{ABFDDFDD-D40A-4DE1-A948-FA39293593E6}">
      <dsp:nvSpPr>
        <dsp:cNvPr id="0" name=""/>
        <dsp:cNvSpPr/>
      </dsp:nvSpPr>
      <dsp:spPr>
        <a:xfrm>
          <a:off x="872922" y="791538"/>
          <a:ext cx="989423" cy="989423"/>
        </a:xfrm>
        <a:prstGeom prst="gear6">
          <a:avLst/>
        </a:prstGeom>
        <a:solidFill>
          <a:schemeClr val="accent3">
            <a:shade val="80000"/>
            <a:hueOff val="264109"/>
            <a:satOff val="-5842"/>
            <a:lumOff val="147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it-IT" sz="800" kern="1200" dirty="0">
              <a:latin typeface="Georgia" panose="02040502050405020303" pitchFamily="18" charset="0"/>
            </a:rPr>
            <a:t>Data</a:t>
          </a:r>
        </a:p>
      </dsp:txBody>
      <dsp:txXfrm>
        <a:off x="1122012" y="1042134"/>
        <a:ext cx="491243" cy="488231"/>
      </dsp:txXfrm>
    </dsp:sp>
    <dsp:sp modelId="{2A0AB378-4B8E-444D-8BFD-446E0F1E5910}">
      <dsp:nvSpPr>
        <dsp:cNvPr id="0" name=""/>
        <dsp:cNvSpPr/>
      </dsp:nvSpPr>
      <dsp:spPr>
        <a:xfrm rot="20700000">
          <a:off x="1427100" y="108937"/>
          <a:ext cx="969433" cy="969433"/>
        </a:xfrm>
        <a:prstGeom prst="gear6">
          <a:avLst/>
        </a:prstGeom>
        <a:solidFill>
          <a:schemeClr val="accent3">
            <a:shade val="80000"/>
            <a:hueOff val="528218"/>
            <a:satOff val="-11684"/>
            <a:lumOff val="294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it-IT" sz="800" kern="1200" dirty="0">
              <a:latin typeface="Georgia" panose="02040502050405020303" pitchFamily="18" charset="0"/>
            </a:rPr>
            <a:t>Technology</a:t>
          </a:r>
        </a:p>
      </dsp:txBody>
      <dsp:txXfrm rot="-20700000">
        <a:off x="1639725" y="321562"/>
        <a:ext cx="544182" cy="544182"/>
      </dsp:txXfrm>
    </dsp:sp>
    <dsp:sp modelId="{9E024BFF-9364-4601-9F3B-56CA6E11F16A}">
      <dsp:nvSpPr>
        <dsp:cNvPr id="0" name=""/>
        <dsp:cNvSpPr/>
      </dsp:nvSpPr>
      <dsp:spPr>
        <a:xfrm>
          <a:off x="1542051" y="917731"/>
          <a:ext cx="1741385" cy="1741385"/>
        </a:xfrm>
        <a:prstGeom prst="circularArrow">
          <a:avLst>
            <a:gd name="adj1" fmla="val 4687"/>
            <a:gd name="adj2" fmla="val 299029"/>
            <a:gd name="adj3" fmla="val 2453034"/>
            <a:gd name="adj4" fmla="val 16004678"/>
            <a:gd name="adj5" fmla="val 5469"/>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BACA31-FC62-493D-B7EC-89CAA172190A}">
      <dsp:nvSpPr>
        <dsp:cNvPr id="0" name=""/>
        <dsp:cNvSpPr/>
      </dsp:nvSpPr>
      <dsp:spPr>
        <a:xfrm>
          <a:off x="697697" y="580001"/>
          <a:ext cx="1265225" cy="1265225"/>
        </a:xfrm>
        <a:prstGeom prst="leftCircularArrow">
          <a:avLst>
            <a:gd name="adj1" fmla="val 6452"/>
            <a:gd name="adj2" fmla="val 429999"/>
            <a:gd name="adj3" fmla="val 10489124"/>
            <a:gd name="adj4" fmla="val 14837806"/>
            <a:gd name="adj5" fmla="val 7527"/>
          </a:avLst>
        </a:prstGeom>
        <a:solidFill>
          <a:schemeClr val="accent3">
            <a:shade val="90000"/>
            <a:hueOff val="264177"/>
            <a:satOff val="-5645"/>
            <a:lumOff val="1344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B7DC7-9B8C-4D2B-AC08-0B1B0B19B187}">
      <dsp:nvSpPr>
        <dsp:cNvPr id="0" name=""/>
        <dsp:cNvSpPr/>
      </dsp:nvSpPr>
      <dsp:spPr>
        <a:xfrm>
          <a:off x="1202860" y="-96020"/>
          <a:ext cx="1364167" cy="1364167"/>
        </a:xfrm>
        <a:prstGeom prst="circularArrow">
          <a:avLst>
            <a:gd name="adj1" fmla="val 5984"/>
            <a:gd name="adj2" fmla="val 394124"/>
            <a:gd name="adj3" fmla="val 13313824"/>
            <a:gd name="adj4" fmla="val 10508221"/>
            <a:gd name="adj5" fmla="val 6981"/>
          </a:avLst>
        </a:prstGeom>
        <a:solidFill>
          <a:schemeClr val="accent3">
            <a:shade val="90000"/>
            <a:hueOff val="528354"/>
            <a:satOff val="-11291"/>
            <a:lumOff val="268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F2077-B0DF-4BF4-B8E4-238A69F8B16B}">
      <dsp:nvSpPr>
        <dsp:cNvPr id="0" name=""/>
        <dsp:cNvSpPr/>
      </dsp:nvSpPr>
      <dsp:spPr>
        <a:xfrm>
          <a:off x="2164" y="650810"/>
          <a:ext cx="4823469" cy="3380088"/>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71C30-043D-489E-8A85-3A826B14243C}">
      <dsp:nvSpPr>
        <dsp:cNvPr id="0" name=""/>
        <dsp:cNvSpPr/>
      </dsp:nvSpPr>
      <dsp:spPr>
        <a:xfrm>
          <a:off x="141670" y="649445"/>
          <a:ext cx="4029907" cy="2450401"/>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D7F14D-D9DB-45D1-B6C7-56EC8E2A2D05}">
      <dsp:nvSpPr>
        <dsp:cNvPr id="0" name=""/>
        <dsp:cNvSpPr/>
      </dsp:nvSpPr>
      <dsp:spPr>
        <a:xfrm>
          <a:off x="377236" y="3319328"/>
          <a:ext cx="4114971" cy="37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0" tIns="38100" rIns="1016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latin typeface="Georgia" panose="02040502050405020303" pitchFamily="18" charset="0"/>
            </a:rPr>
            <a:t>The image depicts the various areas of Digital Healthcare that have been impacted by this revolution during and after the Covid-19 pandemic.</a:t>
          </a:r>
          <a:endParaRPr lang="it-IT" sz="1000" kern="1200" dirty="0">
            <a:latin typeface="Georgia" panose="02040502050405020303" pitchFamily="18" charset="0"/>
          </a:endParaRPr>
        </a:p>
      </dsp:txBody>
      <dsp:txXfrm>
        <a:off x="377236" y="3319328"/>
        <a:ext cx="4114971" cy="376806"/>
      </dsp:txXfrm>
    </dsp:sp>
    <dsp:sp modelId="{00910659-196A-4B7D-9832-A0F2C2E04A2E}">
      <dsp:nvSpPr>
        <dsp:cNvPr id="0" name=""/>
        <dsp:cNvSpPr/>
      </dsp:nvSpPr>
      <dsp:spPr>
        <a:xfrm>
          <a:off x="4825950" y="753646"/>
          <a:ext cx="2039469" cy="317441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BA6A8-2299-4BEC-9706-51423437724C}">
      <dsp:nvSpPr>
        <dsp:cNvPr id="0" name=""/>
        <dsp:cNvSpPr/>
      </dsp:nvSpPr>
      <dsp:spPr>
        <a:xfrm>
          <a:off x="1814" y="0"/>
          <a:ext cx="1088931" cy="1553168"/>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5354A-DE73-4BF9-B0D8-CFE85A4A134B}">
      <dsp:nvSpPr>
        <dsp:cNvPr id="0" name=""/>
        <dsp:cNvSpPr/>
      </dsp:nvSpPr>
      <dsp:spPr>
        <a:xfrm>
          <a:off x="1123413" y="0"/>
          <a:ext cx="1847882" cy="1553168"/>
        </a:xfrm>
        <a:prstGeom prst="rect">
          <a:avLst/>
        </a:prstGeom>
        <a:noFill/>
        <a:ln w="19050">
          <a:solidFill>
            <a:srgbClr val="243FFF"/>
          </a:solidFill>
        </a:ln>
        <a:effectLst/>
      </dsp:spPr>
      <dsp:style>
        <a:lnRef idx="0">
          <a:scrgbClr r="0" g="0" b="0"/>
        </a:lnRef>
        <a:fillRef idx="0">
          <a:scrgbClr r="0" g="0" b="0"/>
        </a:fillRef>
        <a:effectRef idx="0">
          <a:scrgbClr r="0" g="0" b="0"/>
        </a:effectRef>
        <a:fontRef idx="minor"/>
      </dsp:style>
      <dsp:txBody>
        <a:bodyPr spcFirstLastPara="0" vert="horz" wrap="square" lIns="78232" tIns="0" rIns="78232" bIns="78232" numCol="1" spcCol="1270" anchor="ctr" anchorCtr="0">
          <a:noAutofit/>
        </a:bodyPr>
        <a:lstStyle/>
        <a:p>
          <a:pPr marL="0" lvl="0" indent="0" algn="l" defTabSz="466725">
            <a:lnSpc>
              <a:spcPct val="90000"/>
            </a:lnSpc>
            <a:spcBef>
              <a:spcPct val="0"/>
            </a:spcBef>
            <a:spcAft>
              <a:spcPct val="35000"/>
            </a:spcAft>
            <a:buNone/>
          </a:pPr>
          <a:r>
            <a:rPr lang="en-US" sz="1050" b="0" i="1" kern="1200" dirty="0">
              <a:latin typeface="Georgia" panose="02040502050405020303" pitchFamily="18" charset="0"/>
            </a:rPr>
            <a:t>Healthcare profit pools are projected to reach $790 billion in 2026, growing at a 4% CAGR from $654 billion in 2021. Notably, software and platforms (as clinical decision support platform) will experience higher growth.</a:t>
          </a:r>
          <a:endParaRPr lang="it-IT" sz="1050" i="1" kern="1200" dirty="0">
            <a:latin typeface="Georgia" panose="02040502050405020303" pitchFamily="18" charset="0"/>
          </a:endParaRPr>
        </a:p>
      </dsp:txBody>
      <dsp:txXfrm>
        <a:off x="1123413" y="0"/>
        <a:ext cx="1847882" cy="1553168"/>
      </dsp:txXfrm>
    </dsp:sp>
    <dsp:sp modelId="{D6C6EB9B-FEEE-4380-AF97-61E55BE28CC8}">
      <dsp:nvSpPr>
        <dsp:cNvPr id="0" name=""/>
        <dsp:cNvSpPr/>
      </dsp:nvSpPr>
      <dsp:spPr>
        <a:xfrm>
          <a:off x="328494" y="1682598"/>
          <a:ext cx="1088931" cy="1553168"/>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5C088-F59A-4799-B1CD-45A5B2B26F15}">
      <dsp:nvSpPr>
        <dsp:cNvPr id="0" name=""/>
        <dsp:cNvSpPr/>
      </dsp:nvSpPr>
      <dsp:spPr>
        <a:xfrm>
          <a:off x="1450093" y="1682598"/>
          <a:ext cx="1847882" cy="1553168"/>
        </a:xfrm>
        <a:prstGeom prst="rect">
          <a:avLst/>
        </a:prstGeom>
        <a:noFill/>
        <a:ln w="19050">
          <a:solidFill>
            <a:srgbClr val="243FFF"/>
          </a:solidFill>
        </a:ln>
        <a:effectLst/>
      </dsp:spPr>
      <dsp:style>
        <a:lnRef idx="0">
          <a:scrgbClr r="0" g="0" b="0"/>
        </a:lnRef>
        <a:fillRef idx="0">
          <a:scrgbClr r="0" g="0" b="0"/>
        </a:fillRef>
        <a:effectRef idx="0">
          <a:scrgbClr r="0" g="0" b="0"/>
        </a:effectRef>
        <a:fontRef idx="minor"/>
      </dsp:style>
      <dsp:txBody>
        <a:bodyPr spcFirstLastPara="0" vert="horz" wrap="square" lIns="78232" tIns="0" rIns="78232" bIns="78232" numCol="1" spcCol="1270" anchor="ctr" anchorCtr="0">
          <a:noAutofit/>
        </a:bodyPr>
        <a:lstStyle/>
        <a:p>
          <a:pPr marL="0" lvl="0" indent="0" algn="l" defTabSz="488950">
            <a:lnSpc>
              <a:spcPct val="90000"/>
            </a:lnSpc>
            <a:spcBef>
              <a:spcPct val="0"/>
            </a:spcBef>
            <a:spcAft>
              <a:spcPct val="35000"/>
            </a:spcAft>
            <a:buNone/>
          </a:pPr>
          <a:r>
            <a:rPr lang="en-US" sz="1100" b="0" i="1" kern="1200" dirty="0">
              <a:latin typeface="Georgia" panose="02040502050405020303" pitchFamily="18" charset="0"/>
            </a:rPr>
            <a:t>Digital health technology utilization increased from +32% in April 2020, but thereafter utilization levels have largely stabilized, ranging from 13% to 17% across all specialties.</a:t>
          </a:r>
          <a:endParaRPr lang="it-IT" sz="1100" kern="1200" dirty="0">
            <a:latin typeface="Georgia" panose="02040502050405020303" pitchFamily="18" charset="0"/>
          </a:endParaRPr>
        </a:p>
      </dsp:txBody>
      <dsp:txXfrm>
        <a:off x="1450093" y="1682598"/>
        <a:ext cx="1847882" cy="1553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C6F32-FB09-4BB5-A008-A704E30FF951}">
      <dsp:nvSpPr>
        <dsp:cNvPr id="0" name=""/>
        <dsp:cNvSpPr/>
      </dsp:nvSpPr>
      <dsp:spPr>
        <a:xfrm>
          <a:off x="1140479" y="1895"/>
          <a:ext cx="8647717" cy="3875467"/>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0FA1D-BB11-4E44-A389-B3C2EDA4FFF4}">
      <dsp:nvSpPr>
        <dsp:cNvPr id="0" name=""/>
        <dsp:cNvSpPr/>
      </dsp:nvSpPr>
      <dsp:spPr>
        <a:xfrm>
          <a:off x="2845686" y="66708"/>
          <a:ext cx="4676332" cy="2658989"/>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508D29-0DCB-4923-884F-6F07952A03CE}">
      <dsp:nvSpPr>
        <dsp:cNvPr id="0" name=""/>
        <dsp:cNvSpPr/>
      </dsp:nvSpPr>
      <dsp:spPr>
        <a:xfrm>
          <a:off x="2754764" y="2974272"/>
          <a:ext cx="5422289" cy="600913"/>
        </a:xfrm>
        <a:prstGeom prst="rect">
          <a:avLst/>
        </a:prstGeom>
        <a:noFill/>
        <a:ln w="19050">
          <a:solidFill>
            <a:srgbClr val="243FFF"/>
          </a:solidFill>
        </a:ln>
        <a:effectLst/>
      </dsp:spPr>
      <dsp:style>
        <a:lnRef idx="0">
          <a:scrgbClr r="0" g="0" b="0"/>
        </a:lnRef>
        <a:fillRef idx="0">
          <a:scrgbClr r="0" g="0" b="0"/>
        </a:fillRef>
        <a:effectRef idx="0">
          <a:scrgbClr r="0" g="0" b="0"/>
        </a:effectRef>
        <a:fontRef idx="minor"/>
      </dsp:style>
      <dsp:txBody>
        <a:bodyPr spcFirstLastPara="0" vert="horz" wrap="square" lIns="121920" tIns="45720" rIns="1219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rgbClr val="000000"/>
              </a:solidFill>
              <a:effectLst/>
              <a:latin typeface="Georgia" panose="02040502050405020303" pitchFamily="18" charset="0"/>
            </a:rPr>
            <a:t>In 2021, the total funding among US-based digital health startups amounted to $29.1B across 729 deals, </a:t>
          </a:r>
          <a:r>
            <a:rPr lang="en-US" sz="1200" b="0" i="0" kern="1200" dirty="0">
              <a:solidFill>
                <a:schemeClr val="tx1"/>
              </a:solidFill>
              <a:effectLst/>
              <a:latin typeface="Georgia" panose="02040502050405020303" pitchFamily="18" charset="0"/>
            </a:rPr>
            <a:t>with an average deal size of $39.9M. Overall investment nearly doubled </a:t>
          </a:r>
          <a:r>
            <a:rPr lang="en-US" sz="1200" b="0" i="0" u="none" strike="noStrike" kern="1200" dirty="0">
              <a:solidFill>
                <a:schemeClr val="tx1"/>
              </a:solidFill>
              <a:effectLst/>
              <a:latin typeface="Georgia" panose="02040502050405020303" pitchFamily="18" charset="0"/>
            </a:rPr>
            <a:t>2020’s $14.9B former record haul</a:t>
          </a:r>
          <a:r>
            <a:rPr lang="en-US" sz="1200" b="0" i="0" kern="1200" dirty="0">
              <a:solidFill>
                <a:schemeClr val="tx1"/>
              </a:solidFill>
              <a:effectLst/>
              <a:latin typeface="Georgia" panose="02040502050405020303" pitchFamily="18" charset="0"/>
            </a:rPr>
            <a:t>.</a:t>
          </a:r>
          <a:r>
            <a:rPr lang="en-US" sz="1200" b="0" i="0" kern="1200" dirty="0">
              <a:solidFill>
                <a:schemeClr val="tx1"/>
              </a:solidFill>
              <a:latin typeface="Georgia" panose="02040502050405020303" pitchFamily="18" charset="0"/>
            </a:rPr>
            <a:t> </a:t>
          </a:r>
          <a:endParaRPr lang="it-IT" sz="1200" kern="1200" dirty="0">
            <a:solidFill>
              <a:schemeClr val="tx1"/>
            </a:solidFill>
            <a:latin typeface="Georgia" panose="02040502050405020303" pitchFamily="18" charset="0"/>
          </a:endParaRPr>
        </a:p>
      </dsp:txBody>
      <dsp:txXfrm>
        <a:off x="2754764" y="2974272"/>
        <a:ext cx="5422289" cy="600913"/>
      </dsp:txXfrm>
    </dsp:sp>
    <dsp:sp modelId="{4CCDA562-BBD7-4AF9-A15F-ED24400D875C}">
      <dsp:nvSpPr>
        <dsp:cNvPr id="0" name=""/>
        <dsp:cNvSpPr/>
      </dsp:nvSpPr>
      <dsp:spPr>
        <a:xfrm>
          <a:off x="8093989" y="209231"/>
          <a:ext cx="2223457" cy="346079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C6F32-FB09-4BB5-A008-A704E30FF951}">
      <dsp:nvSpPr>
        <dsp:cNvPr id="0" name=""/>
        <dsp:cNvSpPr/>
      </dsp:nvSpPr>
      <dsp:spPr>
        <a:xfrm>
          <a:off x="1024678" y="1888"/>
          <a:ext cx="9690804" cy="3875482"/>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0FA1D-BB11-4E44-A389-B3C2EDA4FFF4}">
      <dsp:nvSpPr>
        <dsp:cNvPr id="0" name=""/>
        <dsp:cNvSpPr/>
      </dsp:nvSpPr>
      <dsp:spPr>
        <a:xfrm>
          <a:off x="2362694" y="0"/>
          <a:ext cx="4671761" cy="265639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508D29-0DCB-4923-884F-6F07952A03CE}">
      <dsp:nvSpPr>
        <dsp:cNvPr id="0" name=""/>
        <dsp:cNvSpPr/>
      </dsp:nvSpPr>
      <dsp:spPr>
        <a:xfrm>
          <a:off x="2536344" y="2844159"/>
          <a:ext cx="7384012" cy="705154"/>
        </a:xfrm>
        <a:prstGeom prst="rect">
          <a:avLst/>
        </a:prstGeom>
        <a:noFill/>
        <a:ln w="19050">
          <a:solidFill>
            <a:srgbClr val="243FFF"/>
          </a:solidFill>
        </a:ln>
        <a:effectLst/>
      </dsp:spPr>
      <dsp:style>
        <a:lnRef idx="0">
          <a:scrgbClr r="0" g="0" b="0"/>
        </a:lnRef>
        <a:fillRef idx="0">
          <a:scrgbClr r="0" g="0" b="0"/>
        </a:fillRef>
        <a:effectRef idx="0">
          <a:scrgbClr r="0" g="0" b="0"/>
        </a:effectRef>
        <a:fontRef idx="minor"/>
      </dsp:style>
      <dsp:txBody>
        <a:bodyPr spcFirstLastPara="0" vert="horz" wrap="square" lIns="121920" tIns="45720" rIns="1219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Georgia" panose="02040502050405020303" pitchFamily="18" charset="0"/>
            </a:rPr>
            <a:t>Maintaining the top spot, digital health startups offering mental healthcare raised $5.1B, $3.3B more than any other clinical indication in 2021, and nearly double 2020’s funding total ($2.7B). Trends driving investment in this category include the integration of mental health services into broader virtual care platforms and the rise of virtual options for intensive mental and behavioral health needs</a:t>
          </a:r>
          <a:endParaRPr lang="it-IT" sz="1200" kern="1200" dirty="0">
            <a:solidFill>
              <a:schemeClr val="tx1"/>
            </a:solidFill>
            <a:latin typeface="Georgia" panose="02040502050405020303" pitchFamily="18" charset="0"/>
          </a:endParaRPr>
        </a:p>
      </dsp:txBody>
      <dsp:txXfrm>
        <a:off x="2536344" y="2844159"/>
        <a:ext cx="7384012" cy="705154"/>
      </dsp:txXfrm>
    </dsp:sp>
    <dsp:sp modelId="{4CCDA562-BBD7-4AF9-A15F-ED24400D875C}">
      <dsp:nvSpPr>
        <dsp:cNvPr id="0" name=""/>
        <dsp:cNvSpPr/>
      </dsp:nvSpPr>
      <dsp:spPr>
        <a:xfrm>
          <a:off x="8420201" y="210923"/>
          <a:ext cx="2221284" cy="345741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DE217D1-FCD1-4007-9E5F-165E20012D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88AB1B1-0B22-4611-8FEA-13D801286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5C18FA-3863-41F0-821D-039AADDA14F8}" type="datetime1">
              <a:rPr lang="it-IT" smtClean="0"/>
              <a:t>13/06/2023</a:t>
            </a:fld>
            <a:endParaRPr lang="it-IT" dirty="0"/>
          </a:p>
        </p:txBody>
      </p:sp>
      <p:sp>
        <p:nvSpPr>
          <p:cNvPr id="4" name="Segnaposto piè di pagina 3">
            <a:extLst>
              <a:ext uri="{FF2B5EF4-FFF2-40B4-BE49-F238E27FC236}">
                <a16:creationId xmlns:a16="http://schemas.microsoft.com/office/drawing/2014/main" id="{36A354F2-2D6C-47B9-96FB-4B76E1E4C7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F525C8CA-3B88-4039-8D2A-86C4329D5A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D447C0-1402-408B-9B31-FEBD74125ED3}" type="slidenum">
              <a:rPr lang="it-IT" smtClean="0"/>
              <a:t>‹N›</a:t>
            </a:fld>
            <a:endParaRPr lang="it-IT"/>
          </a:p>
        </p:txBody>
      </p:sp>
    </p:spTree>
    <p:extLst>
      <p:ext uri="{BB962C8B-B14F-4D97-AF65-F5344CB8AC3E}">
        <p14:creationId xmlns:p14="http://schemas.microsoft.com/office/powerpoint/2010/main" val="29930752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5E1395-F701-4DDD-93A5-41ABA8DCCB44}" type="datetime1">
              <a:rPr lang="it-IT" smtClean="0"/>
              <a:t>13/06/2023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it-IT" noProof="0" smtClean="0"/>
              <a:t>‹N›</a:t>
            </a:fld>
            <a:endParaRPr lang="it-IT"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smtClean="0"/>
              <a:t>1</a:t>
            </a:fld>
            <a:endParaRPr lang="it-IT"/>
          </a:p>
        </p:txBody>
      </p:sp>
      <p:sp>
        <p:nvSpPr>
          <p:cNvPr id="7" name="Segnaposto data 6">
            <a:extLst>
              <a:ext uri="{FF2B5EF4-FFF2-40B4-BE49-F238E27FC236}">
                <a16:creationId xmlns:a16="http://schemas.microsoft.com/office/drawing/2014/main" id="{9B6322FC-AAC1-A9AD-2B1D-4EF1916BDB16}"/>
              </a:ext>
            </a:extLst>
          </p:cNvPr>
          <p:cNvSpPr>
            <a:spLocks noGrp="1"/>
          </p:cNvSpPr>
          <p:nvPr>
            <p:ph type="dt" idx="1"/>
          </p:nvPr>
        </p:nvSpPr>
        <p:spPr/>
        <p:txBody>
          <a:bodyPr/>
          <a:lstStyle/>
          <a:p>
            <a:fld id="{515E7860-ECAE-4A35-9E2B-801BBE29B925}" type="datetime1">
              <a:rPr lang="it-IT" smtClean="0"/>
              <a:t>13/06/2023</a:t>
            </a:fld>
            <a:endParaRPr lang="it-IT" dirty="0"/>
          </a:p>
        </p:txBody>
      </p:sp>
    </p:spTree>
    <p:extLst>
      <p:ext uri="{BB962C8B-B14F-4D97-AF65-F5344CB8AC3E}">
        <p14:creationId xmlns:p14="http://schemas.microsoft.com/office/powerpoint/2010/main" val="385945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"Modello delle Cinque Forze Competitive" di Porter. Questo strumento consente di esaminare le dinamiche competitive di un'azienda e l'attrattività del settore in cui opera. Di seguito sono elencate le cinque forze e come possono essere applicate a </a:t>
            </a:r>
            <a:r>
              <a:rPr lang="it-IT" b="0" i="0" dirty="0" err="1">
                <a:solidFill>
                  <a:srgbClr val="374151"/>
                </a:solidFill>
                <a:effectLst/>
                <a:latin typeface="Söhne"/>
              </a:rPr>
              <a:t>Doctolib</a:t>
            </a:r>
            <a:r>
              <a:rPr lang="it-IT" b="0" i="0" dirty="0">
                <a:solidFill>
                  <a:srgbClr val="374151"/>
                </a:solidFill>
                <a:effectLst/>
                <a:latin typeface="Söhne"/>
              </a:rPr>
              <a:t>:</a:t>
            </a:r>
          </a:p>
          <a:p>
            <a:pPr algn="l">
              <a:buFont typeface="+mj-lt"/>
              <a:buAutoNum type="arabicPeriod"/>
            </a:pPr>
            <a:r>
              <a:rPr lang="it-IT" b="0" i="0" dirty="0">
                <a:solidFill>
                  <a:srgbClr val="374151"/>
                </a:solidFill>
                <a:effectLst/>
                <a:latin typeface="Söhne"/>
              </a:rPr>
              <a:t>Minaccia di nuovi entranti: </a:t>
            </a:r>
            <a:r>
              <a:rPr lang="it-IT" b="0" i="0" dirty="0" err="1">
                <a:solidFill>
                  <a:srgbClr val="374151"/>
                </a:solidFill>
                <a:effectLst/>
                <a:latin typeface="Söhne"/>
              </a:rPr>
              <a:t>Doctolib</a:t>
            </a:r>
            <a:r>
              <a:rPr lang="it-IT" b="0" i="0" dirty="0">
                <a:solidFill>
                  <a:srgbClr val="374151"/>
                </a:solidFill>
                <a:effectLst/>
                <a:latin typeface="Söhne"/>
              </a:rPr>
              <a:t> ha stabilito una posizione solida nel settore della sanità digitale e ha costruito una vasta rete di professionisti medici. Tuttavia, la minaccia di nuovi concorrenti dipende dalla facilità di accesso al mercato e dalla capacità di creare una base di utenti e di professionisti medici. Potrebbe essere necessario affrontare sfide relative alla regolamentazione e all'acquisizione di fiducia da parte dei professionisti e dei pazienti.</a:t>
            </a:r>
          </a:p>
          <a:p>
            <a:pPr algn="l">
              <a:buFont typeface="+mj-lt"/>
              <a:buAutoNum type="arabicPeriod"/>
            </a:pPr>
            <a:r>
              <a:rPr lang="it-IT" b="0" i="0" dirty="0">
                <a:solidFill>
                  <a:srgbClr val="374151"/>
                </a:solidFill>
                <a:effectLst/>
                <a:latin typeface="Söhne"/>
              </a:rPr>
              <a:t>Potere contrattuale dei fornitori: </a:t>
            </a:r>
            <a:r>
              <a:rPr lang="it-IT" b="0" i="0" dirty="0" err="1">
                <a:solidFill>
                  <a:srgbClr val="374151"/>
                </a:solidFill>
                <a:effectLst/>
                <a:latin typeface="Söhne"/>
              </a:rPr>
              <a:t>Doctolib</a:t>
            </a:r>
            <a:r>
              <a:rPr lang="it-IT" b="0" i="0" dirty="0">
                <a:solidFill>
                  <a:srgbClr val="374151"/>
                </a:solidFill>
                <a:effectLst/>
                <a:latin typeface="Söhne"/>
              </a:rPr>
              <a:t> potrebbe avere una certa dipendenza dai fornitori di servizi medici, che potrebbero esercitare un certo potere contrattuale sulla piattaforma. Tuttavia, l'ampia rete di professionisti medici collaboranti potrebbe ridurre tale potere, permettendo a </a:t>
            </a:r>
            <a:r>
              <a:rPr lang="it-IT" b="0" i="0" dirty="0" err="1">
                <a:solidFill>
                  <a:srgbClr val="374151"/>
                </a:solidFill>
                <a:effectLst/>
                <a:latin typeface="Söhne"/>
              </a:rPr>
              <a:t>Doctolib</a:t>
            </a:r>
            <a:r>
              <a:rPr lang="it-IT" b="0" i="0" dirty="0">
                <a:solidFill>
                  <a:srgbClr val="374151"/>
                </a:solidFill>
                <a:effectLst/>
                <a:latin typeface="Söhne"/>
              </a:rPr>
              <a:t> di negoziare accordi vantaggiosi.</a:t>
            </a:r>
          </a:p>
          <a:p>
            <a:pPr algn="l">
              <a:buFont typeface="+mj-lt"/>
              <a:buAutoNum type="arabicPeriod"/>
            </a:pPr>
            <a:r>
              <a:rPr lang="it-IT" b="0" i="0" dirty="0">
                <a:solidFill>
                  <a:srgbClr val="374151"/>
                </a:solidFill>
                <a:effectLst/>
                <a:latin typeface="Söhne"/>
              </a:rPr>
              <a:t>Potere contrattuale dei clienti: I pazienti e i professionisti medici possono avere un certo potere contrattuale nei confronti di </a:t>
            </a:r>
            <a:r>
              <a:rPr lang="it-IT" b="0" i="0" dirty="0" err="1">
                <a:solidFill>
                  <a:srgbClr val="374151"/>
                </a:solidFill>
                <a:effectLst/>
                <a:latin typeface="Söhne"/>
              </a:rPr>
              <a:t>Doctolib</a:t>
            </a:r>
            <a:r>
              <a:rPr lang="it-IT" b="0" i="0" dirty="0">
                <a:solidFill>
                  <a:srgbClr val="374151"/>
                </a:solidFill>
                <a:effectLst/>
                <a:latin typeface="Söhne"/>
              </a:rPr>
              <a:t>. Tuttavia, l'esperienza utente semplificata, l'accesso a una vasta gamma di professionisti e i servizi integrati offerti da </a:t>
            </a:r>
            <a:r>
              <a:rPr lang="it-IT" b="0" i="0" dirty="0" err="1">
                <a:solidFill>
                  <a:srgbClr val="374151"/>
                </a:solidFill>
                <a:effectLst/>
                <a:latin typeface="Söhne"/>
              </a:rPr>
              <a:t>Doctolib</a:t>
            </a:r>
            <a:r>
              <a:rPr lang="it-IT" b="0" i="0" dirty="0">
                <a:solidFill>
                  <a:srgbClr val="374151"/>
                </a:solidFill>
                <a:effectLst/>
                <a:latin typeface="Söhne"/>
              </a:rPr>
              <a:t> possono aumentare l'attrattività della piattaforma e ridurre il potere contrattuale dei clienti.</a:t>
            </a:r>
          </a:p>
          <a:p>
            <a:pPr algn="l">
              <a:buFont typeface="+mj-lt"/>
              <a:buAutoNum type="arabicPeriod"/>
            </a:pPr>
            <a:r>
              <a:rPr lang="it-IT" b="0" i="0" dirty="0">
                <a:solidFill>
                  <a:srgbClr val="374151"/>
                </a:solidFill>
                <a:effectLst/>
                <a:latin typeface="Söhne"/>
              </a:rPr>
              <a:t>Minaccia dei prodotti sostitutivi: </a:t>
            </a:r>
            <a:r>
              <a:rPr lang="it-IT" b="0" i="0" dirty="0" err="1">
                <a:solidFill>
                  <a:srgbClr val="374151"/>
                </a:solidFill>
                <a:effectLst/>
                <a:latin typeface="Söhne"/>
              </a:rPr>
              <a:t>Doctolib</a:t>
            </a:r>
            <a:r>
              <a:rPr lang="it-IT" b="0" i="0" dirty="0">
                <a:solidFill>
                  <a:srgbClr val="374151"/>
                </a:solidFill>
                <a:effectLst/>
                <a:latin typeface="Söhne"/>
              </a:rPr>
              <a:t> opera nel settore della sanità digitale, in cui esistono diverse alternative come altre piattaforme di prenotazione online o servizi di telemedicina. La minaccia dei prodotti sostitutivi dipenderà dalla capacità di </a:t>
            </a:r>
            <a:r>
              <a:rPr lang="it-IT" b="0" i="0" dirty="0" err="1">
                <a:solidFill>
                  <a:srgbClr val="374151"/>
                </a:solidFill>
                <a:effectLst/>
                <a:latin typeface="Söhne"/>
              </a:rPr>
              <a:t>Doctolib</a:t>
            </a:r>
            <a:r>
              <a:rPr lang="it-IT" b="0" i="0" dirty="0">
                <a:solidFill>
                  <a:srgbClr val="374151"/>
                </a:solidFill>
                <a:effectLst/>
                <a:latin typeface="Söhne"/>
              </a:rPr>
              <a:t> di differenziarsi attraverso caratteristiche uniche, qualità del servizio e partnership strategiche.</a:t>
            </a:r>
          </a:p>
          <a:p>
            <a:pPr algn="l">
              <a:buFont typeface="+mj-lt"/>
              <a:buAutoNum type="arabicPeriod"/>
            </a:pPr>
            <a:r>
              <a:rPr lang="it-IT" b="0" i="0" dirty="0">
                <a:solidFill>
                  <a:srgbClr val="374151"/>
                </a:solidFill>
                <a:effectLst/>
                <a:latin typeface="Söhne"/>
              </a:rPr>
              <a:t>Intensità della concorrenza: Nel settore della sanità digitale, l'intensità della concorrenza può variare in base alle regioni geografiche. </a:t>
            </a:r>
            <a:r>
              <a:rPr lang="it-IT" b="0" i="0" dirty="0" err="1">
                <a:solidFill>
                  <a:srgbClr val="374151"/>
                </a:solidFill>
                <a:effectLst/>
                <a:latin typeface="Söhne"/>
              </a:rPr>
              <a:t>Doctolib</a:t>
            </a:r>
            <a:r>
              <a:rPr lang="it-IT" b="0" i="0" dirty="0">
                <a:solidFill>
                  <a:srgbClr val="374151"/>
                </a:solidFill>
                <a:effectLst/>
                <a:latin typeface="Söhne"/>
              </a:rPr>
              <a:t> si trova in una posizione competitiva solida, ma potrebbe affrontare la concorrenza di altre piattaforme o servizi simili. La capacità di mantenere relazioni solide con i professionisti medici, offrire servizi innovativi e adattarsi alle esigenze del mercato sarà essenziale per mantenere una posizione di vantaggio competitivo.</a:t>
            </a:r>
          </a:p>
          <a:p>
            <a:pPr algn="l"/>
            <a:r>
              <a:rPr lang="it-IT" b="0" i="0" dirty="0">
                <a:solidFill>
                  <a:srgbClr val="374151"/>
                </a:solidFill>
                <a:effectLst/>
                <a:latin typeface="Söhne"/>
              </a:rPr>
              <a:t>L'analisi delle cinque forze competitive può fornire una panoramica strategica delle dinamiche del settore e aiutare a identificare le opportunità e le sfide per il modello di business di </a:t>
            </a:r>
            <a:r>
              <a:rPr lang="it-IT" b="0" i="0" dirty="0" err="1">
                <a:solidFill>
                  <a:srgbClr val="374151"/>
                </a:solidFill>
                <a:effectLst/>
                <a:latin typeface="Söhne"/>
              </a:rPr>
              <a:t>Doctolib</a:t>
            </a:r>
            <a:r>
              <a:rPr lang="it-IT" b="0" i="0" dirty="0">
                <a:solidFill>
                  <a:srgbClr val="374151"/>
                </a:solidFill>
                <a:effectLst/>
                <a:latin typeface="Söhne"/>
              </a:rPr>
              <a:t>. Tuttavia, è importante considerare anche altri aspetti strategici come la proposta di valore, l'innovazione, la gestione delle risorse e le partnership strategiche per una valutazione completa del modello di business.</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24</a:t>
            </a:fld>
            <a:endParaRPr lang="it-IT" noProof="0"/>
          </a:p>
        </p:txBody>
      </p:sp>
      <p:sp>
        <p:nvSpPr>
          <p:cNvPr id="7" name="Segnaposto data 6">
            <a:extLst>
              <a:ext uri="{FF2B5EF4-FFF2-40B4-BE49-F238E27FC236}">
                <a16:creationId xmlns:a16="http://schemas.microsoft.com/office/drawing/2014/main" id="{9BA2D669-D5F6-2F70-1DA9-C3F4E1215BF8}"/>
              </a:ext>
            </a:extLst>
          </p:cNvPr>
          <p:cNvSpPr>
            <a:spLocks noGrp="1"/>
          </p:cNvSpPr>
          <p:nvPr>
            <p:ph type="dt" idx="1"/>
          </p:nvPr>
        </p:nvSpPr>
        <p:spPr/>
        <p:txBody>
          <a:bodyPr/>
          <a:lstStyle/>
          <a:p>
            <a:fld id="{94DBC6A5-087A-46FA-9EDE-7C1F8407BD6D}" type="datetime1">
              <a:rPr lang="it-IT" smtClean="0"/>
              <a:t>13/06/2023</a:t>
            </a:fld>
            <a:endParaRPr lang="it-IT" dirty="0"/>
          </a:p>
        </p:txBody>
      </p:sp>
    </p:spTree>
    <p:extLst>
      <p:ext uri="{BB962C8B-B14F-4D97-AF65-F5344CB8AC3E}">
        <p14:creationId xmlns:p14="http://schemas.microsoft.com/office/powerpoint/2010/main" val="3040354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Punti di forza (</a:t>
            </a:r>
            <a:r>
              <a:rPr lang="it-IT" b="0" i="0" dirty="0" err="1">
                <a:solidFill>
                  <a:srgbClr val="374151"/>
                </a:solidFill>
                <a:effectLst/>
                <a:latin typeface="Söhne"/>
              </a:rPr>
              <a:t>Strengths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Piattaforma consolidata: </a:t>
            </a:r>
            <a:r>
              <a:rPr lang="it-IT" b="0" i="0" dirty="0" err="1">
                <a:solidFill>
                  <a:srgbClr val="374151"/>
                </a:solidFill>
                <a:effectLst/>
                <a:latin typeface="Söhne"/>
              </a:rPr>
              <a:t>Doctolib</a:t>
            </a:r>
            <a:r>
              <a:rPr lang="it-IT" b="0" i="0" dirty="0">
                <a:solidFill>
                  <a:srgbClr val="374151"/>
                </a:solidFill>
                <a:effectLst/>
                <a:latin typeface="Söhne"/>
              </a:rPr>
              <a:t> ha una piattaforma di prenotazione online consolidata che offre un'esperienza utente intuitiva e facilita la prenotazione degli appuntamenti medici.</a:t>
            </a:r>
          </a:p>
          <a:p>
            <a:pPr algn="l">
              <a:buFont typeface="Arial" panose="020B0604020202020204" pitchFamily="34" charset="0"/>
              <a:buChar char="•"/>
            </a:pPr>
            <a:r>
              <a:rPr lang="it-IT" b="0" i="0" dirty="0">
                <a:solidFill>
                  <a:srgbClr val="374151"/>
                </a:solidFill>
                <a:effectLst/>
                <a:latin typeface="Söhne"/>
              </a:rPr>
              <a:t>Ampia rete di medici e specialisti: L'azienda ha stabilito una vasta rete di medici e specialisti che offrono i propri servizi sulla piattaforma, fornendo una gamma diversificata di professionisti sanitari per i pazienti.</a:t>
            </a:r>
          </a:p>
          <a:p>
            <a:pPr algn="l">
              <a:buFont typeface="Arial" panose="020B0604020202020204" pitchFamily="34" charset="0"/>
              <a:buChar char="•"/>
            </a:pPr>
            <a:r>
              <a:rPr lang="it-IT" b="0" i="0" dirty="0">
                <a:solidFill>
                  <a:srgbClr val="374151"/>
                </a:solidFill>
                <a:effectLst/>
                <a:latin typeface="Söhne"/>
              </a:rPr>
              <a:t>Ampia copertura geografica: </a:t>
            </a:r>
            <a:r>
              <a:rPr lang="it-IT" b="0" i="0" dirty="0" err="1">
                <a:solidFill>
                  <a:srgbClr val="374151"/>
                </a:solidFill>
                <a:effectLst/>
                <a:latin typeface="Söhne"/>
              </a:rPr>
              <a:t>Doctolib</a:t>
            </a:r>
            <a:r>
              <a:rPr lang="it-IT" b="0" i="0" dirty="0">
                <a:solidFill>
                  <a:srgbClr val="374151"/>
                </a:solidFill>
                <a:effectLst/>
                <a:latin typeface="Söhne"/>
              </a:rPr>
              <a:t> ha esteso la sua presenza in numerose regioni e città, garantendo un'ampia copertura geografica e un accesso facilitato ai servizi medici per i pazienti.</a:t>
            </a:r>
          </a:p>
          <a:p>
            <a:pPr algn="l">
              <a:buFont typeface="Arial" panose="020B0604020202020204" pitchFamily="34" charset="0"/>
              <a:buChar char="•"/>
            </a:pPr>
            <a:r>
              <a:rPr lang="it-IT" b="0" i="0" dirty="0">
                <a:solidFill>
                  <a:srgbClr val="374151"/>
                </a:solidFill>
                <a:effectLst/>
                <a:latin typeface="Söhne"/>
              </a:rPr>
              <a:t>Integrazione semplificata: L'azienda offre soluzioni di integrazione con i sistemi di gestione degli appuntamenti e la documentazione medica dei medici, semplificando il processo per i professionisti sanitari.</a:t>
            </a:r>
          </a:p>
          <a:p>
            <a:pPr algn="l">
              <a:buFont typeface="Arial" panose="020B0604020202020204" pitchFamily="34" charset="0"/>
              <a:buChar char="•"/>
            </a:pPr>
            <a:r>
              <a:rPr lang="it-IT" b="0" i="0" dirty="0">
                <a:solidFill>
                  <a:srgbClr val="374151"/>
                </a:solidFill>
                <a:effectLst/>
                <a:latin typeface="Söhne"/>
              </a:rPr>
              <a:t>Buona reputazione e fiducia: </a:t>
            </a:r>
            <a:r>
              <a:rPr lang="it-IT" b="0" i="0" dirty="0" err="1">
                <a:solidFill>
                  <a:srgbClr val="374151"/>
                </a:solidFill>
                <a:effectLst/>
                <a:latin typeface="Söhne"/>
              </a:rPr>
              <a:t>Doctolib</a:t>
            </a:r>
            <a:r>
              <a:rPr lang="it-IT" b="0" i="0" dirty="0">
                <a:solidFill>
                  <a:srgbClr val="374151"/>
                </a:solidFill>
                <a:effectLst/>
                <a:latin typeface="Söhne"/>
              </a:rPr>
              <a:t> gode di una buona reputazione nel settore della telemedicina, con una solida base di utenti che si fidano dei suoi servizi e della qualità dell'assistenza offerta.</a:t>
            </a:r>
          </a:p>
          <a:p>
            <a:pPr algn="l"/>
            <a:r>
              <a:rPr lang="it-IT" b="0" i="0" dirty="0">
                <a:solidFill>
                  <a:srgbClr val="374151"/>
                </a:solidFill>
                <a:effectLst/>
                <a:latin typeface="Söhne"/>
              </a:rPr>
              <a:t>Punti di debolezza (</a:t>
            </a:r>
            <a:r>
              <a:rPr lang="it-IT" b="0" i="0" dirty="0" err="1">
                <a:solidFill>
                  <a:srgbClr val="374151"/>
                </a:solidFill>
                <a:effectLst/>
                <a:latin typeface="Söhne"/>
              </a:rPr>
              <a:t>Weaknesses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Dipendenza dalla connettività Internet: Essendo una piattaforma di telemedicina online, </a:t>
            </a:r>
            <a:r>
              <a:rPr lang="it-IT" b="0" i="0" dirty="0" err="1">
                <a:solidFill>
                  <a:srgbClr val="374151"/>
                </a:solidFill>
                <a:effectLst/>
                <a:latin typeface="Söhne"/>
              </a:rPr>
              <a:t>Doctolib</a:t>
            </a:r>
            <a:r>
              <a:rPr lang="it-IT" b="0" i="0" dirty="0">
                <a:solidFill>
                  <a:srgbClr val="374151"/>
                </a:solidFill>
                <a:effectLst/>
                <a:latin typeface="Söhne"/>
              </a:rPr>
              <a:t> è dipendente dalla connettività Internet affidabile per garantire la disponibilità continua dei servizi. Problemi tecnici o interruzioni di rete possono influire sull'accessibilità e l'esperienza utente.</a:t>
            </a:r>
          </a:p>
          <a:p>
            <a:pPr algn="l">
              <a:buFont typeface="Arial" panose="020B0604020202020204" pitchFamily="34" charset="0"/>
              <a:buChar char="•"/>
            </a:pPr>
            <a:r>
              <a:rPr lang="it-IT" b="0" i="0" dirty="0">
                <a:solidFill>
                  <a:srgbClr val="374151"/>
                </a:solidFill>
                <a:effectLst/>
                <a:latin typeface="Söhne"/>
              </a:rPr>
              <a:t>Limitazioni linguistiche e culturali: </a:t>
            </a:r>
            <a:r>
              <a:rPr lang="it-IT" b="0" i="0" dirty="0" err="1">
                <a:solidFill>
                  <a:srgbClr val="374151"/>
                </a:solidFill>
                <a:effectLst/>
                <a:latin typeface="Söhne"/>
              </a:rPr>
              <a:t>Doctolib</a:t>
            </a:r>
            <a:r>
              <a:rPr lang="it-IT" b="0" i="0" dirty="0">
                <a:solidFill>
                  <a:srgbClr val="374151"/>
                </a:solidFill>
                <a:effectLst/>
                <a:latin typeface="Söhne"/>
              </a:rPr>
              <a:t> potrebbe affrontare sfide legate alle differenze linguistiche e culturali nel fornire servizi a livello internazionale. L'azienda potrebbe dover affrontare problemi di traduzione e adattamento delle soluzioni alle esigenze specifiche di diverse comunità e culture.</a:t>
            </a:r>
          </a:p>
          <a:p>
            <a:pPr algn="l">
              <a:buFont typeface="Arial" panose="020B0604020202020204" pitchFamily="34" charset="0"/>
              <a:buChar char="•"/>
            </a:pPr>
            <a:r>
              <a:rPr lang="it-IT" b="0" i="0" dirty="0">
                <a:solidFill>
                  <a:srgbClr val="374151"/>
                </a:solidFill>
                <a:effectLst/>
                <a:latin typeface="Söhne"/>
              </a:rPr>
              <a:t>Concorrenza crescente: Con l'aumento della concorrenza nel settore della telemedicina, </a:t>
            </a:r>
            <a:r>
              <a:rPr lang="it-IT" b="0" i="0" dirty="0" err="1">
                <a:solidFill>
                  <a:srgbClr val="374151"/>
                </a:solidFill>
                <a:effectLst/>
                <a:latin typeface="Söhne"/>
              </a:rPr>
              <a:t>Doctolib</a:t>
            </a:r>
            <a:r>
              <a:rPr lang="it-IT" b="0" i="0" dirty="0">
                <a:solidFill>
                  <a:srgbClr val="374151"/>
                </a:solidFill>
                <a:effectLst/>
                <a:latin typeface="Söhne"/>
              </a:rPr>
              <a:t> potrebbe dover affrontare una maggiore competizione da parte di altre piattaforme e aziende che offrono servizi simili.</a:t>
            </a:r>
          </a:p>
          <a:p>
            <a:pPr algn="l"/>
            <a:r>
              <a:rPr lang="it-IT" b="0" i="0" dirty="0">
                <a:solidFill>
                  <a:srgbClr val="374151"/>
                </a:solidFill>
                <a:effectLst/>
                <a:latin typeface="Söhne"/>
              </a:rPr>
              <a:t>Opportunità (</a:t>
            </a:r>
            <a:r>
              <a:rPr lang="it-IT" b="0" i="0" dirty="0" err="1">
                <a:solidFill>
                  <a:srgbClr val="374151"/>
                </a:solidFill>
                <a:effectLst/>
                <a:latin typeface="Söhne"/>
              </a:rPr>
              <a:t>Opportunities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Mercato in crescita: Il settore della telemedicina è in rapida crescita, offrendo ampie opportunità di espansione e penetrazione del mercato per </a:t>
            </a:r>
            <a:r>
              <a:rPr lang="it-IT" b="0" i="0" dirty="0" err="1">
                <a:solidFill>
                  <a:srgbClr val="374151"/>
                </a:solidFill>
                <a:effectLst/>
                <a:latin typeface="Söhne"/>
              </a:rPr>
              <a:t>Doctolib</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Espansione internazionale: </a:t>
            </a:r>
            <a:r>
              <a:rPr lang="it-IT" b="0" i="0" dirty="0" err="1">
                <a:solidFill>
                  <a:srgbClr val="374151"/>
                </a:solidFill>
                <a:effectLst/>
                <a:latin typeface="Söhne"/>
              </a:rPr>
              <a:t>Doctolib</a:t>
            </a:r>
            <a:r>
              <a:rPr lang="it-IT" b="0" i="0" dirty="0">
                <a:solidFill>
                  <a:srgbClr val="374151"/>
                </a:solidFill>
                <a:effectLst/>
                <a:latin typeface="Söhne"/>
              </a:rPr>
              <a:t> può cercare opportunità di espansione in nuovi mercati internazionali, offrendo i suoi servizi in regioni geografiche non ancora ben servite dalla telemedicina.</a:t>
            </a:r>
          </a:p>
          <a:p>
            <a:pPr algn="l">
              <a:buFont typeface="Arial" panose="020B0604020202020204" pitchFamily="34" charset="0"/>
              <a:buChar char="•"/>
            </a:pPr>
            <a:r>
              <a:rPr lang="it-IT" b="0" i="0" dirty="0">
                <a:solidFill>
                  <a:srgbClr val="374151"/>
                </a:solidFill>
                <a:effectLst/>
                <a:latin typeface="Söhne"/>
              </a:rPr>
              <a:t>Innovazione tecnologica: Le nuove tecnologie e le tendenze emergenti nel settore, come l'intelligenza artificiale e l'Internet of </a:t>
            </a:r>
            <a:r>
              <a:rPr lang="it-IT" b="0" i="0" dirty="0" err="1">
                <a:solidFill>
                  <a:srgbClr val="374151"/>
                </a:solidFill>
                <a:effectLst/>
                <a:latin typeface="Söhne"/>
              </a:rPr>
              <a:t>Things</a:t>
            </a:r>
            <a:r>
              <a:rPr lang="it-IT" b="0" i="0" dirty="0">
                <a:solidFill>
                  <a:srgbClr val="374151"/>
                </a:solidFill>
                <a:effectLst/>
                <a:latin typeface="Söhne"/>
              </a:rPr>
              <a:t> (IoT), offrono opportunità per </a:t>
            </a:r>
            <a:r>
              <a:rPr lang="it-IT" b="0" i="0" dirty="0" err="1">
                <a:solidFill>
                  <a:srgbClr val="374151"/>
                </a:solidFill>
                <a:effectLst/>
                <a:latin typeface="Söhne"/>
              </a:rPr>
              <a:t>Doctolib</a:t>
            </a:r>
            <a:r>
              <a:rPr lang="it-IT" b="0" i="0" dirty="0">
                <a:solidFill>
                  <a:srgbClr val="374151"/>
                </a:solidFill>
                <a:effectLst/>
                <a:latin typeface="Söhne"/>
              </a:rPr>
              <a:t> di innovare ulteriormente e migliorare i suoi servizi.</a:t>
            </a:r>
          </a:p>
          <a:p>
            <a:pPr algn="l"/>
            <a:r>
              <a:rPr lang="it-IT" b="0" i="0" dirty="0">
                <a:solidFill>
                  <a:srgbClr val="374151"/>
                </a:solidFill>
                <a:effectLst/>
                <a:latin typeface="Söhne"/>
              </a:rPr>
              <a:t>Minacce (</a:t>
            </a:r>
            <a:r>
              <a:rPr lang="it-IT" b="0" i="0" dirty="0" err="1">
                <a:solidFill>
                  <a:srgbClr val="374151"/>
                </a:solidFill>
                <a:effectLst/>
                <a:latin typeface="Söhne"/>
              </a:rPr>
              <a:t>Threats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Regolamentazione e conformità: Le normative e le leggi relative alla telemedicina possono essere complesse e in continua evoluzione. </a:t>
            </a:r>
            <a:r>
              <a:rPr lang="it-IT" b="0" i="0" dirty="0" err="1">
                <a:solidFill>
                  <a:srgbClr val="374151"/>
                </a:solidFill>
                <a:effectLst/>
                <a:latin typeface="Söhne"/>
              </a:rPr>
              <a:t>Doctolib</a:t>
            </a:r>
            <a:r>
              <a:rPr lang="it-IT" b="0" i="0" dirty="0">
                <a:solidFill>
                  <a:srgbClr val="374151"/>
                </a:solidFill>
                <a:effectLst/>
                <a:latin typeface="Söhne"/>
              </a:rPr>
              <a:t> potrebbe affrontare sfide nel garantire la conformità normativa e l'aderenza ai requisiti legali in diversi paesi o regioni.</a:t>
            </a:r>
          </a:p>
          <a:p>
            <a:pPr algn="l">
              <a:buFont typeface="Arial" panose="020B0604020202020204" pitchFamily="34" charset="0"/>
              <a:buChar char="•"/>
            </a:pPr>
            <a:r>
              <a:rPr lang="it-IT" b="0" i="0" dirty="0">
                <a:solidFill>
                  <a:srgbClr val="374151"/>
                </a:solidFill>
                <a:effectLst/>
                <a:latin typeface="Söhne"/>
              </a:rPr>
              <a:t>Sicurezza dei dati: La gestione sicura dei dati sanitari dei pazienti è una priorità critica per </a:t>
            </a:r>
            <a:r>
              <a:rPr lang="it-IT" b="0" i="0" dirty="0" err="1">
                <a:solidFill>
                  <a:srgbClr val="374151"/>
                </a:solidFill>
                <a:effectLst/>
                <a:latin typeface="Söhne"/>
              </a:rPr>
              <a:t>Doctolib</a:t>
            </a:r>
            <a:r>
              <a:rPr lang="it-IT" b="0" i="0" dirty="0">
                <a:solidFill>
                  <a:srgbClr val="374151"/>
                </a:solidFill>
                <a:effectLst/>
                <a:latin typeface="Söhne"/>
              </a:rPr>
              <a:t>. La minaccia di violazioni della sicurezza informatica o di accessi non autorizzati potrebbe compromettere la reputazione e la fiducia degli utenti.</a:t>
            </a:r>
          </a:p>
          <a:p>
            <a:pPr algn="l">
              <a:buFont typeface="Arial" panose="020B0604020202020204" pitchFamily="34" charset="0"/>
              <a:buChar char="•"/>
            </a:pPr>
            <a:r>
              <a:rPr lang="it-IT" b="0" i="0" dirty="0">
                <a:solidFill>
                  <a:srgbClr val="374151"/>
                </a:solidFill>
                <a:effectLst/>
                <a:latin typeface="Söhne"/>
              </a:rPr>
              <a:t>Resistenza al cambiamento: Alcuni medici e pazienti potrebbero mostrare resistenza al cambiamento e preferire i metodi tradizionali di appuntamenti medici in persona. Ciò potrebbe rappresentare una sfida per l'adozione diffusa dei servizi di telemedicina.</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25</a:t>
            </a:fld>
            <a:endParaRPr lang="it-IT" noProof="0"/>
          </a:p>
        </p:txBody>
      </p:sp>
      <p:sp>
        <p:nvSpPr>
          <p:cNvPr id="7" name="Segnaposto data 6">
            <a:extLst>
              <a:ext uri="{FF2B5EF4-FFF2-40B4-BE49-F238E27FC236}">
                <a16:creationId xmlns:a16="http://schemas.microsoft.com/office/drawing/2014/main" id="{A5E04070-120F-F60B-6D9F-59EC2D175797}"/>
              </a:ext>
            </a:extLst>
          </p:cNvPr>
          <p:cNvSpPr>
            <a:spLocks noGrp="1"/>
          </p:cNvSpPr>
          <p:nvPr>
            <p:ph type="dt" idx="1"/>
          </p:nvPr>
        </p:nvSpPr>
        <p:spPr/>
        <p:txBody>
          <a:bodyPr/>
          <a:lstStyle/>
          <a:p>
            <a:fld id="{9609C4B8-5149-46E2-A12B-E70C3646D830}" type="datetime1">
              <a:rPr lang="it-IT" smtClean="0"/>
              <a:t>13/06/2023</a:t>
            </a:fld>
            <a:endParaRPr lang="it-IT" dirty="0"/>
          </a:p>
        </p:txBody>
      </p:sp>
    </p:spTree>
    <p:extLst>
      <p:ext uri="{BB962C8B-B14F-4D97-AF65-F5344CB8AC3E}">
        <p14:creationId xmlns:p14="http://schemas.microsoft.com/office/powerpoint/2010/main" val="3085785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Punti di forza (</a:t>
            </a:r>
            <a:r>
              <a:rPr lang="it-IT" b="0" i="0" dirty="0" err="1">
                <a:solidFill>
                  <a:srgbClr val="374151"/>
                </a:solidFill>
                <a:effectLst/>
                <a:latin typeface="Söhne"/>
              </a:rPr>
              <a:t>Strengths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Piattaforma consolidata: </a:t>
            </a:r>
            <a:r>
              <a:rPr lang="it-IT" b="0" i="0" dirty="0" err="1">
                <a:solidFill>
                  <a:srgbClr val="374151"/>
                </a:solidFill>
                <a:effectLst/>
                <a:latin typeface="Söhne"/>
              </a:rPr>
              <a:t>Doctolib</a:t>
            </a:r>
            <a:r>
              <a:rPr lang="it-IT" b="0" i="0" dirty="0">
                <a:solidFill>
                  <a:srgbClr val="374151"/>
                </a:solidFill>
                <a:effectLst/>
                <a:latin typeface="Söhne"/>
              </a:rPr>
              <a:t> ha una piattaforma di prenotazione online consolidata che offre un'esperienza utente intuitiva e facilita la prenotazione degli appuntamenti medici.</a:t>
            </a:r>
          </a:p>
          <a:p>
            <a:pPr algn="l">
              <a:buFont typeface="Arial" panose="020B0604020202020204" pitchFamily="34" charset="0"/>
              <a:buChar char="•"/>
            </a:pPr>
            <a:r>
              <a:rPr lang="it-IT" b="0" i="0" dirty="0">
                <a:solidFill>
                  <a:srgbClr val="374151"/>
                </a:solidFill>
                <a:effectLst/>
                <a:latin typeface="Söhne"/>
              </a:rPr>
              <a:t>Ampia rete di medici e specialisti: L'azienda ha stabilito una vasta rete di medici e specialisti che offrono i propri servizi sulla piattaforma, fornendo una gamma diversificata di professionisti sanitari per i pazienti.</a:t>
            </a:r>
          </a:p>
          <a:p>
            <a:pPr algn="l">
              <a:buFont typeface="Arial" panose="020B0604020202020204" pitchFamily="34" charset="0"/>
              <a:buChar char="•"/>
            </a:pPr>
            <a:r>
              <a:rPr lang="it-IT" b="0" i="0" dirty="0">
                <a:solidFill>
                  <a:srgbClr val="374151"/>
                </a:solidFill>
                <a:effectLst/>
                <a:latin typeface="Söhne"/>
              </a:rPr>
              <a:t>Ampia copertura geografica: </a:t>
            </a:r>
            <a:r>
              <a:rPr lang="it-IT" b="0" i="0" dirty="0" err="1">
                <a:solidFill>
                  <a:srgbClr val="374151"/>
                </a:solidFill>
                <a:effectLst/>
                <a:latin typeface="Söhne"/>
              </a:rPr>
              <a:t>Doctolib</a:t>
            </a:r>
            <a:r>
              <a:rPr lang="it-IT" b="0" i="0" dirty="0">
                <a:solidFill>
                  <a:srgbClr val="374151"/>
                </a:solidFill>
                <a:effectLst/>
                <a:latin typeface="Söhne"/>
              </a:rPr>
              <a:t> ha esteso la sua presenza in numerose regioni e città, garantendo un'ampia copertura geografica e un accesso facilitato ai servizi medici per i pazienti.</a:t>
            </a:r>
          </a:p>
          <a:p>
            <a:pPr algn="l">
              <a:buFont typeface="Arial" panose="020B0604020202020204" pitchFamily="34" charset="0"/>
              <a:buChar char="•"/>
            </a:pPr>
            <a:r>
              <a:rPr lang="it-IT" b="0" i="0" dirty="0">
                <a:solidFill>
                  <a:srgbClr val="374151"/>
                </a:solidFill>
                <a:effectLst/>
                <a:latin typeface="Söhne"/>
              </a:rPr>
              <a:t>Integrazione semplificata: L'azienda offre soluzioni di integrazione con i sistemi di gestione degli appuntamenti e la documentazione medica dei medici, semplificando il processo per i professionisti sanitari.</a:t>
            </a:r>
          </a:p>
          <a:p>
            <a:pPr algn="l">
              <a:buFont typeface="Arial" panose="020B0604020202020204" pitchFamily="34" charset="0"/>
              <a:buChar char="•"/>
            </a:pPr>
            <a:r>
              <a:rPr lang="it-IT" b="0" i="0" dirty="0">
                <a:solidFill>
                  <a:srgbClr val="374151"/>
                </a:solidFill>
                <a:effectLst/>
                <a:latin typeface="Söhne"/>
              </a:rPr>
              <a:t>Buona reputazione e fiducia: </a:t>
            </a:r>
            <a:r>
              <a:rPr lang="it-IT" b="0" i="0" dirty="0" err="1">
                <a:solidFill>
                  <a:srgbClr val="374151"/>
                </a:solidFill>
                <a:effectLst/>
                <a:latin typeface="Söhne"/>
              </a:rPr>
              <a:t>Doctolib</a:t>
            </a:r>
            <a:r>
              <a:rPr lang="it-IT" b="0" i="0" dirty="0">
                <a:solidFill>
                  <a:srgbClr val="374151"/>
                </a:solidFill>
                <a:effectLst/>
                <a:latin typeface="Söhne"/>
              </a:rPr>
              <a:t> gode di una buona reputazione nel settore della telemedicina, con una solida base di utenti che si fidano dei suoi servizi e della qualità dell'assistenza offerta.</a:t>
            </a:r>
          </a:p>
          <a:p>
            <a:pPr algn="l"/>
            <a:r>
              <a:rPr lang="it-IT" b="0" i="0" dirty="0">
                <a:solidFill>
                  <a:srgbClr val="374151"/>
                </a:solidFill>
                <a:effectLst/>
                <a:latin typeface="Söhne"/>
              </a:rPr>
              <a:t>Punti di debolezza (</a:t>
            </a:r>
            <a:r>
              <a:rPr lang="it-IT" b="0" i="0" dirty="0" err="1">
                <a:solidFill>
                  <a:srgbClr val="374151"/>
                </a:solidFill>
                <a:effectLst/>
                <a:latin typeface="Söhne"/>
              </a:rPr>
              <a:t>Weaknesses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Dipendenza dalla connettività Internet: Essendo una piattaforma di telemedicina online, </a:t>
            </a:r>
            <a:r>
              <a:rPr lang="it-IT" b="0" i="0" dirty="0" err="1">
                <a:solidFill>
                  <a:srgbClr val="374151"/>
                </a:solidFill>
                <a:effectLst/>
                <a:latin typeface="Söhne"/>
              </a:rPr>
              <a:t>Doctolib</a:t>
            </a:r>
            <a:r>
              <a:rPr lang="it-IT" b="0" i="0" dirty="0">
                <a:solidFill>
                  <a:srgbClr val="374151"/>
                </a:solidFill>
                <a:effectLst/>
                <a:latin typeface="Söhne"/>
              </a:rPr>
              <a:t> è dipendente dalla connettività Internet affidabile per garantire la disponibilità continua dei servizi. Problemi tecnici o interruzioni di rete possono influire sull'accessibilità e l'esperienza utente.</a:t>
            </a:r>
          </a:p>
          <a:p>
            <a:pPr algn="l">
              <a:buFont typeface="Arial" panose="020B0604020202020204" pitchFamily="34" charset="0"/>
              <a:buChar char="•"/>
            </a:pPr>
            <a:r>
              <a:rPr lang="it-IT" b="0" i="0" dirty="0">
                <a:solidFill>
                  <a:srgbClr val="374151"/>
                </a:solidFill>
                <a:effectLst/>
                <a:latin typeface="Söhne"/>
              </a:rPr>
              <a:t>Limitazioni linguistiche e culturali: </a:t>
            </a:r>
            <a:r>
              <a:rPr lang="it-IT" b="0" i="0" dirty="0" err="1">
                <a:solidFill>
                  <a:srgbClr val="374151"/>
                </a:solidFill>
                <a:effectLst/>
                <a:latin typeface="Söhne"/>
              </a:rPr>
              <a:t>Doctolib</a:t>
            </a:r>
            <a:r>
              <a:rPr lang="it-IT" b="0" i="0" dirty="0">
                <a:solidFill>
                  <a:srgbClr val="374151"/>
                </a:solidFill>
                <a:effectLst/>
                <a:latin typeface="Söhne"/>
              </a:rPr>
              <a:t> potrebbe affrontare sfide legate alle differenze linguistiche e culturali nel fornire servizi a livello internazionale. L'azienda potrebbe dover affrontare problemi di traduzione e adattamento delle soluzioni alle esigenze specifiche di diverse comunità e culture.</a:t>
            </a:r>
          </a:p>
          <a:p>
            <a:pPr algn="l">
              <a:buFont typeface="Arial" panose="020B0604020202020204" pitchFamily="34" charset="0"/>
              <a:buChar char="•"/>
            </a:pPr>
            <a:r>
              <a:rPr lang="it-IT" b="0" i="0" dirty="0">
                <a:solidFill>
                  <a:srgbClr val="374151"/>
                </a:solidFill>
                <a:effectLst/>
                <a:latin typeface="Söhne"/>
              </a:rPr>
              <a:t>Concorrenza crescente: Con l'aumento della concorrenza nel settore della telemedicina, </a:t>
            </a:r>
            <a:r>
              <a:rPr lang="it-IT" b="0" i="0" dirty="0" err="1">
                <a:solidFill>
                  <a:srgbClr val="374151"/>
                </a:solidFill>
                <a:effectLst/>
                <a:latin typeface="Söhne"/>
              </a:rPr>
              <a:t>Doctolib</a:t>
            </a:r>
            <a:r>
              <a:rPr lang="it-IT" b="0" i="0" dirty="0">
                <a:solidFill>
                  <a:srgbClr val="374151"/>
                </a:solidFill>
                <a:effectLst/>
                <a:latin typeface="Söhne"/>
              </a:rPr>
              <a:t> potrebbe dover affrontare una maggiore competizione da parte di altre piattaforme e aziende che offrono servizi simili.</a:t>
            </a:r>
          </a:p>
          <a:p>
            <a:pPr algn="l"/>
            <a:r>
              <a:rPr lang="it-IT" b="0" i="0" dirty="0">
                <a:solidFill>
                  <a:srgbClr val="374151"/>
                </a:solidFill>
                <a:effectLst/>
                <a:latin typeface="Söhne"/>
              </a:rPr>
              <a:t>Opportunità (</a:t>
            </a:r>
            <a:r>
              <a:rPr lang="it-IT" b="0" i="0" dirty="0" err="1">
                <a:solidFill>
                  <a:srgbClr val="374151"/>
                </a:solidFill>
                <a:effectLst/>
                <a:latin typeface="Söhne"/>
              </a:rPr>
              <a:t>Opportunities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Mercato in crescita: Il settore della telemedicina è in rapida crescita, offrendo ampie opportunità di espansione e penetrazione del mercato per </a:t>
            </a:r>
            <a:r>
              <a:rPr lang="it-IT" b="0" i="0" dirty="0" err="1">
                <a:solidFill>
                  <a:srgbClr val="374151"/>
                </a:solidFill>
                <a:effectLst/>
                <a:latin typeface="Söhne"/>
              </a:rPr>
              <a:t>Doctolib</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Espansione internazionale: </a:t>
            </a:r>
            <a:r>
              <a:rPr lang="it-IT" b="0" i="0" dirty="0" err="1">
                <a:solidFill>
                  <a:srgbClr val="374151"/>
                </a:solidFill>
                <a:effectLst/>
                <a:latin typeface="Söhne"/>
              </a:rPr>
              <a:t>Doctolib</a:t>
            </a:r>
            <a:r>
              <a:rPr lang="it-IT" b="0" i="0" dirty="0">
                <a:solidFill>
                  <a:srgbClr val="374151"/>
                </a:solidFill>
                <a:effectLst/>
                <a:latin typeface="Söhne"/>
              </a:rPr>
              <a:t> può cercare opportunità di espansione in nuovi mercati internazionali, offrendo i suoi servizi in regioni geografiche non ancora ben servite dalla telemedicina.</a:t>
            </a:r>
          </a:p>
          <a:p>
            <a:pPr algn="l">
              <a:buFont typeface="Arial" panose="020B0604020202020204" pitchFamily="34" charset="0"/>
              <a:buChar char="•"/>
            </a:pPr>
            <a:r>
              <a:rPr lang="it-IT" b="0" i="0" dirty="0">
                <a:solidFill>
                  <a:srgbClr val="374151"/>
                </a:solidFill>
                <a:effectLst/>
                <a:latin typeface="Söhne"/>
              </a:rPr>
              <a:t>Innovazione tecnologica: Le nuove tecnologie e le tendenze emergenti nel settore, come l'intelligenza artificiale e l'Internet of </a:t>
            </a:r>
            <a:r>
              <a:rPr lang="it-IT" b="0" i="0" dirty="0" err="1">
                <a:solidFill>
                  <a:srgbClr val="374151"/>
                </a:solidFill>
                <a:effectLst/>
                <a:latin typeface="Söhne"/>
              </a:rPr>
              <a:t>Things</a:t>
            </a:r>
            <a:r>
              <a:rPr lang="it-IT" b="0" i="0" dirty="0">
                <a:solidFill>
                  <a:srgbClr val="374151"/>
                </a:solidFill>
                <a:effectLst/>
                <a:latin typeface="Söhne"/>
              </a:rPr>
              <a:t> (IoT), offrono opportunità per </a:t>
            </a:r>
            <a:r>
              <a:rPr lang="it-IT" b="0" i="0" dirty="0" err="1">
                <a:solidFill>
                  <a:srgbClr val="374151"/>
                </a:solidFill>
                <a:effectLst/>
                <a:latin typeface="Söhne"/>
              </a:rPr>
              <a:t>Doctolib</a:t>
            </a:r>
            <a:r>
              <a:rPr lang="it-IT" b="0" i="0" dirty="0">
                <a:solidFill>
                  <a:srgbClr val="374151"/>
                </a:solidFill>
                <a:effectLst/>
                <a:latin typeface="Söhne"/>
              </a:rPr>
              <a:t> di innovare ulteriormente e migliorare i suoi servizi.</a:t>
            </a:r>
          </a:p>
          <a:p>
            <a:pPr algn="l"/>
            <a:r>
              <a:rPr lang="it-IT" b="0" i="0" dirty="0">
                <a:solidFill>
                  <a:srgbClr val="374151"/>
                </a:solidFill>
                <a:effectLst/>
                <a:latin typeface="Söhne"/>
              </a:rPr>
              <a:t>Minacce (</a:t>
            </a:r>
            <a:r>
              <a:rPr lang="it-IT" b="0" i="0" dirty="0" err="1">
                <a:solidFill>
                  <a:srgbClr val="374151"/>
                </a:solidFill>
                <a:effectLst/>
                <a:latin typeface="Söhne"/>
              </a:rPr>
              <a:t>Threats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Regolamentazione e conformità: Le normative e le leggi relative alla telemedicina possono essere complesse e in continua evoluzione. </a:t>
            </a:r>
            <a:r>
              <a:rPr lang="it-IT" b="0" i="0" dirty="0" err="1">
                <a:solidFill>
                  <a:srgbClr val="374151"/>
                </a:solidFill>
                <a:effectLst/>
                <a:latin typeface="Söhne"/>
              </a:rPr>
              <a:t>Doctolib</a:t>
            </a:r>
            <a:r>
              <a:rPr lang="it-IT" b="0" i="0" dirty="0">
                <a:solidFill>
                  <a:srgbClr val="374151"/>
                </a:solidFill>
                <a:effectLst/>
                <a:latin typeface="Söhne"/>
              </a:rPr>
              <a:t> potrebbe affrontare sfide nel garantire la conformità normativa e l'aderenza ai requisiti legali in diversi paesi o regioni.</a:t>
            </a:r>
          </a:p>
          <a:p>
            <a:pPr algn="l">
              <a:buFont typeface="Arial" panose="020B0604020202020204" pitchFamily="34" charset="0"/>
              <a:buChar char="•"/>
            </a:pPr>
            <a:r>
              <a:rPr lang="it-IT" b="0" i="0" dirty="0">
                <a:solidFill>
                  <a:srgbClr val="374151"/>
                </a:solidFill>
                <a:effectLst/>
                <a:latin typeface="Söhne"/>
              </a:rPr>
              <a:t>Sicurezza dei dati: La gestione sicura dei dati sanitari dei pazienti è una priorità critica per </a:t>
            </a:r>
            <a:r>
              <a:rPr lang="it-IT" b="0" i="0" dirty="0" err="1">
                <a:solidFill>
                  <a:srgbClr val="374151"/>
                </a:solidFill>
                <a:effectLst/>
                <a:latin typeface="Söhne"/>
              </a:rPr>
              <a:t>Doctolib</a:t>
            </a:r>
            <a:r>
              <a:rPr lang="it-IT" b="0" i="0" dirty="0">
                <a:solidFill>
                  <a:srgbClr val="374151"/>
                </a:solidFill>
                <a:effectLst/>
                <a:latin typeface="Söhne"/>
              </a:rPr>
              <a:t>. La minaccia di violazioni della sicurezza informatica o di accessi non autorizzati potrebbe compromettere la reputazione e la fiducia degli utenti.</a:t>
            </a:r>
          </a:p>
          <a:p>
            <a:pPr algn="l">
              <a:buFont typeface="Arial" panose="020B0604020202020204" pitchFamily="34" charset="0"/>
              <a:buChar char="•"/>
            </a:pPr>
            <a:r>
              <a:rPr lang="it-IT" b="0" i="0" dirty="0">
                <a:solidFill>
                  <a:srgbClr val="374151"/>
                </a:solidFill>
                <a:effectLst/>
                <a:latin typeface="Söhne"/>
              </a:rPr>
              <a:t>Resistenza al cambiamento: Alcuni medici e pazienti potrebbero mostrare resistenza al cambiamento e preferire i metodi tradizionali di appuntamenti medici in persona. Ciò potrebbe rappresentare una sfida per l'adozione diffusa dei servizi di telemedicina.</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26</a:t>
            </a:fld>
            <a:endParaRPr lang="it-IT" noProof="0"/>
          </a:p>
        </p:txBody>
      </p:sp>
      <p:sp>
        <p:nvSpPr>
          <p:cNvPr id="7" name="Segnaposto data 6">
            <a:extLst>
              <a:ext uri="{FF2B5EF4-FFF2-40B4-BE49-F238E27FC236}">
                <a16:creationId xmlns:a16="http://schemas.microsoft.com/office/drawing/2014/main" id="{B7DF184B-5BE9-3C64-4463-89AA2A454F42}"/>
              </a:ext>
            </a:extLst>
          </p:cNvPr>
          <p:cNvSpPr>
            <a:spLocks noGrp="1"/>
          </p:cNvSpPr>
          <p:nvPr>
            <p:ph type="dt" idx="1"/>
          </p:nvPr>
        </p:nvSpPr>
        <p:spPr/>
        <p:txBody>
          <a:bodyPr/>
          <a:lstStyle/>
          <a:p>
            <a:fld id="{BA86E371-98A3-49F9-B1D0-9B6C6C2E05BD}" type="datetime1">
              <a:rPr lang="it-IT" smtClean="0"/>
              <a:t>13/06/2023</a:t>
            </a:fld>
            <a:endParaRPr lang="it-IT" dirty="0"/>
          </a:p>
        </p:txBody>
      </p:sp>
    </p:spTree>
    <p:extLst>
      <p:ext uri="{BB962C8B-B14F-4D97-AF65-F5344CB8AC3E}">
        <p14:creationId xmlns:p14="http://schemas.microsoft.com/office/powerpoint/2010/main" val="1615657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Punti di forza (</a:t>
            </a:r>
            <a:r>
              <a:rPr lang="it-IT" b="0" i="0" dirty="0" err="1">
                <a:solidFill>
                  <a:srgbClr val="374151"/>
                </a:solidFill>
                <a:effectLst/>
                <a:latin typeface="Söhne"/>
              </a:rPr>
              <a:t>Strengths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Piattaforma consolidata: </a:t>
            </a:r>
            <a:r>
              <a:rPr lang="it-IT" b="0" i="0" dirty="0" err="1">
                <a:solidFill>
                  <a:srgbClr val="374151"/>
                </a:solidFill>
                <a:effectLst/>
                <a:latin typeface="Söhne"/>
              </a:rPr>
              <a:t>Doctolib</a:t>
            </a:r>
            <a:r>
              <a:rPr lang="it-IT" b="0" i="0" dirty="0">
                <a:solidFill>
                  <a:srgbClr val="374151"/>
                </a:solidFill>
                <a:effectLst/>
                <a:latin typeface="Söhne"/>
              </a:rPr>
              <a:t> ha una piattaforma di prenotazione online consolidata che offre un'esperienza utente intuitiva e facilita la prenotazione degli appuntamenti medici.</a:t>
            </a:r>
          </a:p>
          <a:p>
            <a:pPr algn="l">
              <a:buFont typeface="Arial" panose="020B0604020202020204" pitchFamily="34" charset="0"/>
              <a:buChar char="•"/>
            </a:pPr>
            <a:r>
              <a:rPr lang="it-IT" b="0" i="0" dirty="0">
                <a:solidFill>
                  <a:srgbClr val="374151"/>
                </a:solidFill>
                <a:effectLst/>
                <a:latin typeface="Söhne"/>
              </a:rPr>
              <a:t>Ampia rete di medici e specialisti: L'azienda ha stabilito una vasta rete di medici e specialisti che offrono i propri servizi sulla piattaforma, fornendo una gamma diversificata di professionisti sanitari per i pazienti.</a:t>
            </a:r>
          </a:p>
          <a:p>
            <a:pPr algn="l">
              <a:buFont typeface="Arial" panose="020B0604020202020204" pitchFamily="34" charset="0"/>
              <a:buChar char="•"/>
            </a:pPr>
            <a:r>
              <a:rPr lang="it-IT" b="0" i="0" dirty="0">
                <a:solidFill>
                  <a:srgbClr val="374151"/>
                </a:solidFill>
                <a:effectLst/>
                <a:latin typeface="Söhne"/>
              </a:rPr>
              <a:t>Ampia copertura geografica: </a:t>
            </a:r>
            <a:r>
              <a:rPr lang="it-IT" b="0" i="0" dirty="0" err="1">
                <a:solidFill>
                  <a:srgbClr val="374151"/>
                </a:solidFill>
                <a:effectLst/>
                <a:latin typeface="Söhne"/>
              </a:rPr>
              <a:t>Doctolib</a:t>
            </a:r>
            <a:r>
              <a:rPr lang="it-IT" b="0" i="0" dirty="0">
                <a:solidFill>
                  <a:srgbClr val="374151"/>
                </a:solidFill>
                <a:effectLst/>
                <a:latin typeface="Söhne"/>
              </a:rPr>
              <a:t> ha esteso la sua presenza in numerose regioni e città, garantendo un'ampia copertura geografica e un accesso facilitato ai servizi medici per i pazienti.</a:t>
            </a:r>
          </a:p>
          <a:p>
            <a:pPr algn="l">
              <a:buFont typeface="Arial" panose="020B0604020202020204" pitchFamily="34" charset="0"/>
              <a:buChar char="•"/>
            </a:pPr>
            <a:r>
              <a:rPr lang="it-IT" b="0" i="0" dirty="0">
                <a:solidFill>
                  <a:srgbClr val="374151"/>
                </a:solidFill>
                <a:effectLst/>
                <a:latin typeface="Söhne"/>
              </a:rPr>
              <a:t>Integrazione semplificata: L'azienda offre soluzioni di integrazione con i sistemi di gestione degli appuntamenti e la documentazione medica dei medici, semplificando il processo per i professionisti sanitari.</a:t>
            </a:r>
          </a:p>
          <a:p>
            <a:pPr algn="l">
              <a:buFont typeface="Arial" panose="020B0604020202020204" pitchFamily="34" charset="0"/>
              <a:buChar char="•"/>
            </a:pPr>
            <a:r>
              <a:rPr lang="it-IT" b="0" i="0" dirty="0">
                <a:solidFill>
                  <a:srgbClr val="374151"/>
                </a:solidFill>
                <a:effectLst/>
                <a:latin typeface="Söhne"/>
              </a:rPr>
              <a:t>Buona reputazione e fiducia: </a:t>
            </a:r>
            <a:r>
              <a:rPr lang="it-IT" b="0" i="0" dirty="0" err="1">
                <a:solidFill>
                  <a:srgbClr val="374151"/>
                </a:solidFill>
                <a:effectLst/>
                <a:latin typeface="Söhne"/>
              </a:rPr>
              <a:t>Doctolib</a:t>
            </a:r>
            <a:r>
              <a:rPr lang="it-IT" b="0" i="0" dirty="0">
                <a:solidFill>
                  <a:srgbClr val="374151"/>
                </a:solidFill>
                <a:effectLst/>
                <a:latin typeface="Söhne"/>
              </a:rPr>
              <a:t> gode di una buona reputazione nel settore della telemedicina, con una solida base di utenti che si fidano dei suoi servizi e della qualità dell'assistenza offerta.</a:t>
            </a:r>
          </a:p>
          <a:p>
            <a:pPr algn="l"/>
            <a:r>
              <a:rPr lang="it-IT" b="0" i="0" dirty="0">
                <a:solidFill>
                  <a:srgbClr val="374151"/>
                </a:solidFill>
                <a:effectLst/>
                <a:latin typeface="Söhne"/>
              </a:rPr>
              <a:t>Punti di debolezza (</a:t>
            </a:r>
            <a:r>
              <a:rPr lang="it-IT" b="0" i="0" dirty="0" err="1">
                <a:solidFill>
                  <a:srgbClr val="374151"/>
                </a:solidFill>
                <a:effectLst/>
                <a:latin typeface="Söhne"/>
              </a:rPr>
              <a:t>Weaknesses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Dipendenza dalla connettività Internet: Essendo una piattaforma di telemedicina online, </a:t>
            </a:r>
            <a:r>
              <a:rPr lang="it-IT" b="0" i="0" dirty="0" err="1">
                <a:solidFill>
                  <a:srgbClr val="374151"/>
                </a:solidFill>
                <a:effectLst/>
                <a:latin typeface="Söhne"/>
              </a:rPr>
              <a:t>Doctolib</a:t>
            </a:r>
            <a:r>
              <a:rPr lang="it-IT" b="0" i="0" dirty="0">
                <a:solidFill>
                  <a:srgbClr val="374151"/>
                </a:solidFill>
                <a:effectLst/>
                <a:latin typeface="Söhne"/>
              </a:rPr>
              <a:t> è dipendente dalla connettività Internet affidabile per garantire la disponibilità continua dei servizi. Problemi tecnici o interruzioni di rete possono influire sull'accessibilità e l'esperienza utente.</a:t>
            </a:r>
          </a:p>
          <a:p>
            <a:pPr algn="l">
              <a:buFont typeface="Arial" panose="020B0604020202020204" pitchFamily="34" charset="0"/>
              <a:buChar char="•"/>
            </a:pPr>
            <a:r>
              <a:rPr lang="it-IT" b="0" i="0" dirty="0">
                <a:solidFill>
                  <a:srgbClr val="374151"/>
                </a:solidFill>
                <a:effectLst/>
                <a:latin typeface="Söhne"/>
              </a:rPr>
              <a:t>Limitazioni linguistiche e culturali: </a:t>
            </a:r>
            <a:r>
              <a:rPr lang="it-IT" b="0" i="0" dirty="0" err="1">
                <a:solidFill>
                  <a:srgbClr val="374151"/>
                </a:solidFill>
                <a:effectLst/>
                <a:latin typeface="Söhne"/>
              </a:rPr>
              <a:t>Doctolib</a:t>
            </a:r>
            <a:r>
              <a:rPr lang="it-IT" b="0" i="0" dirty="0">
                <a:solidFill>
                  <a:srgbClr val="374151"/>
                </a:solidFill>
                <a:effectLst/>
                <a:latin typeface="Söhne"/>
              </a:rPr>
              <a:t> potrebbe affrontare sfide legate alle differenze linguistiche e culturali nel fornire servizi a livello internazionale. L'azienda potrebbe dover affrontare problemi di traduzione e adattamento delle soluzioni alle esigenze specifiche di diverse comunità e culture.</a:t>
            </a:r>
          </a:p>
          <a:p>
            <a:pPr algn="l">
              <a:buFont typeface="Arial" panose="020B0604020202020204" pitchFamily="34" charset="0"/>
              <a:buChar char="•"/>
            </a:pPr>
            <a:r>
              <a:rPr lang="it-IT" b="0" i="0" dirty="0">
                <a:solidFill>
                  <a:srgbClr val="374151"/>
                </a:solidFill>
                <a:effectLst/>
                <a:latin typeface="Söhne"/>
              </a:rPr>
              <a:t>Concorrenza crescente: Con l'aumento della concorrenza nel settore della telemedicina, </a:t>
            </a:r>
            <a:r>
              <a:rPr lang="it-IT" b="0" i="0" dirty="0" err="1">
                <a:solidFill>
                  <a:srgbClr val="374151"/>
                </a:solidFill>
                <a:effectLst/>
                <a:latin typeface="Söhne"/>
              </a:rPr>
              <a:t>Doctolib</a:t>
            </a:r>
            <a:r>
              <a:rPr lang="it-IT" b="0" i="0" dirty="0">
                <a:solidFill>
                  <a:srgbClr val="374151"/>
                </a:solidFill>
                <a:effectLst/>
                <a:latin typeface="Söhne"/>
              </a:rPr>
              <a:t> potrebbe dover affrontare una maggiore competizione da parte di altre piattaforme e aziende che offrono servizi simili.</a:t>
            </a:r>
          </a:p>
          <a:p>
            <a:pPr algn="l"/>
            <a:r>
              <a:rPr lang="it-IT" b="0" i="0" dirty="0">
                <a:solidFill>
                  <a:srgbClr val="374151"/>
                </a:solidFill>
                <a:effectLst/>
                <a:latin typeface="Söhne"/>
              </a:rPr>
              <a:t>Opportunità (</a:t>
            </a:r>
            <a:r>
              <a:rPr lang="it-IT" b="0" i="0" dirty="0" err="1">
                <a:solidFill>
                  <a:srgbClr val="374151"/>
                </a:solidFill>
                <a:effectLst/>
                <a:latin typeface="Söhne"/>
              </a:rPr>
              <a:t>Opportunities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Mercato in crescita: Il settore della telemedicina è in rapida crescita, offrendo ampie opportunità di espansione e penetrazione del mercato per </a:t>
            </a:r>
            <a:r>
              <a:rPr lang="it-IT" b="0" i="0" dirty="0" err="1">
                <a:solidFill>
                  <a:srgbClr val="374151"/>
                </a:solidFill>
                <a:effectLst/>
                <a:latin typeface="Söhne"/>
              </a:rPr>
              <a:t>Doctolib</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Espansione internazionale: </a:t>
            </a:r>
            <a:r>
              <a:rPr lang="it-IT" b="0" i="0" dirty="0" err="1">
                <a:solidFill>
                  <a:srgbClr val="374151"/>
                </a:solidFill>
                <a:effectLst/>
                <a:latin typeface="Söhne"/>
              </a:rPr>
              <a:t>Doctolib</a:t>
            </a:r>
            <a:r>
              <a:rPr lang="it-IT" b="0" i="0" dirty="0">
                <a:solidFill>
                  <a:srgbClr val="374151"/>
                </a:solidFill>
                <a:effectLst/>
                <a:latin typeface="Söhne"/>
              </a:rPr>
              <a:t> può cercare opportunità di espansione in nuovi mercati internazionali, offrendo i suoi servizi in regioni geografiche non ancora ben servite dalla telemedicina.</a:t>
            </a:r>
          </a:p>
          <a:p>
            <a:pPr algn="l">
              <a:buFont typeface="Arial" panose="020B0604020202020204" pitchFamily="34" charset="0"/>
              <a:buChar char="•"/>
            </a:pPr>
            <a:r>
              <a:rPr lang="it-IT" b="0" i="0" dirty="0">
                <a:solidFill>
                  <a:srgbClr val="374151"/>
                </a:solidFill>
                <a:effectLst/>
                <a:latin typeface="Söhne"/>
              </a:rPr>
              <a:t>Innovazione tecnologica: Le nuove tecnologie e le tendenze emergenti nel settore, come l'intelligenza artificiale e l'Internet of </a:t>
            </a:r>
            <a:r>
              <a:rPr lang="it-IT" b="0" i="0" dirty="0" err="1">
                <a:solidFill>
                  <a:srgbClr val="374151"/>
                </a:solidFill>
                <a:effectLst/>
                <a:latin typeface="Söhne"/>
              </a:rPr>
              <a:t>Things</a:t>
            </a:r>
            <a:r>
              <a:rPr lang="it-IT" b="0" i="0" dirty="0">
                <a:solidFill>
                  <a:srgbClr val="374151"/>
                </a:solidFill>
                <a:effectLst/>
                <a:latin typeface="Söhne"/>
              </a:rPr>
              <a:t> (IoT), offrono opportunità per </a:t>
            </a:r>
            <a:r>
              <a:rPr lang="it-IT" b="0" i="0" dirty="0" err="1">
                <a:solidFill>
                  <a:srgbClr val="374151"/>
                </a:solidFill>
                <a:effectLst/>
                <a:latin typeface="Söhne"/>
              </a:rPr>
              <a:t>Doctolib</a:t>
            </a:r>
            <a:r>
              <a:rPr lang="it-IT" b="0" i="0" dirty="0">
                <a:solidFill>
                  <a:srgbClr val="374151"/>
                </a:solidFill>
                <a:effectLst/>
                <a:latin typeface="Söhne"/>
              </a:rPr>
              <a:t> di innovare ulteriormente e migliorare i suoi servizi.</a:t>
            </a:r>
          </a:p>
          <a:p>
            <a:pPr algn="l"/>
            <a:r>
              <a:rPr lang="it-IT" b="0" i="0" dirty="0">
                <a:solidFill>
                  <a:srgbClr val="374151"/>
                </a:solidFill>
                <a:effectLst/>
                <a:latin typeface="Söhne"/>
              </a:rPr>
              <a:t>Minacce (</a:t>
            </a:r>
            <a:r>
              <a:rPr lang="it-IT" b="0" i="0" dirty="0" err="1">
                <a:solidFill>
                  <a:srgbClr val="374151"/>
                </a:solidFill>
                <a:effectLst/>
                <a:latin typeface="Söhne"/>
              </a:rPr>
              <a:t>Threats</a:t>
            </a:r>
            <a:r>
              <a:rPr lang="it-IT" b="0" i="0" dirty="0">
                <a:solidFill>
                  <a:srgbClr val="374151"/>
                </a:solidFill>
                <a:effectLst/>
                <a:latin typeface="Söhne"/>
              </a:rPr>
              <a:t>):</a:t>
            </a:r>
          </a:p>
          <a:p>
            <a:pPr algn="l">
              <a:buFont typeface="Arial" panose="020B0604020202020204" pitchFamily="34" charset="0"/>
              <a:buChar char="•"/>
            </a:pPr>
            <a:r>
              <a:rPr lang="it-IT" b="0" i="0" dirty="0">
                <a:solidFill>
                  <a:srgbClr val="374151"/>
                </a:solidFill>
                <a:effectLst/>
                <a:latin typeface="Söhne"/>
              </a:rPr>
              <a:t>Regolamentazione e conformità: Le normative e le leggi relative alla telemedicina possono essere complesse e in continua evoluzione. </a:t>
            </a:r>
            <a:r>
              <a:rPr lang="it-IT" b="0" i="0" dirty="0" err="1">
                <a:solidFill>
                  <a:srgbClr val="374151"/>
                </a:solidFill>
                <a:effectLst/>
                <a:latin typeface="Söhne"/>
              </a:rPr>
              <a:t>Doctolib</a:t>
            </a:r>
            <a:r>
              <a:rPr lang="it-IT" b="0" i="0" dirty="0">
                <a:solidFill>
                  <a:srgbClr val="374151"/>
                </a:solidFill>
                <a:effectLst/>
                <a:latin typeface="Söhne"/>
              </a:rPr>
              <a:t> potrebbe affrontare sfide nel garantire la conformità normativa e l'aderenza ai requisiti legali in diversi paesi o regioni.</a:t>
            </a:r>
          </a:p>
          <a:p>
            <a:pPr algn="l">
              <a:buFont typeface="Arial" panose="020B0604020202020204" pitchFamily="34" charset="0"/>
              <a:buChar char="•"/>
            </a:pPr>
            <a:r>
              <a:rPr lang="it-IT" b="0" i="0" dirty="0">
                <a:solidFill>
                  <a:srgbClr val="374151"/>
                </a:solidFill>
                <a:effectLst/>
                <a:latin typeface="Söhne"/>
              </a:rPr>
              <a:t>Sicurezza dei dati: La gestione sicura dei dati sanitari dei pazienti è una priorità critica per </a:t>
            </a:r>
            <a:r>
              <a:rPr lang="it-IT" b="0" i="0" dirty="0" err="1">
                <a:solidFill>
                  <a:srgbClr val="374151"/>
                </a:solidFill>
                <a:effectLst/>
                <a:latin typeface="Söhne"/>
              </a:rPr>
              <a:t>Doctolib</a:t>
            </a:r>
            <a:r>
              <a:rPr lang="it-IT" b="0" i="0" dirty="0">
                <a:solidFill>
                  <a:srgbClr val="374151"/>
                </a:solidFill>
                <a:effectLst/>
                <a:latin typeface="Söhne"/>
              </a:rPr>
              <a:t>. La minaccia di violazioni della sicurezza informatica o di accessi non autorizzati potrebbe compromettere la reputazione e la fiducia degli utenti.</a:t>
            </a:r>
          </a:p>
          <a:p>
            <a:pPr algn="l">
              <a:buFont typeface="Arial" panose="020B0604020202020204" pitchFamily="34" charset="0"/>
              <a:buChar char="•"/>
            </a:pPr>
            <a:r>
              <a:rPr lang="it-IT" b="0" i="0" dirty="0">
                <a:solidFill>
                  <a:srgbClr val="374151"/>
                </a:solidFill>
                <a:effectLst/>
                <a:latin typeface="Söhne"/>
              </a:rPr>
              <a:t>Resistenza al cambiamento: Alcuni medici e pazienti potrebbero mostrare resistenza al cambiamento e preferire i metodi tradizionali di appuntamenti medici in persona. Ciò potrebbe rappresentare una sfida per l'adozione diffusa dei servizi di telemedicina.</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27</a:t>
            </a:fld>
            <a:endParaRPr lang="it-IT" noProof="0"/>
          </a:p>
        </p:txBody>
      </p:sp>
      <p:sp>
        <p:nvSpPr>
          <p:cNvPr id="7" name="Segnaposto data 6">
            <a:extLst>
              <a:ext uri="{FF2B5EF4-FFF2-40B4-BE49-F238E27FC236}">
                <a16:creationId xmlns:a16="http://schemas.microsoft.com/office/drawing/2014/main" id="{94EEE784-818E-81FA-D021-DBBE732EE5C2}"/>
              </a:ext>
            </a:extLst>
          </p:cNvPr>
          <p:cNvSpPr>
            <a:spLocks noGrp="1"/>
          </p:cNvSpPr>
          <p:nvPr>
            <p:ph type="dt" idx="1"/>
          </p:nvPr>
        </p:nvSpPr>
        <p:spPr/>
        <p:txBody>
          <a:bodyPr/>
          <a:lstStyle/>
          <a:p>
            <a:fld id="{A1D514A8-B2E4-4CC4-9525-14D4EF1E6B5F}" type="datetime1">
              <a:rPr lang="it-IT" smtClean="0"/>
              <a:t>13/06/2023</a:t>
            </a:fld>
            <a:endParaRPr lang="it-IT" dirty="0"/>
          </a:p>
        </p:txBody>
      </p:sp>
    </p:spTree>
    <p:extLst>
      <p:ext uri="{BB962C8B-B14F-4D97-AF65-F5344CB8AC3E}">
        <p14:creationId xmlns:p14="http://schemas.microsoft.com/office/powerpoint/2010/main" val="195296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chemeClr val="bg1"/>
                </a:solidFill>
                <a:effectLst/>
                <a:latin typeface="Georgia" panose="02040502050405020303" pitchFamily="18" charset="0"/>
              </a:rPr>
              <a:t>Improved Access</a:t>
            </a:r>
            <a:endParaRPr lang="it-IT" b="1" dirty="0">
              <a:solidFill>
                <a:schemeClr val="bg1"/>
              </a:solidFill>
              <a:latin typeface="Georgia" panose="02040502050405020303" pitchFamily="18" charset="0"/>
            </a:endParaRPr>
          </a:p>
          <a:p>
            <a:pPr algn="l">
              <a:buFont typeface="+mj-lt"/>
              <a:buNone/>
            </a:pPr>
            <a:r>
              <a:rPr lang="en-US" b="0" i="0" dirty="0">
                <a:solidFill>
                  <a:srgbClr val="374151"/>
                </a:solidFill>
                <a:effectLst/>
                <a:latin typeface="Söhne"/>
              </a:rPr>
              <a:t>: Digital Healthcare expands access to medical services, especially in remote or underserved areas, by enabling virtual consultations and remote monitoring.</a:t>
            </a:r>
          </a:p>
          <a:p>
            <a:pPr algn="l">
              <a:buFont typeface="+mj-lt"/>
              <a:buAutoNum type="arabicPeriod"/>
            </a:pPr>
            <a:r>
              <a:rPr lang="en-US" b="0" i="0" dirty="0">
                <a:solidFill>
                  <a:srgbClr val="374151"/>
                </a:solidFill>
                <a:effectLst/>
                <a:latin typeface="Söhne"/>
              </a:rPr>
              <a:t>Enhanced Efficiency: Digital tools streamline administrative processes, reduce paperwork, and automate tasks, leading to increased efficiency in healthcare delivery.</a:t>
            </a:r>
          </a:p>
          <a:p>
            <a:pPr algn="l">
              <a:buFont typeface="+mj-lt"/>
              <a:buAutoNum type="arabicPeriod"/>
            </a:pPr>
            <a:r>
              <a:rPr lang="en-US" b="0" i="0" dirty="0">
                <a:solidFill>
                  <a:srgbClr val="374151"/>
                </a:solidFill>
                <a:effectLst/>
                <a:latin typeface="Söhne"/>
              </a:rPr>
              <a:t>Personalized Care: Digital Healthcare allows for personalized treatment plans, leveraging data analytics and AI algorithms to tailor interventions based on individual patient needs.</a:t>
            </a:r>
          </a:p>
          <a:p>
            <a:pPr algn="l">
              <a:buFont typeface="+mj-lt"/>
              <a:buAutoNum type="arabicPeriod"/>
            </a:pPr>
            <a:r>
              <a:rPr lang="en-US" b="0" i="0" dirty="0">
                <a:solidFill>
                  <a:srgbClr val="374151"/>
                </a:solidFill>
                <a:effectLst/>
                <a:latin typeface="Söhne"/>
              </a:rPr>
              <a:t>Patient Empowerment: Patients can actively participate in their healthcare journey through access to personal health records, educational resources, and self-monitoring tools.</a:t>
            </a:r>
          </a:p>
          <a:p>
            <a:pPr algn="l">
              <a:buFont typeface="+mj-lt"/>
              <a:buAutoNum type="arabicPeriod"/>
            </a:pPr>
            <a:r>
              <a:rPr lang="en-US" b="0" i="0" dirty="0">
                <a:solidFill>
                  <a:srgbClr val="374151"/>
                </a:solidFill>
                <a:effectLst/>
                <a:latin typeface="Söhne"/>
              </a:rPr>
              <a:t>Better Health Outcomes: Digital technologies facilitate real-time data collection and analysis, enabling early detection, timely interventions, and improved patient outcomes.</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28</a:t>
            </a:fld>
            <a:endParaRPr lang="it-IT" noProof="0"/>
          </a:p>
        </p:txBody>
      </p:sp>
      <p:sp>
        <p:nvSpPr>
          <p:cNvPr id="7" name="Segnaposto data 6">
            <a:extLst>
              <a:ext uri="{FF2B5EF4-FFF2-40B4-BE49-F238E27FC236}">
                <a16:creationId xmlns:a16="http://schemas.microsoft.com/office/drawing/2014/main" id="{CBAC8738-037C-0654-11F5-9C1856B2ECFB}"/>
              </a:ext>
            </a:extLst>
          </p:cNvPr>
          <p:cNvSpPr>
            <a:spLocks noGrp="1"/>
          </p:cNvSpPr>
          <p:nvPr>
            <p:ph type="dt" idx="1"/>
          </p:nvPr>
        </p:nvSpPr>
        <p:spPr/>
        <p:txBody>
          <a:bodyPr/>
          <a:lstStyle/>
          <a:p>
            <a:fld id="{C24065CA-F49E-4760-9B02-5EF9506BB12D}" type="datetime1">
              <a:rPr lang="it-IT" smtClean="0"/>
              <a:t>13/06/2023</a:t>
            </a:fld>
            <a:endParaRPr lang="it-IT" dirty="0"/>
          </a:p>
        </p:txBody>
      </p:sp>
    </p:spTree>
    <p:extLst>
      <p:ext uri="{BB962C8B-B14F-4D97-AF65-F5344CB8AC3E}">
        <p14:creationId xmlns:p14="http://schemas.microsoft.com/office/powerpoint/2010/main" val="72364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Data Security and Privacy: The digital nature of healthcare raises concerns regarding the protection and privacy of patient data, requiring robust security measures and compliance with data protection regulations.</a:t>
            </a:r>
          </a:p>
          <a:p>
            <a:pPr algn="l">
              <a:buFont typeface="+mj-lt"/>
              <a:buAutoNum type="arabicPeriod"/>
            </a:pPr>
            <a:r>
              <a:rPr lang="en-US" b="0" i="0" dirty="0">
                <a:solidFill>
                  <a:srgbClr val="374151"/>
                </a:solidFill>
                <a:effectLst/>
                <a:latin typeface="Söhne"/>
              </a:rPr>
              <a:t>Technological Barriers: Limited digital literacy, access to internet connectivity, and technological infrastructure can hinder the widespread adoption of Digital Healthcare, particularly in resource-constrained areas.</a:t>
            </a:r>
          </a:p>
          <a:p>
            <a:pPr algn="l">
              <a:buFont typeface="+mj-lt"/>
              <a:buAutoNum type="arabicPeriod"/>
            </a:pPr>
            <a:r>
              <a:rPr lang="en-US" b="0" i="0" dirty="0">
                <a:solidFill>
                  <a:srgbClr val="374151"/>
                </a:solidFill>
                <a:effectLst/>
                <a:latin typeface="Söhne"/>
              </a:rPr>
              <a:t>Reliance on Technology: Overreliance on technology may lead to potential errors, system failures, or dependency on electronic systems, which can impact the delivery of healthcare services.</a:t>
            </a:r>
          </a:p>
          <a:p>
            <a:pPr algn="l">
              <a:buFont typeface="+mj-lt"/>
              <a:buAutoNum type="arabicPeriod"/>
            </a:pPr>
            <a:r>
              <a:rPr lang="en-US" b="0" i="0" dirty="0">
                <a:solidFill>
                  <a:srgbClr val="374151"/>
                </a:solidFill>
                <a:effectLst/>
                <a:latin typeface="Söhne"/>
              </a:rPr>
              <a:t>Ethical Considerations: Ethical dilemmas may arise concerning the collection, use, and ownership of patient data, as well as the appropriate use of AI algorithms and automation in medical decision-making.</a:t>
            </a:r>
          </a:p>
          <a:p>
            <a:pPr algn="l">
              <a:buFont typeface="+mj-lt"/>
              <a:buAutoNum type="arabicPeriod"/>
            </a:pPr>
            <a:r>
              <a:rPr lang="en-US" b="0" i="0" dirty="0">
                <a:solidFill>
                  <a:srgbClr val="374151"/>
                </a:solidFill>
                <a:effectLst/>
                <a:latin typeface="Söhne"/>
              </a:rPr>
              <a:t>Health Inequalities: The digital divide can exacerbate existing health inequalities, as certain populations may face barriers in accessing and utilizing Digital Healthcare, widening the healthcare disparities gap.</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29</a:t>
            </a:fld>
            <a:endParaRPr lang="it-IT" noProof="0"/>
          </a:p>
        </p:txBody>
      </p:sp>
      <p:sp>
        <p:nvSpPr>
          <p:cNvPr id="7" name="Segnaposto data 6">
            <a:extLst>
              <a:ext uri="{FF2B5EF4-FFF2-40B4-BE49-F238E27FC236}">
                <a16:creationId xmlns:a16="http://schemas.microsoft.com/office/drawing/2014/main" id="{D86C41AC-758E-0AEF-A552-BCA1B08F4F59}"/>
              </a:ext>
            </a:extLst>
          </p:cNvPr>
          <p:cNvSpPr>
            <a:spLocks noGrp="1"/>
          </p:cNvSpPr>
          <p:nvPr>
            <p:ph type="dt" idx="1"/>
          </p:nvPr>
        </p:nvSpPr>
        <p:spPr/>
        <p:txBody>
          <a:bodyPr/>
          <a:lstStyle/>
          <a:p>
            <a:fld id="{5930417B-9A08-4CAD-9000-0C8C28DD7A99}" type="datetime1">
              <a:rPr lang="it-IT" smtClean="0"/>
              <a:t>13/06/2023</a:t>
            </a:fld>
            <a:endParaRPr lang="it-IT" dirty="0"/>
          </a:p>
        </p:txBody>
      </p:sp>
    </p:spTree>
    <p:extLst>
      <p:ext uri="{BB962C8B-B14F-4D97-AF65-F5344CB8AC3E}">
        <p14:creationId xmlns:p14="http://schemas.microsoft.com/office/powerpoint/2010/main" val="521002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b="0" i="0" dirty="0">
                <a:solidFill>
                  <a:srgbClr val="374151"/>
                </a:solidFill>
                <a:effectLst/>
                <a:latin typeface="Söhne"/>
              </a:rPr>
              <a:t>Protezione delle informazioni sensibili: Nel settore </a:t>
            </a:r>
            <a:r>
              <a:rPr lang="it-IT" b="0" i="0" dirty="0" err="1">
                <a:solidFill>
                  <a:srgbClr val="374151"/>
                </a:solidFill>
                <a:effectLst/>
                <a:latin typeface="Söhne"/>
              </a:rPr>
              <a:t>healthcare</a:t>
            </a:r>
            <a:r>
              <a:rPr lang="it-IT" b="0" i="0" dirty="0">
                <a:solidFill>
                  <a:srgbClr val="374151"/>
                </a:solidFill>
                <a:effectLst/>
                <a:latin typeface="Söhne"/>
              </a:rPr>
              <a:t>, le aziende gestiscono una vasta quantità di dati sensibili, come informazioni mediche dei pazienti, dati personali e finanziari. La violazione di tali informazioni può causare gravi danni alle persone coinvolte e all'azienda stessa. La sicurezza dei dati è quindi cruciale per proteggere la riservatezza e prevenire l'accesso non autorizzato a tali informazioni.</a:t>
            </a:r>
          </a:p>
          <a:p>
            <a:pPr algn="l">
              <a:buFont typeface="+mj-lt"/>
              <a:buAutoNum type="arabicPeriod"/>
            </a:pPr>
            <a:r>
              <a:rPr lang="it-IT" b="0" i="0" dirty="0">
                <a:solidFill>
                  <a:srgbClr val="374151"/>
                </a:solidFill>
                <a:effectLst/>
                <a:latin typeface="Söhne"/>
              </a:rPr>
              <a:t>Normative e conformità: Le aziende nel settore </a:t>
            </a:r>
            <a:r>
              <a:rPr lang="it-IT" b="0" i="0" dirty="0" err="1">
                <a:solidFill>
                  <a:srgbClr val="374151"/>
                </a:solidFill>
                <a:effectLst/>
                <a:latin typeface="Söhne"/>
              </a:rPr>
              <a:t>healthcare</a:t>
            </a:r>
            <a:r>
              <a:rPr lang="it-IT" b="0" i="0" dirty="0">
                <a:solidFill>
                  <a:srgbClr val="374151"/>
                </a:solidFill>
                <a:effectLst/>
                <a:latin typeface="Söhne"/>
              </a:rPr>
              <a:t> devono rispettare diverse normative e leggi sulla privacy dei dati, come l'Health Insurance </a:t>
            </a:r>
            <a:r>
              <a:rPr lang="it-IT" b="0" i="0" dirty="0" err="1">
                <a:solidFill>
                  <a:srgbClr val="374151"/>
                </a:solidFill>
                <a:effectLst/>
                <a:latin typeface="Söhne"/>
              </a:rPr>
              <a:t>Portability</a:t>
            </a:r>
            <a:r>
              <a:rPr lang="it-IT" b="0" i="0" dirty="0">
                <a:solidFill>
                  <a:srgbClr val="374151"/>
                </a:solidFill>
                <a:effectLst/>
                <a:latin typeface="Söhne"/>
              </a:rPr>
              <a:t> and Accountability Act (HIPAA) negli Stati Uniti o il General Data </a:t>
            </a:r>
            <a:r>
              <a:rPr lang="it-IT" b="0" i="0" dirty="0" err="1">
                <a:solidFill>
                  <a:srgbClr val="374151"/>
                </a:solidFill>
                <a:effectLst/>
                <a:latin typeface="Söhne"/>
              </a:rPr>
              <a:t>Protection</a:t>
            </a:r>
            <a:r>
              <a:rPr lang="it-IT" b="0" i="0" dirty="0">
                <a:solidFill>
                  <a:srgbClr val="374151"/>
                </a:solidFill>
                <a:effectLst/>
                <a:latin typeface="Söhne"/>
              </a:rPr>
              <a:t> </a:t>
            </a:r>
            <a:r>
              <a:rPr lang="it-IT" b="0" i="0" dirty="0" err="1">
                <a:solidFill>
                  <a:srgbClr val="374151"/>
                </a:solidFill>
                <a:effectLst/>
                <a:latin typeface="Söhne"/>
              </a:rPr>
              <a:t>Regulation</a:t>
            </a:r>
            <a:r>
              <a:rPr lang="it-IT" b="0" i="0" dirty="0">
                <a:solidFill>
                  <a:srgbClr val="374151"/>
                </a:solidFill>
                <a:effectLst/>
                <a:latin typeface="Söhne"/>
              </a:rPr>
              <a:t> (GDPR) nell'Unione Europea. Non conformarsi a queste normative può comportare pesanti multe e danneggiare la reputazione dell'azienda. La sicurezza dei dati è fondamentale per garantire la conformità a queste regolamentazioni.</a:t>
            </a:r>
          </a:p>
          <a:p>
            <a:pPr algn="l">
              <a:buFont typeface="+mj-lt"/>
              <a:buAutoNum type="arabicPeriod"/>
            </a:pPr>
            <a:r>
              <a:rPr lang="it-IT" b="0" i="0" dirty="0">
                <a:solidFill>
                  <a:srgbClr val="374151"/>
                </a:solidFill>
                <a:effectLst/>
                <a:latin typeface="Söhne"/>
              </a:rPr>
              <a:t>Minaccia di violazioni dei dati: Le aziende del settore </a:t>
            </a:r>
            <a:r>
              <a:rPr lang="it-IT" b="0" i="0" dirty="0" err="1">
                <a:solidFill>
                  <a:srgbClr val="374151"/>
                </a:solidFill>
                <a:effectLst/>
                <a:latin typeface="Söhne"/>
              </a:rPr>
              <a:t>healthcare</a:t>
            </a:r>
            <a:r>
              <a:rPr lang="it-IT" b="0" i="0" dirty="0">
                <a:solidFill>
                  <a:srgbClr val="374151"/>
                </a:solidFill>
                <a:effectLst/>
                <a:latin typeface="Söhne"/>
              </a:rPr>
              <a:t> sono un obiettivo primario per gli attacchi informatici a causa della ricchezza di dati sensibili che gestiscono. Gli hacker possono mirare alle informazioni mediche dei pazienti per sfruttarle finanziariamente o per il furto di identità. Le violazioni dei dati possono anche interrompere le operazioni dell'azienda e causare danni significativi alla sua reputazione. Investire nella sicurezza dei dati è essenziale per mitigare tali minacce.</a:t>
            </a:r>
          </a:p>
          <a:p>
            <a:pPr algn="l">
              <a:buFont typeface="+mj-lt"/>
              <a:buAutoNum type="arabicPeriod"/>
            </a:pPr>
            <a:r>
              <a:rPr lang="it-IT" b="0" i="0" dirty="0">
                <a:solidFill>
                  <a:srgbClr val="374151"/>
                </a:solidFill>
                <a:effectLst/>
                <a:latin typeface="Söhne"/>
              </a:rPr>
              <a:t>Condivisione sicura dei dati: Nel settore </a:t>
            </a:r>
            <a:r>
              <a:rPr lang="it-IT" b="0" i="0" dirty="0" err="1">
                <a:solidFill>
                  <a:srgbClr val="374151"/>
                </a:solidFill>
                <a:effectLst/>
                <a:latin typeface="Söhne"/>
              </a:rPr>
              <a:t>healthcare</a:t>
            </a:r>
            <a:r>
              <a:rPr lang="it-IT" b="0" i="0" dirty="0">
                <a:solidFill>
                  <a:srgbClr val="374151"/>
                </a:solidFill>
                <a:effectLst/>
                <a:latin typeface="Söhne"/>
              </a:rPr>
              <a:t>, può essere necessario condividere informazioni tra diversi attori come ospedali, cliniche, laboratori e assicuratori. Tuttavia, la condivisione di dati sensibili comporta rischi di sicurezza e violazione della privacy. Le aziende devono implementare soluzioni sicure per garantire che i dati vengano scambiati solo tra le parti autorizzate e che siano protetti durante il trasferimento.</a:t>
            </a:r>
          </a:p>
          <a:p>
            <a:pPr algn="l">
              <a:buFont typeface="+mj-lt"/>
              <a:buAutoNum type="arabicPeriod"/>
            </a:pPr>
            <a:r>
              <a:rPr lang="it-IT" b="0" i="0" dirty="0">
                <a:solidFill>
                  <a:srgbClr val="374151"/>
                </a:solidFill>
                <a:effectLst/>
                <a:latin typeface="Söhne"/>
              </a:rPr>
              <a:t>Fiducia dei pazienti: La sicurezza dei dati e la privacy sono essenziali per guadagnare la fiducia dei pazienti. Le persone vogliono essere sicure che le loro informazioni personali e mediche siano trattate in modo sicuro e riservato. Le violazioni dei dati possono compromettere la fiducia dei pazienti nell'azienda, causando perdita di clienti e danni all'immagine aziendale.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30</a:t>
            </a:fld>
            <a:endParaRPr lang="it-IT" noProof="0"/>
          </a:p>
        </p:txBody>
      </p:sp>
      <p:sp>
        <p:nvSpPr>
          <p:cNvPr id="7" name="Segnaposto data 6">
            <a:extLst>
              <a:ext uri="{FF2B5EF4-FFF2-40B4-BE49-F238E27FC236}">
                <a16:creationId xmlns:a16="http://schemas.microsoft.com/office/drawing/2014/main" id="{FAAB66D2-F714-8C88-1E47-0C22FFD9E074}"/>
              </a:ext>
            </a:extLst>
          </p:cNvPr>
          <p:cNvSpPr>
            <a:spLocks noGrp="1"/>
          </p:cNvSpPr>
          <p:nvPr>
            <p:ph type="dt" idx="1"/>
          </p:nvPr>
        </p:nvSpPr>
        <p:spPr/>
        <p:txBody>
          <a:bodyPr/>
          <a:lstStyle/>
          <a:p>
            <a:fld id="{05F14785-B312-471E-934C-DB1070097868}" type="datetime1">
              <a:rPr lang="it-IT" smtClean="0"/>
              <a:t>13/06/2023</a:t>
            </a:fld>
            <a:endParaRPr lang="it-IT" dirty="0"/>
          </a:p>
        </p:txBody>
      </p:sp>
    </p:spTree>
    <p:extLst>
      <p:ext uri="{BB962C8B-B14F-4D97-AF65-F5344CB8AC3E}">
        <p14:creationId xmlns:p14="http://schemas.microsoft.com/office/powerpoint/2010/main" val="110442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b="0" i="0" dirty="0">
                <a:solidFill>
                  <a:srgbClr val="374151"/>
                </a:solidFill>
                <a:effectLst/>
                <a:latin typeface="Söhne"/>
              </a:rPr>
              <a:t>Conformità normativa: Le aziende nel settore </a:t>
            </a:r>
            <a:r>
              <a:rPr lang="it-IT" b="0" i="0" dirty="0" err="1">
                <a:solidFill>
                  <a:srgbClr val="374151"/>
                </a:solidFill>
                <a:effectLst/>
                <a:latin typeface="Söhne"/>
              </a:rPr>
              <a:t>healthcare</a:t>
            </a:r>
            <a:r>
              <a:rPr lang="it-IT" b="0" i="0" dirty="0">
                <a:solidFill>
                  <a:srgbClr val="374151"/>
                </a:solidFill>
                <a:effectLst/>
                <a:latin typeface="Söhne"/>
              </a:rPr>
              <a:t> devono operare in conformità con una serie di normative e leggi specifiche. Queste normative possono variare da paese a paese, ma spesso includono regolamenti sanitari, norme sulla privacy dei dati, norme etiche e normative specifiche per i dispositivi medici. La non conformità può comportare sanzioni legali, multe e gravi conseguenze per l'azienda.</a:t>
            </a:r>
          </a:p>
          <a:p>
            <a:pPr algn="l">
              <a:buFont typeface="+mj-lt"/>
              <a:buAutoNum type="arabicPeriod"/>
            </a:pPr>
            <a:r>
              <a:rPr lang="it-IT" b="0" i="0" dirty="0">
                <a:solidFill>
                  <a:srgbClr val="374151"/>
                </a:solidFill>
                <a:effectLst/>
                <a:latin typeface="Söhne"/>
              </a:rPr>
              <a:t>Protezione dei pazienti: Le normative e le leggi nel settore </a:t>
            </a:r>
            <a:r>
              <a:rPr lang="it-IT" b="0" i="0" dirty="0" err="1">
                <a:solidFill>
                  <a:srgbClr val="374151"/>
                </a:solidFill>
                <a:effectLst/>
                <a:latin typeface="Söhne"/>
              </a:rPr>
              <a:t>healthcare</a:t>
            </a:r>
            <a:r>
              <a:rPr lang="it-IT" b="0" i="0" dirty="0">
                <a:solidFill>
                  <a:srgbClr val="374151"/>
                </a:solidFill>
                <a:effectLst/>
                <a:latin typeface="Söhne"/>
              </a:rPr>
              <a:t> sono progettate per garantire la sicurezza e la salute dei pazienti. Queste regole riguardano aspetti come la qualità dei servizi sanitari, la gestione dei dati dei pazienti, la sicurezza dei dispositivi medici e la trasparenza delle informazioni. Le aziende devono seguire tali normative per proteggere la salute e il benessere dei pazienti e garantire la qualità delle cure fornite.</a:t>
            </a:r>
          </a:p>
          <a:p>
            <a:pPr algn="l">
              <a:buFont typeface="+mj-lt"/>
              <a:buAutoNum type="arabicPeriod"/>
            </a:pPr>
            <a:r>
              <a:rPr lang="it-IT" b="0" i="0" dirty="0">
                <a:solidFill>
                  <a:srgbClr val="374151"/>
                </a:solidFill>
                <a:effectLst/>
                <a:latin typeface="Söhne"/>
              </a:rPr>
              <a:t>Gestione del rischio legale: Le preoccupazioni normative e legali nel settore </a:t>
            </a:r>
            <a:r>
              <a:rPr lang="it-IT" b="0" i="0" dirty="0" err="1">
                <a:solidFill>
                  <a:srgbClr val="374151"/>
                </a:solidFill>
                <a:effectLst/>
                <a:latin typeface="Söhne"/>
              </a:rPr>
              <a:t>healthcare</a:t>
            </a:r>
            <a:r>
              <a:rPr lang="it-IT" b="0" i="0" dirty="0">
                <a:solidFill>
                  <a:srgbClr val="374151"/>
                </a:solidFill>
                <a:effectLst/>
                <a:latin typeface="Söhne"/>
              </a:rPr>
              <a:t> sono strettamente legate alla gestione del rischio legale. Le aziende devono adottare politiche e procedure adeguate per prevenire rischi come negligenza medica, violazioni della privacy dei dati, errori nella gestione delle informazioni dei pazienti e reclami dei pazienti. La mancata attenzione a tali questioni può mettere a rischio la sopravvivenza stessa dell'azienda a causa di costosi contenziosi legali.</a:t>
            </a:r>
          </a:p>
          <a:p>
            <a:pPr algn="l">
              <a:buFont typeface="+mj-lt"/>
              <a:buAutoNum type="arabicPeriod"/>
            </a:pPr>
            <a:r>
              <a:rPr lang="it-IT" b="0" i="0" dirty="0">
                <a:solidFill>
                  <a:srgbClr val="374151"/>
                </a:solidFill>
                <a:effectLst/>
                <a:latin typeface="Söhne"/>
              </a:rPr>
              <a:t>Protezione della reputazione: Le violazioni delle normative e delle leggi nel settore </a:t>
            </a:r>
            <a:r>
              <a:rPr lang="it-IT" b="0" i="0" dirty="0" err="1">
                <a:solidFill>
                  <a:srgbClr val="374151"/>
                </a:solidFill>
                <a:effectLst/>
                <a:latin typeface="Söhne"/>
              </a:rPr>
              <a:t>healthcare</a:t>
            </a:r>
            <a:r>
              <a:rPr lang="it-IT" b="0" i="0" dirty="0">
                <a:solidFill>
                  <a:srgbClr val="374151"/>
                </a:solidFill>
                <a:effectLst/>
                <a:latin typeface="Söhne"/>
              </a:rPr>
              <a:t> possono causare gravi danni alla reputazione dell'azienda. La pubblicità negativa, gli scandali riguardanti la sicurezza dei pazienti o la gestione inadeguata dei dati possono danneggiare la fiducia del pubblico nell'azienda e influire sulla capacità di attirare nuovi pazienti, collaboratori o investitori. La conformità alle normative e alle leggi è fondamentale per preservare la reputazione e la credibilità dell'azienda.</a:t>
            </a:r>
          </a:p>
          <a:p>
            <a:pPr algn="l">
              <a:buFont typeface="+mj-lt"/>
              <a:buAutoNum type="arabicPeriod"/>
            </a:pPr>
            <a:r>
              <a:rPr lang="it-IT" b="0" i="0" dirty="0">
                <a:solidFill>
                  <a:srgbClr val="374151"/>
                </a:solidFill>
                <a:effectLst/>
                <a:latin typeface="Söhne"/>
              </a:rPr>
              <a:t>Protezione dei diritti dei pazienti: Le normative e le leggi nel settore </a:t>
            </a:r>
            <a:r>
              <a:rPr lang="it-IT" b="0" i="0" dirty="0" err="1">
                <a:solidFill>
                  <a:srgbClr val="374151"/>
                </a:solidFill>
                <a:effectLst/>
                <a:latin typeface="Söhne"/>
              </a:rPr>
              <a:t>healthcare</a:t>
            </a:r>
            <a:r>
              <a:rPr lang="it-IT" b="0" i="0" dirty="0">
                <a:solidFill>
                  <a:srgbClr val="374151"/>
                </a:solidFill>
                <a:effectLst/>
                <a:latin typeface="Söhne"/>
              </a:rPr>
              <a:t> sono progettate per garantire e proteggere i diritti dei pazienti. Ciò include il diritto alla privacy e alla riservatezza delle informazioni personali e mediche, il diritto all'accesso alle cure adeguate, il diritto a un consenso informato e il diritto a una comunicazione chiara e trasparente. Le aziende devono rispettare questi diritti per mantenere l'etica e la responsabilità professionale.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31</a:t>
            </a:fld>
            <a:endParaRPr lang="it-IT" noProof="0"/>
          </a:p>
        </p:txBody>
      </p:sp>
      <p:sp>
        <p:nvSpPr>
          <p:cNvPr id="7" name="Segnaposto data 6">
            <a:extLst>
              <a:ext uri="{FF2B5EF4-FFF2-40B4-BE49-F238E27FC236}">
                <a16:creationId xmlns:a16="http://schemas.microsoft.com/office/drawing/2014/main" id="{000EFE34-28BB-09BB-305E-4DA73F6840CC}"/>
              </a:ext>
            </a:extLst>
          </p:cNvPr>
          <p:cNvSpPr>
            <a:spLocks noGrp="1"/>
          </p:cNvSpPr>
          <p:nvPr>
            <p:ph type="dt" idx="1"/>
          </p:nvPr>
        </p:nvSpPr>
        <p:spPr/>
        <p:txBody>
          <a:bodyPr/>
          <a:lstStyle/>
          <a:p>
            <a:fld id="{F1E001DD-5DCA-4575-A906-69F4DCCB2C58}" type="datetime1">
              <a:rPr lang="it-IT" smtClean="0"/>
              <a:t>13/06/2023</a:t>
            </a:fld>
            <a:endParaRPr lang="it-IT" dirty="0"/>
          </a:p>
        </p:txBody>
      </p:sp>
    </p:spTree>
    <p:extLst>
      <p:ext uri="{BB962C8B-B14F-4D97-AF65-F5344CB8AC3E}">
        <p14:creationId xmlns:p14="http://schemas.microsoft.com/office/powerpoint/2010/main" val="222631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32</a:t>
            </a:fld>
            <a:endParaRPr lang="it-IT" noProof="0"/>
          </a:p>
        </p:txBody>
      </p:sp>
      <p:sp>
        <p:nvSpPr>
          <p:cNvPr id="7" name="Segnaposto data 6">
            <a:extLst>
              <a:ext uri="{FF2B5EF4-FFF2-40B4-BE49-F238E27FC236}">
                <a16:creationId xmlns:a16="http://schemas.microsoft.com/office/drawing/2014/main" id="{03EA12C1-5F3C-6DAD-BD14-ABD8245262A3}"/>
              </a:ext>
            </a:extLst>
          </p:cNvPr>
          <p:cNvSpPr>
            <a:spLocks noGrp="1"/>
          </p:cNvSpPr>
          <p:nvPr>
            <p:ph type="dt" idx="1"/>
          </p:nvPr>
        </p:nvSpPr>
        <p:spPr/>
        <p:txBody>
          <a:bodyPr/>
          <a:lstStyle/>
          <a:p>
            <a:fld id="{F7A21232-1AFF-4F63-A687-F83F4A407B2E}" type="datetime1">
              <a:rPr lang="it-IT" smtClean="0"/>
              <a:t>13/06/2023</a:t>
            </a:fld>
            <a:endParaRPr lang="it-IT" dirty="0"/>
          </a:p>
        </p:txBody>
      </p:sp>
    </p:spTree>
    <p:extLst>
      <p:ext uri="{BB962C8B-B14F-4D97-AF65-F5344CB8AC3E}">
        <p14:creationId xmlns:p14="http://schemas.microsoft.com/office/powerpoint/2010/main" val="246596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16</a:t>
            </a:fld>
            <a:endParaRPr lang="it-IT" noProof="0"/>
          </a:p>
        </p:txBody>
      </p:sp>
      <p:sp>
        <p:nvSpPr>
          <p:cNvPr id="7" name="Segnaposto data 6">
            <a:extLst>
              <a:ext uri="{FF2B5EF4-FFF2-40B4-BE49-F238E27FC236}">
                <a16:creationId xmlns:a16="http://schemas.microsoft.com/office/drawing/2014/main" id="{F828657B-336D-97A4-A1A7-DCBD0274DA53}"/>
              </a:ext>
            </a:extLst>
          </p:cNvPr>
          <p:cNvSpPr>
            <a:spLocks noGrp="1"/>
          </p:cNvSpPr>
          <p:nvPr>
            <p:ph type="dt" idx="1"/>
          </p:nvPr>
        </p:nvSpPr>
        <p:spPr/>
        <p:txBody>
          <a:bodyPr/>
          <a:lstStyle/>
          <a:p>
            <a:fld id="{626D4335-39DF-4EFB-ACD8-354E2DF52D70}" type="datetime1">
              <a:rPr lang="it-IT" smtClean="0"/>
              <a:t>13/06/2023</a:t>
            </a:fld>
            <a:endParaRPr lang="it-IT" dirty="0"/>
          </a:p>
        </p:txBody>
      </p:sp>
    </p:spTree>
    <p:extLst>
      <p:ext uri="{BB962C8B-B14F-4D97-AF65-F5344CB8AC3E}">
        <p14:creationId xmlns:p14="http://schemas.microsoft.com/office/powerpoint/2010/main" val="197138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b="0" i="0" dirty="0" err="1">
                <a:solidFill>
                  <a:srgbClr val="374151"/>
                </a:solidFill>
                <a:effectLst/>
                <a:latin typeface="Söhne"/>
              </a:rPr>
              <a:t>Doctolib</a:t>
            </a:r>
            <a:r>
              <a:rPr lang="it-IT" b="0" i="0" dirty="0">
                <a:solidFill>
                  <a:srgbClr val="374151"/>
                </a:solidFill>
                <a:effectLst/>
                <a:latin typeface="Söhne"/>
              </a:rPr>
              <a:t> (2013) - </a:t>
            </a:r>
            <a:r>
              <a:rPr lang="it-IT" b="0" i="0" dirty="0" err="1">
                <a:solidFill>
                  <a:srgbClr val="374151"/>
                </a:solidFill>
                <a:effectLst/>
                <a:latin typeface="Söhne"/>
              </a:rPr>
              <a:t>Doctolib</a:t>
            </a:r>
            <a:r>
              <a:rPr lang="it-IT" b="0" i="0" dirty="0">
                <a:solidFill>
                  <a:srgbClr val="374151"/>
                </a:solidFill>
                <a:effectLst/>
                <a:latin typeface="Söhne"/>
              </a:rPr>
              <a:t> è una piattaforma di prenotazione online per appuntamenti medici. Offre servizi sia ai pazienti che ai medici. I pazienti possono prenotare appuntamenti con medici e specialisti, accedere ai referti medici online e gestire la propria salute. I medici possono utilizzare la piattaforma per gestire gli appuntamenti, gestire i pazienti e la documentazione medica. Il modello di business di </a:t>
            </a:r>
            <a:r>
              <a:rPr lang="it-IT" b="0" i="0" dirty="0" err="1">
                <a:solidFill>
                  <a:srgbClr val="374151"/>
                </a:solidFill>
                <a:effectLst/>
                <a:latin typeface="Söhne"/>
              </a:rPr>
              <a:t>Doctolib</a:t>
            </a:r>
            <a:r>
              <a:rPr lang="it-IT" b="0" i="0" dirty="0">
                <a:solidFill>
                  <a:srgbClr val="374151"/>
                </a:solidFill>
                <a:effectLst/>
                <a:latin typeface="Söhne"/>
              </a:rPr>
              <a:t> è principalmente B2C, poiché si rivolge ai pazienti per la prenotazione degli appuntamenti.</a:t>
            </a:r>
          </a:p>
          <a:p>
            <a:pPr algn="l">
              <a:buFont typeface="+mj-lt"/>
              <a:buAutoNum type="arabicPeriod"/>
            </a:pPr>
            <a:r>
              <a:rPr lang="it-IT" b="0" i="0" dirty="0">
                <a:solidFill>
                  <a:srgbClr val="374151"/>
                </a:solidFill>
                <a:effectLst/>
                <a:latin typeface="Söhne"/>
              </a:rPr>
              <a:t>K Health (2016) - K Health è </a:t>
            </a:r>
            <a:r>
              <a:rPr lang="it-IT" b="0" i="0" dirty="0" err="1">
                <a:solidFill>
                  <a:srgbClr val="374151"/>
                </a:solidFill>
                <a:effectLst/>
                <a:latin typeface="Söhne"/>
              </a:rPr>
              <a:t>un'app</a:t>
            </a:r>
            <a:r>
              <a:rPr lang="it-IT" b="0" i="0" dirty="0">
                <a:solidFill>
                  <a:srgbClr val="374151"/>
                </a:solidFill>
                <a:effectLst/>
                <a:latin typeface="Söhne"/>
              </a:rPr>
              <a:t> di telemedicina che fornisce consulenze mediche virtuali e suggerimenti diagnostici. Utilizza l'intelligenza artificiale per fornire una valutazione preliminare dei sintomi dei pazienti e consigliare azioni appropriate. K Health offre anche la possibilità di consultare direttamente i medici tramite l'app. Il modello di business di K Health è principalmente B2C, poiché si rivolge direttamente ai pazienti.</a:t>
            </a:r>
          </a:p>
          <a:p>
            <a:pPr algn="l">
              <a:buFont typeface="+mj-lt"/>
              <a:buAutoNum type="arabicPeriod"/>
            </a:pPr>
            <a:r>
              <a:rPr lang="it-IT" b="0" i="0" dirty="0" err="1">
                <a:solidFill>
                  <a:srgbClr val="374151"/>
                </a:solidFill>
                <a:effectLst/>
                <a:latin typeface="Söhne"/>
              </a:rPr>
              <a:t>Zocdoc</a:t>
            </a:r>
            <a:r>
              <a:rPr lang="it-IT" b="0" i="0" dirty="0">
                <a:solidFill>
                  <a:srgbClr val="374151"/>
                </a:solidFill>
                <a:effectLst/>
                <a:latin typeface="Söhne"/>
              </a:rPr>
              <a:t> (2007) - </a:t>
            </a:r>
            <a:r>
              <a:rPr lang="it-IT" b="0" i="0" dirty="0" err="1">
                <a:solidFill>
                  <a:srgbClr val="374151"/>
                </a:solidFill>
                <a:effectLst/>
                <a:latin typeface="Söhne"/>
              </a:rPr>
              <a:t>Zocdoc</a:t>
            </a:r>
            <a:r>
              <a:rPr lang="it-IT" b="0" i="0" dirty="0">
                <a:solidFill>
                  <a:srgbClr val="374151"/>
                </a:solidFill>
                <a:effectLst/>
                <a:latin typeface="Söhne"/>
              </a:rPr>
              <a:t> è una piattaforma di prenotazione online per appuntamenti medici che connette pazienti e medici. I pazienti possono cercare medici, prenotare appuntamenti, visualizzare le recensioni dei pazienti e accedere a informazioni dettagliate sui fornitori di assistenza sanitaria. I medici possono utilizzare </a:t>
            </a:r>
            <a:r>
              <a:rPr lang="it-IT" b="0" i="0" dirty="0" err="1">
                <a:solidFill>
                  <a:srgbClr val="374151"/>
                </a:solidFill>
                <a:effectLst/>
                <a:latin typeface="Söhne"/>
              </a:rPr>
              <a:t>Zocdoc</a:t>
            </a:r>
            <a:r>
              <a:rPr lang="it-IT" b="0" i="0" dirty="0">
                <a:solidFill>
                  <a:srgbClr val="374151"/>
                </a:solidFill>
                <a:effectLst/>
                <a:latin typeface="Söhne"/>
              </a:rPr>
              <a:t> per gestire gli appuntamenti e l'agenda. </a:t>
            </a:r>
            <a:r>
              <a:rPr lang="it-IT" b="0" i="0" dirty="0" err="1">
                <a:solidFill>
                  <a:srgbClr val="374151"/>
                </a:solidFill>
                <a:effectLst/>
                <a:latin typeface="Söhne"/>
              </a:rPr>
              <a:t>Zocdoc</a:t>
            </a:r>
            <a:r>
              <a:rPr lang="it-IT" b="0" i="0" dirty="0">
                <a:solidFill>
                  <a:srgbClr val="374151"/>
                </a:solidFill>
                <a:effectLst/>
                <a:latin typeface="Söhne"/>
              </a:rPr>
              <a:t> opera con un modello di business B2C, poiché fornisce un servizio diretto ai pazienti.</a:t>
            </a:r>
          </a:p>
          <a:p>
            <a:pPr algn="l">
              <a:buFont typeface="+mj-lt"/>
              <a:buAutoNum type="arabicPeriod"/>
            </a:pPr>
            <a:r>
              <a:rPr lang="it-IT" b="0" i="0" dirty="0" err="1">
                <a:solidFill>
                  <a:srgbClr val="374151"/>
                </a:solidFill>
                <a:effectLst/>
                <a:latin typeface="Söhne"/>
              </a:rPr>
              <a:t>WeDoctor</a:t>
            </a:r>
            <a:r>
              <a:rPr lang="it-IT" b="0" i="0" dirty="0">
                <a:solidFill>
                  <a:srgbClr val="374151"/>
                </a:solidFill>
                <a:effectLst/>
                <a:latin typeface="Söhne"/>
              </a:rPr>
              <a:t> (</a:t>
            </a:r>
            <a:r>
              <a:rPr lang="it-IT" b="0" i="0" dirty="0" err="1">
                <a:solidFill>
                  <a:srgbClr val="374151"/>
                </a:solidFill>
                <a:effectLst/>
                <a:latin typeface="Söhne"/>
              </a:rPr>
              <a:t>GuaHao</a:t>
            </a:r>
            <a:r>
              <a:rPr lang="it-IT" b="0" i="0" dirty="0">
                <a:solidFill>
                  <a:srgbClr val="374151"/>
                </a:solidFill>
                <a:effectLst/>
                <a:latin typeface="Söhne"/>
              </a:rPr>
              <a:t>) (2010) - </a:t>
            </a:r>
            <a:r>
              <a:rPr lang="it-IT" b="0" i="0" dirty="0" err="1">
                <a:solidFill>
                  <a:srgbClr val="374151"/>
                </a:solidFill>
                <a:effectLst/>
                <a:latin typeface="Söhne"/>
              </a:rPr>
              <a:t>WeDoctor</a:t>
            </a:r>
            <a:r>
              <a:rPr lang="it-IT" b="0" i="0" dirty="0">
                <a:solidFill>
                  <a:srgbClr val="374151"/>
                </a:solidFill>
                <a:effectLst/>
                <a:latin typeface="Söhne"/>
              </a:rPr>
              <a:t>, noto anche come </a:t>
            </a:r>
            <a:r>
              <a:rPr lang="it-IT" b="0" i="0" dirty="0" err="1">
                <a:solidFill>
                  <a:srgbClr val="374151"/>
                </a:solidFill>
                <a:effectLst/>
                <a:latin typeface="Söhne"/>
              </a:rPr>
              <a:t>GuaHao</a:t>
            </a:r>
            <a:r>
              <a:rPr lang="it-IT" b="0" i="0" dirty="0">
                <a:solidFill>
                  <a:srgbClr val="374151"/>
                </a:solidFill>
                <a:effectLst/>
                <a:latin typeface="Söhne"/>
              </a:rPr>
              <a:t>, è una piattaforma di telemedicina cinese che offre servizi di prenotazione online per appuntamenti medici, consulenze mediche virtuali e consegna di farmaci. </a:t>
            </a:r>
            <a:r>
              <a:rPr lang="it-IT" b="0" i="0" dirty="0" err="1">
                <a:solidFill>
                  <a:srgbClr val="374151"/>
                </a:solidFill>
                <a:effectLst/>
                <a:latin typeface="Söhne"/>
              </a:rPr>
              <a:t>WeDoctor</a:t>
            </a:r>
            <a:r>
              <a:rPr lang="it-IT" b="0" i="0" dirty="0">
                <a:solidFill>
                  <a:srgbClr val="374151"/>
                </a:solidFill>
                <a:effectLst/>
                <a:latin typeface="Söhne"/>
              </a:rPr>
              <a:t> serve sia pazienti che medici, consentendo ai pazienti di prenotare appuntamenti e consultare medici online, e ai medici di gestire gli appuntamenti e fornire consulenze virtuali. </a:t>
            </a:r>
            <a:r>
              <a:rPr lang="it-IT" b="0" i="0" dirty="0" err="1">
                <a:solidFill>
                  <a:srgbClr val="374151"/>
                </a:solidFill>
                <a:effectLst/>
                <a:latin typeface="Söhne"/>
              </a:rPr>
              <a:t>WeDoctor</a:t>
            </a:r>
            <a:r>
              <a:rPr lang="it-IT" b="0" i="0" dirty="0">
                <a:solidFill>
                  <a:srgbClr val="374151"/>
                </a:solidFill>
                <a:effectLst/>
                <a:latin typeface="Söhne"/>
              </a:rPr>
              <a:t> opera con un modello di business misto B2B e B2C.</a:t>
            </a:r>
          </a:p>
          <a:p>
            <a:pPr algn="l">
              <a:buFont typeface="+mj-lt"/>
              <a:buAutoNum type="arabicPeriod"/>
            </a:pPr>
            <a:r>
              <a:rPr lang="it-IT" b="0" i="0" dirty="0">
                <a:solidFill>
                  <a:srgbClr val="374151"/>
                </a:solidFill>
                <a:effectLst/>
                <a:latin typeface="Söhne"/>
              </a:rPr>
              <a:t>Carbon Health (2015) - Carbon Health è un'azienda di telemedicina che offre servizi medici virtuali e fisici. Carbon Health utilizza una combinazione di app mobili, telemedicina e cliniche fisiche per fornire servizi di cura primaria, assistenza urgente e altre specialità mediche. Carbon Health si rivolge principalmente ai pazienti, operando con un modello di business B2C.</a:t>
            </a:r>
          </a:p>
          <a:p>
            <a:pPr algn="l">
              <a:buFont typeface="+mj-lt"/>
              <a:buAutoNum type="arabicPeriod"/>
            </a:pPr>
            <a:r>
              <a:rPr lang="it-IT" b="0" i="0" dirty="0" err="1">
                <a:solidFill>
                  <a:srgbClr val="374151"/>
                </a:solidFill>
                <a:effectLst/>
                <a:latin typeface="Söhne"/>
              </a:rPr>
              <a:t>Cerebral</a:t>
            </a:r>
            <a:r>
              <a:rPr lang="it-IT" b="0" i="0" dirty="0">
                <a:solidFill>
                  <a:srgbClr val="374151"/>
                </a:solidFill>
                <a:effectLst/>
                <a:latin typeface="Söhne"/>
              </a:rPr>
              <a:t> (2019) - </a:t>
            </a:r>
            <a:r>
              <a:rPr lang="it-IT" b="0" i="0" dirty="0" err="1">
                <a:solidFill>
                  <a:srgbClr val="374151"/>
                </a:solidFill>
                <a:effectLst/>
                <a:latin typeface="Söhne"/>
              </a:rPr>
              <a:t>Cerebral</a:t>
            </a:r>
            <a:r>
              <a:rPr lang="it-IT" b="0" i="0" dirty="0">
                <a:solidFill>
                  <a:srgbClr val="374151"/>
                </a:solidFill>
                <a:effectLst/>
                <a:latin typeface="Söhne"/>
              </a:rPr>
              <a:t> è una piattaforma di telemedicina specializzata nella fornitura di servizi di salute mentale. Offre consulenze virtuali con professionisti della salute mentale, nonché prescrizioni di farmaci per la salute mentale. </a:t>
            </a:r>
            <a:r>
              <a:rPr lang="it-IT" b="0" i="0" dirty="0" err="1">
                <a:solidFill>
                  <a:srgbClr val="374151"/>
                </a:solidFill>
                <a:effectLst/>
                <a:latin typeface="Söhne"/>
              </a:rPr>
              <a:t>Cerebral</a:t>
            </a:r>
            <a:r>
              <a:rPr lang="it-IT" b="0" i="0" dirty="0">
                <a:solidFill>
                  <a:srgbClr val="374151"/>
                </a:solidFill>
                <a:effectLst/>
                <a:latin typeface="Söhne"/>
              </a:rPr>
              <a:t> si concentra principalmente sui pazienti, con un modello di business B2C.</a:t>
            </a:r>
          </a:p>
          <a:p>
            <a:pPr algn="l">
              <a:buFont typeface="+mj-lt"/>
              <a:buAutoNum type="arabicPeriod"/>
            </a:pPr>
            <a:r>
              <a:rPr lang="it-IT" b="0" i="0" dirty="0" err="1">
                <a:solidFill>
                  <a:srgbClr val="374151"/>
                </a:solidFill>
                <a:effectLst/>
                <a:latin typeface="Söhne"/>
              </a:rPr>
              <a:t>Transcarent</a:t>
            </a:r>
            <a:r>
              <a:rPr lang="it-IT" b="0" i="0" dirty="0">
                <a:solidFill>
                  <a:srgbClr val="374151"/>
                </a:solidFill>
                <a:effectLst/>
                <a:latin typeface="Söhne"/>
              </a:rPr>
              <a:t> (2018) - </a:t>
            </a:r>
            <a:r>
              <a:rPr lang="it-IT" b="0" i="0" dirty="0" err="1">
                <a:solidFill>
                  <a:srgbClr val="374151"/>
                </a:solidFill>
                <a:effectLst/>
                <a:latin typeface="Söhne"/>
              </a:rPr>
              <a:t>Transcarent</a:t>
            </a:r>
            <a:r>
              <a:rPr lang="it-IT" b="0" i="0" dirty="0">
                <a:solidFill>
                  <a:srgbClr val="374151"/>
                </a:solidFill>
                <a:effectLst/>
                <a:latin typeface="Söhne"/>
              </a:rPr>
              <a:t> è un'azienda di telemedicina che si concentra sulla trasparenza dei costi e sulla semplificazione dell'assistenza sanitaria. Offre servizi di consulenza virtuale, supporto per la prenotazione di appuntamenti e assistenza nella scelta di fornitori sanitari. </a:t>
            </a:r>
            <a:r>
              <a:rPr lang="it-IT" b="0" i="0" dirty="0" err="1">
                <a:solidFill>
                  <a:srgbClr val="374151"/>
                </a:solidFill>
                <a:effectLst/>
                <a:latin typeface="Söhne"/>
              </a:rPr>
              <a:t>Transcarent</a:t>
            </a:r>
            <a:r>
              <a:rPr lang="it-IT" b="0" i="0" dirty="0">
                <a:solidFill>
                  <a:srgbClr val="374151"/>
                </a:solidFill>
                <a:effectLst/>
                <a:latin typeface="Söhne"/>
              </a:rPr>
              <a:t> collabora sia con i pazienti che con i datori di lavoro, utilizzando un modello di business principalmente B2B.</a:t>
            </a:r>
          </a:p>
          <a:p>
            <a:pPr algn="l">
              <a:buFont typeface="+mj-lt"/>
              <a:buAutoNum type="arabicPeriod"/>
            </a:pPr>
            <a:r>
              <a:rPr lang="it-IT" b="0" i="0" dirty="0">
                <a:solidFill>
                  <a:srgbClr val="374151"/>
                </a:solidFill>
                <a:effectLst/>
                <a:latin typeface="Söhne"/>
              </a:rPr>
              <a:t>KRY (2014) - KRY, noto anche come LIVI, è </a:t>
            </a:r>
            <a:r>
              <a:rPr lang="it-IT" b="0" i="0" dirty="0" err="1">
                <a:solidFill>
                  <a:srgbClr val="374151"/>
                </a:solidFill>
                <a:effectLst/>
                <a:latin typeface="Söhne"/>
              </a:rPr>
              <a:t>un'app</a:t>
            </a:r>
            <a:r>
              <a:rPr lang="it-IT" b="0" i="0" dirty="0">
                <a:solidFill>
                  <a:srgbClr val="374151"/>
                </a:solidFill>
                <a:effectLst/>
                <a:latin typeface="Söhne"/>
              </a:rPr>
              <a:t> di telemedicina che consente ai pazienti di consultare medici e specialisti tramite videochiamata o chat. Offre servizi medici virtuali, inclusa la possibilità di ricevere prescrizioni e riferimenti a specialisti. KRY opera principalmente con un modello di business B2C, rivolgendosi direttamente ai pazienti.</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17</a:t>
            </a:fld>
            <a:endParaRPr lang="it-IT" noProof="0"/>
          </a:p>
        </p:txBody>
      </p:sp>
      <p:sp>
        <p:nvSpPr>
          <p:cNvPr id="7" name="Segnaposto data 6">
            <a:extLst>
              <a:ext uri="{FF2B5EF4-FFF2-40B4-BE49-F238E27FC236}">
                <a16:creationId xmlns:a16="http://schemas.microsoft.com/office/drawing/2014/main" id="{4D18F6BC-A8B2-0C6D-03E7-E5CC352FDEE4}"/>
              </a:ext>
            </a:extLst>
          </p:cNvPr>
          <p:cNvSpPr>
            <a:spLocks noGrp="1"/>
          </p:cNvSpPr>
          <p:nvPr>
            <p:ph type="dt" idx="1"/>
          </p:nvPr>
        </p:nvSpPr>
        <p:spPr/>
        <p:txBody>
          <a:bodyPr/>
          <a:lstStyle/>
          <a:p>
            <a:fld id="{B74C9514-4729-49D1-9E46-A2FD00155CB2}" type="datetime1">
              <a:rPr lang="it-IT" smtClean="0"/>
              <a:t>13/06/2023</a:t>
            </a:fld>
            <a:endParaRPr lang="it-IT" dirty="0"/>
          </a:p>
        </p:txBody>
      </p:sp>
    </p:spTree>
    <p:extLst>
      <p:ext uri="{BB962C8B-B14F-4D97-AF65-F5344CB8AC3E}">
        <p14:creationId xmlns:p14="http://schemas.microsoft.com/office/powerpoint/2010/main" val="2920836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b="0" i="0" dirty="0" err="1">
                <a:solidFill>
                  <a:srgbClr val="374151"/>
                </a:solidFill>
                <a:effectLst/>
                <a:latin typeface="Söhne"/>
              </a:rPr>
              <a:t>Doctolib</a:t>
            </a:r>
            <a:r>
              <a:rPr lang="it-IT" b="0" i="0" dirty="0">
                <a:solidFill>
                  <a:srgbClr val="374151"/>
                </a:solidFill>
                <a:effectLst/>
                <a:latin typeface="Söhne"/>
              </a:rPr>
              <a:t> (2013) - </a:t>
            </a:r>
            <a:r>
              <a:rPr lang="it-IT" b="0" i="0" dirty="0" err="1">
                <a:solidFill>
                  <a:srgbClr val="374151"/>
                </a:solidFill>
                <a:effectLst/>
                <a:latin typeface="Söhne"/>
              </a:rPr>
              <a:t>Doctolib</a:t>
            </a:r>
            <a:r>
              <a:rPr lang="it-IT" b="0" i="0" dirty="0">
                <a:solidFill>
                  <a:srgbClr val="374151"/>
                </a:solidFill>
                <a:effectLst/>
                <a:latin typeface="Söhne"/>
              </a:rPr>
              <a:t> è una piattaforma di prenotazione online per appuntamenti medici. Offre servizi sia ai pazienti che ai medici. I pazienti possono prenotare appuntamenti con medici e specialisti, accedere ai referti medici online e gestire la propria salute. I medici possono utilizzare la piattaforma per gestire gli appuntamenti, gestire i pazienti e la documentazione medica. Il modello di business di </a:t>
            </a:r>
            <a:r>
              <a:rPr lang="it-IT" b="0" i="0" dirty="0" err="1">
                <a:solidFill>
                  <a:srgbClr val="374151"/>
                </a:solidFill>
                <a:effectLst/>
                <a:latin typeface="Söhne"/>
              </a:rPr>
              <a:t>Doctolib</a:t>
            </a:r>
            <a:r>
              <a:rPr lang="it-IT" b="0" i="0" dirty="0">
                <a:solidFill>
                  <a:srgbClr val="374151"/>
                </a:solidFill>
                <a:effectLst/>
                <a:latin typeface="Söhne"/>
              </a:rPr>
              <a:t> è principalmente B2C, poiché si rivolge ai pazienti per la prenotazione degli appuntamenti.</a:t>
            </a:r>
          </a:p>
          <a:p>
            <a:pPr algn="l">
              <a:buFont typeface="+mj-lt"/>
              <a:buAutoNum type="arabicPeriod"/>
            </a:pPr>
            <a:r>
              <a:rPr lang="it-IT" b="0" i="0" dirty="0">
                <a:solidFill>
                  <a:srgbClr val="374151"/>
                </a:solidFill>
                <a:effectLst/>
                <a:latin typeface="Söhne"/>
              </a:rPr>
              <a:t>K Health (2016) - K Health è </a:t>
            </a:r>
            <a:r>
              <a:rPr lang="it-IT" b="0" i="0" dirty="0" err="1">
                <a:solidFill>
                  <a:srgbClr val="374151"/>
                </a:solidFill>
                <a:effectLst/>
                <a:latin typeface="Söhne"/>
              </a:rPr>
              <a:t>un'app</a:t>
            </a:r>
            <a:r>
              <a:rPr lang="it-IT" b="0" i="0" dirty="0">
                <a:solidFill>
                  <a:srgbClr val="374151"/>
                </a:solidFill>
                <a:effectLst/>
                <a:latin typeface="Söhne"/>
              </a:rPr>
              <a:t> di telemedicina che fornisce consulenze mediche virtuali e suggerimenti diagnostici. Utilizza l'intelligenza artificiale per fornire una valutazione preliminare dei sintomi dei pazienti e consigliare azioni appropriate. K Health offre anche la possibilità di consultare direttamente i medici tramite l'app. Il modello di business di K Health è principalmente B2C, poiché si rivolge direttamente ai pazienti.</a:t>
            </a:r>
          </a:p>
          <a:p>
            <a:pPr algn="l">
              <a:buFont typeface="+mj-lt"/>
              <a:buAutoNum type="arabicPeriod"/>
            </a:pPr>
            <a:r>
              <a:rPr lang="it-IT" b="0" i="0" dirty="0" err="1">
                <a:solidFill>
                  <a:srgbClr val="374151"/>
                </a:solidFill>
                <a:effectLst/>
                <a:latin typeface="Söhne"/>
              </a:rPr>
              <a:t>Zocdoc</a:t>
            </a:r>
            <a:r>
              <a:rPr lang="it-IT" b="0" i="0" dirty="0">
                <a:solidFill>
                  <a:srgbClr val="374151"/>
                </a:solidFill>
                <a:effectLst/>
                <a:latin typeface="Söhne"/>
              </a:rPr>
              <a:t> (2007) - </a:t>
            </a:r>
            <a:r>
              <a:rPr lang="it-IT" b="0" i="0" dirty="0" err="1">
                <a:solidFill>
                  <a:srgbClr val="374151"/>
                </a:solidFill>
                <a:effectLst/>
                <a:latin typeface="Söhne"/>
              </a:rPr>
              <a:t>Zocdoc</a:t>
            </a:r>
            <a:r>
              <a:rPr lang="it-IT" b="0" i="0" dirty="0">
                <a:solidFill>
                  <a:srgbClr val="374151"/>
                </a:solidFill>
                <a:effectLst/>
                <a:latin typeface="Söhne"/>
              </a:rPr>
              <a:t> è una piattaforma di prenotazione online per appuntamenti medici che connette pazienti e medici. I pazienti possono cercare medici, prenotare appuntamenti, visualizzare le recensioni dei pazienti e accedere a informazioni dettagliate sui fornitori di assistenza sanitaria. I medici possono utilizzare </a:t>
            </a:r>
            <a:r>
              <a:rPr lang="it-IT" b="0" i="0" dirty="0" err="1">
                <a:solidFill>
                  <a:srgbClr val="374151"/>
                </a:solidFill>
                <a:effectLst/>
                <a:latin typeface="Söhne"/>
              </a:rPr>
              <a:t>Zocdoc</a:t>
            </a:r>
            <a:r>
              <a:rPr lang="it-IT" b="0" i="0" dirty="0">
                <a:solidFill>
                  <a:srgbClr val="374151"/>
                </a:solidFill>
                <a:effectLst/>
                <a:latin typeface="Söhne"/>
              </a:rPr>
              <a:t> per gestire gli appuntamenti e l'agenda. </a:t>
            </a:r>
            <a:r>
              <a:rPr lang="it-IT" b="0" i="0" dirty="0" err="1">
                <a:solidFill>
                  <a:srgbClr val="374151"/>
                </a:solidFill>
                <a:effectLst/>
                <a:latin typeface="Söhne"/>
              </a:rPr>
              <a:t>Zocdoc</a:t>
            </a:r>
            <a:r>
              <a:rPr lang="it-IT" b="0" i="0" dirty="0">
                <a:solidFill>
                  <a:srgbClr val="374151"/>
                </a:solidFill>
                <a:effectLst/>
                <a:latin typeface="Söhne"/>
              </a:rPr>
              <a:t> opera con un modello di business B2C, poiché fornisce un servizio diretto ai pazienti.</a:t>
            </a:r>
          </a:p>
          <a:p>
            <a:pPr algn="l">
              <a:buFont typeface="+mj-lt"/>
              <a:buAutoNum type="arabicPeriod"/>
            </a:pPr>
            <a:r>
              <a:rPr lang="it-IT" b="0" i="0" dirty="0" err="1">
                <a:solidFill>
                  <a:srgbClr val="374151"/>
                </a:solidFill>
                <a:effectLst/>
                <a:latin typeface="Söhne"/>
              </a:rPr>
              <a:t>WeDoctor</a:t>
            </a:r>
            <a:r>
              <a:rPr lang="it-IT" b="0" i="0" dirty="0">
                <a:solidFill>
                  <a:srgbClr val="374151"/>
                </a:solidFill>
                <a:effectLst/>
                <a:latin typeface="Söhne"/>
              </a:rPr>
              <a:t> (</a:t>
            </a:r>
            <a:r>
              <a:rPr lang="it-IT" b="0" i="0" dirty="0" err="1">
                <a:solidFill>
                  <a:srgbClr val="374151"/>
                </a:solidFill>
                <a:effectLst/>
                <a:latin typeface="Söhne"/>
              </a:rPr>
              <a:t>GuaHao</a:t>
            </a:r>
            <a:r>
              <a:rPr lang="it-IT" b="0" i="0" dirty="0">
                <a:solidFill>
                  <a:srgbClr val="374151"/>
                </a:solidFill>
                <a:effectLst/>
                <a:latin typeface="Söhne"/>
              </a:rPr>
              <a:t>) (2010) - </a:t>
            </a:r>
            <a:r>
              <a:rPr lang="it-IT" b="0" i="0" dirty="0" err="1">
                <a:solidFill>
                  <a:srgbClr val="374151"/>
                </a:solidFill>
                <a:effectLst/>
                <a:latin typeface="Söhne"/>
              </a:rPr>
              <a:t>WeDoctor</a:t>
            </a:r>
            <a:r>
              <a:rPr lang="it-IT" b="0" i="0" dirty="0">
                <a:solidFill>
                  <a:srgbClr val="374151"/>
                </a:solidFill>
                <a:effectLst/>
                <a:latin typeface="Söhne"/>
              </a:rPr>
              <a:t>, noto anche come </a:t>
            </a:r>
            <a:r>
              <a:rPr lang="it-IT" b="0" i="0" dirty="0" err="1">
                <a:solidFill>
                  <a:srgbClr val="374151"/>
                </a:solidFill>
                <a:effectLst/>
                <a:latin typeface="Söhne"/>
              </a:rPr>
              <a:t>GuaHao</a:t>
            </a:r>
            <a:r>
              <a:rPr lang="it-IT" b="0" i="0" dirty="0">
                <a:solidFill>
                  <a:srgbClr val="374151"/>
                </a:solidFill>
                <a:effectLst/>
                <a:latin typeface="Söhne"/>
              </a:rPr>
              <a:t>, è una piattaforma di telemedicina cinese che offre servizi di prenotazione online per appuntamenti medici, consulenze mediche virtuali e consegna di farmaci. </a:t>
            </a:r>
            <a:r>
              <a:rPr lang="it-IT" b="0" i="0" dirty="0" err="1">
                <a:solidFill>
                  <a:srgbClr val="374151"/>
                </a:solidFill>
                <a:effectLst/>
                <a:latin typeface="Söhne"/>
              </a:rPr>
              <a:t>WeDoctor</a:t>
            </a:r>
            <a:r>
              <a:rPr lang="it-IT" b="0" i="0" dirty="0">
                <a:solidFill>
                  <a:srgbClr val="374151"/>
                </a:solidFill>
                <a:effectLst/>
                <a:latin typeface="Söhne"/>
              </a:rPr>
              <a:t> serve sia pazienti che medici, consentendo ai pazienti di prenotare appuntamenti e consultare medici online, e ai medici di gestire gli appuntamenti e fornire consulenze virtuali. </a:t>
            </a:r>
            <a:r>
              <a:rPr lang="it-IT" b="0" i="0" dirty="0" err="1">
                <a:solidFill>
                  <a:srgbClr val="374151"/>
                </a:solidFill>
                <a:effectLst/>
                <a:latin typeface="Söhne"/>
              </a:rPr>
              <a:t>WeDoctor</a:t>
            </a:r>
            <a:r>
              <a:rPr lang="it-IT" b="0" i="0" dirty="0">
                <a:solidFill>
                  <a:srgbClr val="374151"/>
                </a:solidFill>
                <a:effectLst/>
                <a:latin typeface="Söhne"/>
              </a:rPr>
              <a:t> opera con un modello di business misto B2B e B2C.</a:t>
            </a:r>
          </a:p>
          <a:p>
            <a:pPr algn="l">
              <a:buFont typeface="+mj-lt"/>
              <a:buAutoNum type="arabicPeriod"/>
            </a:pPr>
            <a:r>
              <a:rPr lang="it-IT" b="0" i="0" dirty="0">
                <a:solidFill>
                  <a:srgbClr val="374151"/>
                </a:solidFill>
                <a:effectLst/>
                <a:latin typeface="Söhne"/>
              </a:rPr>
              <a:t>Carbon Health (2015) - Carbon Health è un'azienda di telemedicina che offre servizi medici virtuali e fisici. Carbon Health utilizza una combinazione di app mobili, telemedicina e cliniche fisiche per fornire servizi di cura primaria, assistenza urgente e altre specialità mediche. Carbon Health si rivolge principalmente ai pazienti, operando con un modello di business B2C.</a:t>
            </a:r>
          </a:p>
          <a:p>
            <a:pPr algn="l">
              <a:buFont typeface="+mj-lt"/>
              <a:buAutoNum type="arabicPeriod"/>
            </a:pPr>
            <a:r>
              <a:rPr lang="it-IT" b="0" i="0" dirty="0" err="1">
                <a:solidFill>
                  <a:srgbClr val="374151"/>
                </a:solidFill>
                <a:effectLst/>
                <a:latin typeface="Söhne"/>
              </a:rPr>
              <a:t>Cerebral</a:t>
            </a:r>
            <a:r>
              <a:rPr lang="it-IT" b="0" i="0" dirty="0">
                <a:solidFill>
                  <a:srgbClr val="374151"/>
                </a:solidFill>
                <a:effectLst/>
                <a:latin typeface="Söhne"/>
              </a:rPr>
              <a:t> (2019) - </a:t>
            </a:r>
            <a:r>
              <a:rPr lang="it-IT" b="0" i="0" dirty="0" err="1">
                <a:solidFill>
                  <a:srgbClr val="374151"/>
                </a:solidFill>
                <a:effectLst/>
                <a:latin typeface="Söhne"/>
              </a:rPr>
              <a:t>Cerebral</a:t>
            </a:r>
            <a:r>
              <a:rPr lang="it-IT" b="0" i="0" dirty="0">
                <a:solidFill>
                  <a:srgbClr val="374151"/>
                </a:solidFill>
                <a:effectLst/>
                <a:latin typeface="Söhne"/>
              </a:rPr>
              <a:t> è una piattaforma di telemedicina specializzata nella fornitura di servizi di salute mentale. Offre consulenze virtuali con professionisti della salute mentale, nonché prescrizioni di farmaci per la salute mentale. </a:t>
            </a:r>
            <a:r>
              <a:rPr lang="it-IT" b="0" i="0" dirty="0" err="1">
                <a:solidFill>
                  <a:srgbClr val="374151"/>
                </a:solidFill>
                <a:effectLst/>
                <a:latin typeface="Söhne"/>
              </a:rPr>
              <a:t>Cerebral</a:t>
            </a:r>
            <a:r>
              <a:rPr lang="it-IT" b="0" i="0" dirty="0">
                <a:solidFill>
                  <a:srgbClr val="374151"/>
                </a:solidFill>
                <a:effectLst/>
                <a:latin typeface="Söhne"/>
              </a:rPr>
              <a:t> si concentra principalmente sui pazienti, con un modello di business B2C.</a:t>
            </a:r>
          </a:p>
          <a:p>
            <a:pPr algn="l">
              <a:buFont typeface="+mj-lt"/>
              <a:buAutoNum type="arabicPeriod"/>
            </a:pPr>
            <a:r>
              <a:rPr lang="it-IT" b="0" i="0" dirty="0" err="1">
                <a:solidFill>
                  <a:srgbClr val="374151"/>
                </a:solidFill>
                <a:effectLst/>
                <a:latin typeface="Söhne"/>
              </a:rPr>
              <a:t>Transcarent</a:t>
            </a:r>
            <a:r>
              <a:rPr lang="it-IT" b="0" i="0" dirty="0">
                <a:solidFill>
                  <a:srgbClr val="374151"/>
                </a:solidFill>
                <a:effectLst/>
                <a:latin typeface="Söhne"/>
              </a:rPr>
              <a:t> (2018) - </a:t>
            </a:r>
            <a:r>
              <a:rPr lang="it-IT" b="0" i="0" dirty="0" err="1">
                <a:solidFill>
                  <a:srgbClr val="374151"/>
                </a:solidFill>
                <a:effectLst/>
                <a:latin typeface="Söhne"/>
              </a:rPr>
              <a:t>Transcarent</a:t>
            </a:r>
            <a:r>
              <a:rPr lang="it-IT" b="0" i="0" dirty="0">
                <a:solidFill>
                  <a:srgbClr val="374151"/>
                </a:solidFill>
                <a:effectLst/>
                <a:latin typeface="Söhne"/>
              </a:rPr>
              <a:t> è un'azienda di telemedicina che si concentra sulla trasparenza dei costi e sulla semplificazione dell'assistenza sanitaria. Offre servizi di consulenza virtuale, supporto per la prenotazione di appuntamenti e assistenza nella scelta di fornitori sanitari. </a:t>
            </a:r>
            <a:r>
              <a:rPr lang="it-IT" b="0" i="0" dirty="0" err="1">
                <a:solidFill>
                  <a:srgbClr val="374151"/>
                </a:solidFill>
                <a:effectLst/>
                <a:latin typeface="Söhne"/>
              </a:rPr>
              <a:t>Transcarent</a:t>
            </a:r>
            <a:r>
              <a:rPr lang="it-IT" b="0" i="0" dirty="0">
                <a:solidFill>
                  <a:srgbClr val="374151"/>
                </a:solidFill>
                <a:effectLst/>
                <a:latin typeface="Söhne"/>
              </a:rPr>
              <a:t> collabora sia con i pazienti che con i datori di lavoro, utilizzando un modello di business principalmente B2B.</a:t>
            </a:r>
          </a:p>
          <a:p>
            <a:pPr algn="l">
              <a:buFont typeface="+mj-lt"/>
              <a:buAutoNum type="arabicPeriod"/>
            </a:pPr>
            <a:r>
              <a:rPr lang="it-IT" b="0" i="0" dirty="0">
                <a:solidFill>
                  <a:srgbClr val="374151"/>
                </a:solidFill>
                <a:effectLst/>
                <a:latin typeface="Söhne"/>
              </a:rPr>
              <a:t>KRY (2014) - KRY, noto anche come LIVI, è </a:t>
            </a:r>
            <a:r>
              <a:rPr lang="it-IT" b="0" i="0" dirty="0" err="1">
                <a:solidFill>
                  <a:srgbClr val="374151"/>
                </a:solidFill>
                <a:effectLst/>
                <a:latin typeface="Söhne"/>
              </a:rPr>
              <a:t>un'app</a:t>
            </a:r>
            <a:r>
              <a:rPr lang="it-IT" b="0" i="0" dirty="0">
                <a:solidFill>
                  <a:srgbClr val="374151"/>
                </a:solidFill>
                <a:effectLst/>
                <a:latin typeface="Söhne"/>
              </a:rPr>
              <a:t> di telemedicina che consente ai pazienti di consultare medici e specialisti tramite videochiamata o chat. Offre servizi medici virtuali, inclusa la possibilità di ricevere prescrizioni e riferimenti a specialisti. KRY opera principalmente con un modello di business B2C, rivolgendosi direttamente ai pazienti.</a:t>
            </a:r>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18</a:t>
            </a:fld>
            <a:endParaRPr lang="it-IT" noProof="0"/>
          </a:p>
        </p:txBody>
      </p:sp>
      <p:sp>
        <p:nvSpPr>
          <p:cNvPr id="7" name="Segnaposto data 6">
            <a:extLst>
              <a:ext uri="{FF2B5EF4-FFF2-40B4-BE49-F238E27FC236}">
                <a16:creationId xmlns:a16="http://schemas.microsoft.com/office/drawing/2014/main" id="{A9F72BFC-170D-562A-8528-93E190762245}"/>
              </a:ext>
            </a:extLst>
          </p:cNvPr>
          <p:cNvSpPr>
            <a:spLocks noGrp="1"/>
          </p:cNvSpPr>
          <p:nvPr>
            <p:ph type="dt" idx="1"/>
          </p:nvPr>
        </p:nvSpPr>
        <p:spPr/>
        <p:txBody>
          <a:bodyPr/>
          <a:lstStyle/>
          <a:p>
            <a:fld id="{140C83E1-2321-43DE-9185-42C2819D93EE}" type="datetime1">
              <a:rPr lang="it-IT" smtClean="0"/>
              <a:t>13/06/2023</a:t>
            </a:fld>
            <a:endParaRPr lang="it-IT" dirty="0"/>
          </a:p>
        </p:txBody>
      </p:sp>
    </p:spTree>
    <p:extLst>
      <p:ext uri="{BB962C8B-B14F-4D97-AF65-F5344CB8AC3E}">
        <p14:creationId xmlns:p14="http://schemas.microsoft.com/office/powerpoint/2010/main" val="318316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Certamente! Il ciclo di vita di una startup può variare a seconda del settore, del modello di business e di altri fattori specifici. Tuttavia, di seguito troverai una descrizione generale degli step comuni nel processo di finanziamento delle startup e nel loro ciclo di vita.</a:t>
            </a:r>
          </a:p>
          <a:p>
            <a:pPr algn="l">
              <a:buFont typeface="+mj-lt"/>
              <a:buAutoNum type="arabicPeriod"/>
            </a:pPr>
            <a:r>
              <a:rPr lang="it-IT" b="0" i="0" dirty="0" err="1">
                <a:solidFill>
                  <a:srgbClr val="374151"/>
                </a:solidFill>
                <a:effectLst/>
                <a:latin typeface="Söhne"/>
              </a:rPr>
              <a:t>Seed</a:t>
            </a:r>
            <a:r>
              <a:rPr lang="it-IT" b="0" i="0" dirty="0">
                <a:solidFill>
                  <a:srgbClr val="374151"/>
                </a:solidFill>
                <a:effectLst/>
                <a:latin typeface="Söhne"/>
              </a:rPr>
              <a:t> Stage (Fase iniziale): In questa fase, i fondatori utilizzano i propri risparmi, prestiti personali o finanziamenti da amici e familiari per avviare l'attività. Si tratta di una fase molto iniziale in cui si cerca di sviluppare un'idea e creare un prototipo o un MVP (Minimum </a:t>
            </a:r>
            <a:r>
              <a:rPr lang="it-IT" b="0" i="0" dirty="0" err="1">
                <a:solidFill>
                  <a:srgbClr val="374151"/>
                </a:solidFill>
                <a:effectLst/>
                <a:latin typeface="Söhne"/>
              </a:rPr>
              <a:t>Viable</a:t>
            </a:r>
            <a:r>
              <a:rPr lang="it-IT" b="0" i="0" dirty="0">
                <a:solidFill>
                  <a:srgbClr val="374151"/>
                </a:solidFill>
                <a:effectLst/>
                <a:latin typeface="Söhne"/>
              </a:rPr>
              <a:t> Product).</a:t>
            </a:r>
          </a:p>
          <a:p>
            <a:pPr algn="l">
              <a:buFont typeface="+mj-lt"/>
              <a:buAutoNum type="arabicPeriod"/>
            </a:pPr>
            <a:r>
              <a:rPr lang="it-IT" b="0" i="0" dirty="0" err="1">
                <a:solidFill>
                  <a:srgbClr val="374151"/>
                </a:solidFill>
                <a:effectLst/>
                <a:latin typeface="Söhne"/>
              </a:rPr>
              <a:t>Pre-Seed</a:t>
            </a:r>
            <a:r>
              <a:rPr lang="it-IT" b="0" i="0" dirty="0">
                <a:solidFill>
                  <a:srgbClr val="374151"/>
                </a:solidFill>
                <a:effectLst/>
                <a:latin typeface="Söhne"/>
              </a:rPr>
              <a:t>/</a:t>
            </a:r>
            <a:r>
              <a:rPr lang="it-IT" b="0" i="0" dirty="0" err="1">
                <a:solidFill>
                  <a:srgbClr val="374151"/>
                </a:solidFill>
                <a:effectLst/>
                <a:latin typeface="Söhne"/>
              </a:rPr>
              <a:t>Pre</a:t>
            </a:r>
            <a:r>
              <a:rPr lang="it-IT" b="0" i="0" dirty="0">
                <a:solidFill>
                  <a:srgbClr val="374151"/>
                </a:solidFill>
                <a:effectLst/>
                <a:latin typeface="Söhne"/>
              </a:rPr>
              <a:t>-Series A: In questa fase, la startup può cercare investimenti da parte di investitori </a:t>
            </a:r>
            <a:r>
              <a:rPr lang="it-IT" b="0" i="0" dirty="0" err="1">
                <a:solidFill>
                  <a:srgbClr val="374151"/>
                </a:solidFill>
                <a:effectLst/>
                <a:latin typeface="Söhne"/>
              </a:rPr>
              <a:t>angel</a:t>
            </a:r>
            <a:r>
              <a:rPr lang="it-IT" b="0" i="0" dirty="0">
                <a:solidFill>
                  <a:srgbClr val="374151"/>
                </a:solidFill>
                <a:effectLst/>
                <a:latin typeface="Söhne"/>
              </a:rPr>
              <a:t> o acceleratori. Questi investitori possono fornire finanziamenti in cambio di una quota di proprietà o di un prestito convertibile. L'obiettivo è generalmente quello di sviluppare ulteriormente il prodotto o il servizio e iniziare a testarlo sul mercato.</a:t>
            </a:r>
          </a:p>
          <a:p>
            <a:pPr algn="l">
              <a:buFont typeface="+mj-lt"/>
              <a:buAutoNum type="arabicPeriod"/>
            </a:pPr>
            <a:r>
              <a:rPr lang="it-IT" b="0" i="0" dirty="0">
                <a:solidFill>
                  <a:srgbClr val="374151"/>
                </a:solidFill>
                <a:effectLst/>
                <a:latin typeface="Söhne"/>
              </a:rPr>
              <a:t>Series A: Questo round di finanziamento avviene quando la startup ha dimostrato un certo grado di validazione del prodotto o del servizio sul mercato e ha acquisito una base di clienti iniziale. Gli investitori di Series A cercano di sostenere la crescita dell'azienda e spesso richiedono una percentuale significativa di proprietà in cambio del capitale investito.</a:t>
            </a:r>
          </a:p>
          <a:p>
            <a:pPr algn="l">
              <a:buFont typeface="+mj-lt"/>
              <a:buAutoNum type="arabicPeriod"/>
            </a:pPr>
            <a:r>
              <a:rPr lang="it-IT" b="0" i="0" dirty="0">
                <a:solidFill>
                  <a:srgbClr val="374151"/>
                </a:solidFill>
                <a:effectLst/>
                <a:latin typeface="Söhne"/>
              </a:rPr>
              <a:t>Series B: Dopo aver dimostrato una crescita sostenibile e un modello di business scalabile, una startup può passare alla Series B. In questa fase, l'obiettivo è generalmente quello di espandere le operazioni e acquisire nuovi clienti o mercati. Gli investitori di Series B cercano di ottenere un ritorno sul loro investimento attraverso una futura exit strategy, come l'acquisizione da parte di un'azienda più grande o un'offerta pubblica iniziale (IPO).</a:t>
            </a:r>
          </a:p>
          <a:p>
            <a:pPr algn="l">
              <a:buFont typeface="+mj-lt"/>
              <a:buAutoNum type="arabicPeriod"/>
            </a:pPr>
            <a:r>
              <a:rPr lang="it-IT" b="0" i="0" dirty="0">
                <a:solidFill>
                  <a:srgbClr val="374151"/>
                </a:solidFill>
                <a:effectLst/>
                <a:latin typeface="Söhne"/>
              </a:rPr>
              <a:t>Series C, D, E, F e oltre: Le successive serie di finanziamento seguono lo stesso principio delle Series B, ma si concentrano sulla crescita e sull'espansione su scala internazionale, sull'acquisizione di altre aziende, sul consolidamento della posizione di mercato o sul raggiungimento di altri obiettivi strategici. Le successive serie di finanziamento di solito coinvolgono investitori istituzionali, venture capital e fondi sovrani.</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19</a:t>
            </a:fld>
            <a:endParaRPr lang="it-IT" noProof="0"/>
          </a:p>
        </p:txBody>
      </p:sp>
      <p:sp>
        <p:nvSpPr>
          <p:cNvPr id="7" name="Segnaposto data 6">
            <a:extLst>
              <a:ext uri="{FF2B5EF4-FFF2-40B4-BE49-F238E27FC236}">
                <a16:creationId xmlns:a16="http://schemas.microsoft.com/office/drawing/2014/main" id="{9210EEC8-60DC-96F6-A887-1F5EEFA67A9F}"/>
              </a:ext>
            </a:extLst>
          </p:cNvPr>
          <p:cNvSpPr>
            <a:spLocks noGrp="1"/>
          </p:cNvSpPr>
          <p:nvPr>
            <p:ph type="dt" idx="1"/>
          </p:nvPr>
        </p:nvSpPr>
        <p:spPr/>
        <p:txBody>
          <a:bodyPr/>
          <a:lstStyle/>
          <a:p>
            <a:fld id="{70F7E6CD-6DEB-4B76-A701-5655BFE8E618}" type="datetime1">
              <a:rPr lang="it-IT" smtClean="0"/>
              <a:t>13/06/2023</a:t>
            </a:fld>
            <a:endParaRPr lang="it-IT" dirty="0"/>
          </a:p>
        </p:txBody>
      </p:sp>
    </p:spTree>
    <p:extLst>
      <p:ext uri="{BB962C8B-B14F-4D97-AF65-F5344CB8AC3E}">
        <p14:creationId xmlns:p14="http://schemas.microsoft.com/office/powerpoint/2010/main" val="411771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sz="1200" b="0" i="0" dirty="0">
                <a:solidFill>
                  <a:srgbClr val="374151"/>
                </a:solidFill>
                <a:effectLst/>
                <a:latin typeface="Söhne"/>
              </a:rPr>
              <a:t>Anno di Nascita startup: L'anno di fondazione della startup può fornire un'indicazione approssimativa della sua esperienza e stabilità nel settore. Le startup più giovani potrebbero essere considerate meno mature rispetto a quelle con un'esperienza più lunga.</a:t>
            </a:r>
          </a:p>
          <a:p>
            <a:pPr algn="l">
              <a:buFont typeface="+mj-lt"/>
              <a:buAutoNum type="arabicPeriod"/>
            </a:pPr>
            <a:r>
              <a:rPr lang="it-IT" sz="1200" b="0" i="0" dirty="0">
                <a:solidFill>
                  <a:srgbClr val="374151"/>
                </a:solidFill>
                <a:effectLst/>
                <a:latin typeface="Söhne"/>
              </a:rPr>
              <a:t>Numero di round di finanziamento: Un numero maggiore di round di finanziamento può indicare un interesse significativo degli investitori e un'opportunità per la startup di ottenere risorse finanziarie per la crescita. Un numero più elevato di round potrebbe suggerire una maggiore maturità.</a:t>
            </a:r>
          </a:p>
          <a:p>
            <a:pPr algn="l">
              <a:buFont typeface="+mj-lt"/>
              <a:buAutoNum type="arabicPeriod"/>
            </a:pPr>
            <a:r>
              <a:rPr lang="it-IT" sz="1200" b="0" i="0" dirty="0">
                <a:solidFill>
                  <a:srgbClr val="374151"/>
                </a:solidFill>
                <a:effectLst/>
                <a:latin typeface="Söhne"/>
              </a:rPr>
              <a:t>Tipo di finanziamento più recente: Il tipo di finanziamento più recente può fornire un'indicazione del grado di attrattiva della startup per gli investitori. Ad esempio, una serie F di finanziamento potrebbe indicare una maggiore fiducia degli investitori nella startup rispetto a una serie C.</a:t>
            </a:r>
          </a:p>
          <a:p>
            <a:pPr algn="l">
              <a:buFont typeface="+mj-lt"/>
              <a:buAutoNum type="arabicPeriod"/>
            </a:pPr>
            <a:r>
              <a:rPr lang="it-IT" sz="1200" b="0" i="0" dirty="0">
                <a:solidFill>
                  <a:srgbClr val="374151"/>
                </a:solidFill>
                <a:effectLst/>
                <a:latin typeface="Söhne"/>
              </a:rPr>
              <a:t>Valutazione: La valutazione della startup può essere un indicatore della sua potenziale crescita e del riconoscimento da parte del mercato. Una valutazione più elevata può suggerire una maggiore maturità e potenziale di successo.</a:t>
            </a:r>
          </a:p>
          <a:p>
            <a:pPr algn="l">
              <a:buFont typeface="+mj-lt"/>
              <a:buAutoNum type="arabicPeriod"/>
            </a:pPr>
            <a:r>
              <a:rPr lang="it-IT" sz="1200" b="0" i="0" dirty="0">
                <a:solidFill>
                  <a:srgbClr val="374151"/>
                </a:solidFill>
                <a:effectLst/>
                <a:latin typeface="Söhne"/>
              </a:rPr>
              <a:t>Numero totale di finanziamenti: Un numero più elevato di finanziamenti può indicare un interesse costante degli investitori nel supportare la startup nel corso del tempo. Questo potrebbe essere un segno di maturità e di successo nel garantire il sostegno finanziario necessario per la crescita.</a:t>
            </a:r>
          </a:p>
          <a:p>
            <a:pPr algn="l">
              <a:buFont typeface="+mj-lt"/>
              <a:buAutoNum type="arabicPeriod"/>
            </a:pPr>
            <a:r>
              <a:rPr lang="it-IT" sz="1200" b="0" i="0" dirty="0">
                <a:solidFill>
                  <a:srgbClr val="374151"/>
                </a:solidFill>
                <a:effectLst/>
                <a:latin typeface="Söhne"/>
              </a:rPr>
              <a:t>Range del numero di dipendenti: Il range del numero di dipendenti può fornire un'idea delle dimensioni e della scala operativa della startup. Un aumento significativo del numero di dipendenti nel corso del tempo potrebbe indicare una maggiore maturità e un'espansione dell'organizzazione.</a:t>
            </a:r>
          </a:p>
          <a:p>
            <a:pPr algn="l">
              <a:buFont typeface="+mj-lt"/>
              <a:buAutoNum type="arabicPeriod"/>
            </a:pPr>
            <a:r>
              <a:rPr lang="it-IT" sz="1200" b="0" i="0" dirty="0">
                <a:solidFill>
                  <a:srgbClr val="374151"/>
                </a:solidFill>
                <a:effectLst/>
                <a:latin typeface="Söhne"/>
              </a:rPr>
              <a:t>Delta tra offerte attive oggi e un anno fa: Confrontando le offerte di lavoro attive oggi con quelle dell'anno scorso, puoi valutare se la startup ha registrato un aumento o una diminuzione dell'attività e del reclutamento nel corso di un anno. Un aumento delle offerte di lavoro potrebbe indicare una crescita e una maturità positive.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20</a:t>
            </a:fld>
            <a:endParaRPr lang="it-IT" noProof="0"/>
          </a:p>
        </p:txBody>
      </p:sp>
      <p:sp>
        <p:nvSpPr>
          <p:cNvPr id="7" name="Segnaposto data 6">
            <a:extLst>
              <a:ext uri="{FF2B5EF4-FFF2-40B4-BE49-F238E27FC236}">
                <a16:creationId xmlns:a16="http://schemas.microsoft.com/office/drawing/2014/main" id="{AFA887AC-2713-5610-679F-A076EBE20500}"/>
              </a:ext>
            </a:extLst>
          </p:cNvPr>
          <p:cNvSpPr>
            <a:spLocks noGrp="1"/>
          </p:cNvSpPr>
          <p:nvPr>
            <p:ph type="dt" idx="1"/>
          </p:nvPr>
        </p:nvSpPr>
        <p:spPr/>
        <p:txBody>
          <a:bodyPr/>
          <a:lstStyle/>
          <a:p>
            <a:fld id="{1FA6EA61-CA77-4690-8DD5-D8B854276DF9}" type="datetime1">
              <a:rPr lang="it-IT" smtClean="0"/>
              <a:t>13/06/2023</a:t>
            </a:fld>
            <a:endParaRPr lang="it-IT" dirty="0"/>
          </a:p>
        </p:txBody>
      </p:sp>
    </p:spTree>
    <p:extLst>
      <p:ext uri="{BB962C8B-B14F-4D97-AF65-F5344CB8AC3E}">
        <p14:creationId xmlns:p14="http://schemas.microsoft.com/office/powerpoint/2010/main" val="155616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sz="1200" b="0" i="0" dirty="0">
                <a:solidFill>
                  <a:srgbClr val="374151"/>
                </a:solidFill>
                <a:effectLst/>
                <a:latin typeface="Söhne"/>
              </a:rPr>
              <a:t>Anno di Nascita startup: L'anno di fondazione della startup può fornire un'indicazione approssimativa della sua esperienza e stabilità nel settore. Le startup più giovani potrebbero essere considerate meno mature rispetto a quelle con un'esperienza più lunga.</a:t>
            </a:r>
          </a:p>
          <a:p>
            <a:pPr algn="l">
              <a:buFont typeface="+mj-lt"/>
              <a:buAutoNum type="arabicPeriod"/>
            </a:pPr>
            <a:r>
              <a:rPr lang="it-IT" sz="1200" b="0" i="0" dirty="0">
                <a:solidFill>
                  <a:srgbClr val="374151"/>
                </a:solidFill>
                <a:effectLst/>
                <a:latin typeface="Söhne"/>
              </a:rPr>
              <a:t>Numero di round di finanziamento: Un numero maggiore di round di finanziamento può indicare un interesse significativo degli investitori e un'opportunità per la startup di ottenere risorse finanziarie per la crescita. Un numero più elevato di round potrebbe suggerire una maggiore maturità.</a:t>
            </a:r>
          </a:p>
          <a:p>
            <a:pPr algn="l">
              <a:buFont typeface="+mj-lt"/>
              <a:buAutoNum type="arabicPeriod"/>
            </a:pPr>
            <a:r>
              <a:rPr lang="it-IT" sz="1200" b="0" i="0" dirty="0">
                <a:solidFill>
                  <a:srgbClr val="374151"/>
                </a:solidFill>
                <a:effectLst/>
                <a:latin typeface="Söhne"/>
              </a:rPr>
              <a:t>Tipo di finanziamento più recente: Il tipo di finanziamento più recente può fornire un'indicazione del grado di attrattiva della startup per gli investitori. Ad esempio, una serie F di finanziamento potrebbe indicare una maggiore fiducia degli investitori nella startup rispetto a una serie C.</a:t>
            </a:r>
          </a:p>
          <a:p>
            <a:pPr algn="l">
              <a:buFont typeface="+mj-lt"/>
              <a:buAutoNum type="arabicPeriod"/>
            </a:pPr>
            <a:r>
              <a:rPr lang="it-IT" sz="1200" b="0" i="0" dirty="0">
                <a:solidFill>
                  <a:srgbClr val="374151"/>
                </a:solidFill>
                <a:effectLst/>
                <a:latin typeface="Söhne"/>
              </a:rPr>
              <a:t>Valutazione: La valutazione della startup può essere un indicatore della sua potenziale crescita e del riconoscimento da parte del mercato. Una valutazione più elevata può suggerire una maggiore maturità e potenziale di successo.</a:t>
            </a:r>
          </a:p>
          <a:p>
            <a:pPr algn="l">
              <a:buFont typeface="+mj-lt"/>
              <a:buAutoNum type="arabicPeriod"/>
            </a:pPr>
            <a:r>
              <a:rPr lang="it-IT" sz="1200" b="0" i="0" dirty="0">
                <a:solidFill>
                  <a:srgbClr val="374151"/>
                </a:solidFill>
                <a:effectLst/>
                <a:latin typeface="Söhne"/>
              </a:rPr>
              <a:t>Numero totale di finanziamenti: Un numero più elevato di finanziamenti può indicare un interesse costante degli investitori nel supportare la startup nel corso del tempo. Questo potrebbe essere un segno di maturità e di successo nel garantire il sostegno finanziario necessario per la crescita.</a:t>
            </a:r>
          </a:p>
          <a:p>
            <a:pPr algn="l">
              <a:buFont typeface="+mj-lt"/>
              <a:buAutoNum type="arabicPeriod"/>
            </a:pPr>
            <a:r>
              <a:rPr lang="it-IT" sz="1200" b="0" i="0" dirty="0">
                <a:solidFill>
                  <a:srgbClr val="374151"/>
                </a:solidFill>
                <a:effectLst/>
                <a:latin typeface="Söhne"/>
              </a:rPr>
              <a:t>Range del numero di dipendenti: Il range del numero di dipendenti può fornire un'idea delle dimensioni e della scala operativa della startup. Un aumento significativo del numero di dipendenti nel corso del tempo potrebbe indicare una maggiore maturità e un'espansione dell'organizzazione.</a:t>
            </a:r>
          </a:p>
          <a:p>
            <a:pPr algn="l">
              <a:buFont typeface="+mj-lt"/>
              <a:buAutoNum type="arabicPeriod"/>
            </a:pPr>
            <a:r>
              <a:rPr lang="it-IT" sz="1200" b="0" i="0" dirty="0">
                <a:solidFill>
                  <a:srgbClr val="374151"/>
                </a:solidFill>
                <a:effectLst/>
                <a:latin typeface="Söhne"/>
              </a:rPr>
              <a:t>Delta tra offerte attive oggi e un anno fa: Confrontando le offerte di lavoro attive oggi con quelle dell'anno scorso, puoi valutare se la startup ha registrato un aumento o una diminuzione dell'attività e del reclutamento nel corso di un anno. Un aumento delle offerte di lavoro potrebbe indicare una crescita e una maturità positive.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21</a:t>
            </a:fld>
            <a:endParaRPr lang="it-IT" noProof="0"/>
          </a:p>
        </p:txBody>
      </p:sp>
      <p:sp>
        <p:nvSpPr>
          <p:cNvPr id="7" name="Segnaposto data 6">
            <a:extLst>
              <a:ext uri="{FF2B5EF4-FFF2-40B4-BE49-F238E27FC236}">
                <a16:creationId xmlns:a16="http://schemas.microsoft.com/office/drawing/2014/main" id="{F19F9696-73AF-2D80-82D2-6A7517666015}"/>
              </a:ext>
            </a:extLst>
          </p:cNvPr>
          <p:cNvSpPr>
            <a:spLocks noGrp="1"/>
          </p:cNvSpPr>
          <p:nvPr>
            <p:ph type="dt" idx="1"/>
          </p:nvPr>
        </p:nvSpPr>
        <p:spPr/>
        <p:txBody>
          <a:bodyPr/>
          <a:lstStyle/>
          <a:p>
            <a:fld id="{EE4E94F3-4252-44D4-91BC-3B2649560A5B}" type="datetime1">
              <a:rPr lang="it-IT" smtClean="0"/>
              <a:t>13/06/2023</a:t>
            </a:fld>
            <a:endParaRPr lang="it-IT" dirty="0"/>
          </a:p>
        </p:txBody>
      </p:sp>
    </p:spTree>
    <p:extLst>
      <p:ext uri="{BB962C8B-B14F-4D97-AF65-F5344CB8AC3E}">
        <p14:creationId xmlns:p14="http://schemas.microsoft.com/office/powerpoint/2010/main" val="27826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sz="1200" b="0" i="0" dirty="0">
                <a:solidFill>
                  <a:srgbClr val="374151"/>
                </a:solidFill>
                <a:effectLst/>
                <a:latin typeface="Söhne"/>
              </a:rPr>
              <a:t>Anno di Nascita startup: L'anno di fondazione della startup può fornire un'indicazione approssimativa della sua esperienza e stabilità nel settore. Le startup più giovani potrebbero essere considerate meno mature rispetto a quelle con un'esperienza più lunga.</a:t>
            </a:r>
          </a:p>
          <a:p>
            <a:pPr algn="l">
              <a:buFont typeface="+mj-lt"/>
              <a:buAutoNum type="arabicPeriod"/>
            </a:pPr>
            <a:r>
              <a:rPr lang="it-IT" sz="1200" b="0" i="0" dirty="0">
                <a:solidFill>
                  <a:srgbClr val="374151"/>
                </a:solidFill>
                <a:effectLst/>
                <a:latin typeface="Söhne"/>
              </a:rPr>
              <a:t>Numero di round di finanziamento: Un numero maggiore di round di finanziamento può indicare un interesse significativo degli investitori e un'opportunità per la startup di ottenere risorse finanziarie per la crescita. Un numero più elevato di round potrebbe suggerire una maggiore maturità.</a:t>
            </a:r>
          </a:p>
          <a:p>
            <a:pPr algn="l">
              <a:buFont typeface="+mj-lt"/>
              <a:buAutoNum type="arabicPeriod"/>
            </a:pPr>
            <a:r>
              <a:rPr lang="it-IT" sz="1200" b="0" i="0" dirty="0">
                <a:solidFill>
                  <a:srgbClr val="374151"/>
                </a:solidFill>
                <a:effectLst/>
                <a:latin typeface="Söhne"/>
              </a:rPr>
              <a:t>Tipo di finanziamento più recente: Il tipo di finanziamento più recente può fornire un'indicazione del grado di attrattiva della startup per gli investitori. Ad esempio, una serie F di finanziamento potrebbe indicare una maggiore fiducia degli investitori nella startup rispetto a una serie C.</a:t>
            </a:r>
          </a:p>
          <a:p>
            <a:pPr algn="l">
              <a:buFont typeface="+mj-lt"/>
              <a:buAutoNum type="arabicPeriod"/>
            </a:pPr>
            <a:r>
              <a:rPr lang="it-IT" sz="1200" b="0" i="0" dirty="0">
                <a:solidFill>
                  <a:srgbClr val="374151"/>
                </a:solidFill>
                <a:effectLst/>
                <a:latin typeface="Söhne"/>
              </a:rPr>
              <a:t>Valutazione: La valutazione della startup può essere un indicatore della sua potenziale crescita e del riconoscimento da parte del mercato. Una valutazione più elevata può suggerire una maggiore maturità e potenziale di successo.</a:t>
            </a:r>
          </a:p>
          <a:p>
            <a:pPr algn="l">
              <a:buFont typeface="+mj-lt"/>
              <a:buAutoNum type="arabicPeriod"/>
            </a:pPr>
            <a:r>
              <a:rPr lang="it-IT" sz="1200" b="0" i="0" dirty="0">
                <a:solidFill>
                  <a:srgbClr val="374151"/>
                </a:solidFill>
                <a:effectLst/>
                <a:latin typeface="Söhne"/>
              </a:rPr>
              <a:t>Numero totale di finanziamenti: Un numero più elevato di finanziamenti può indicare un interesse costante degli investitori nel supportare la startup nel corso del tempo. Questo potrebbe essere un segno di maturità e di successo nel garantire il sostegno finanziario necessario per la crescita.</a:t>
            </a:r>
          </a:p>
          <a:p>
            <a:pPr algn="l">
              <a:buFont typeface="+mj-lt"/>
              <a:buAutoNum type="arabicPeriod"/>
            </a:pPr>
            <a:r>
              <a:rPr lang="it-IT" sz="1200" b="0" i="0" dirty="0">
                <a:solidFill>
                  <a:srgbClr val="374151"/>
                </a:solidFill>
                <a:effectLst/>
                <a:latin typeface="Söhne"/>
              </a:rPr>
              <a:t>Range del numero di dipendenti: Il range del numero di dipendenti può fornire un'idea delle dimensioni e della scala operativa della startup. Un aumento significativo del numero di dipendenti nel corso del tempo potrebbe indicare una maggiore maturità e un'espansione dell'organizzazione.</a:t>
            </a:r>
          </a:p>
          <a:p>
            <a:pPr algn="l">
              <a:buFont typeface="+mj-lt"/>
              <a:buAutoNum type="arabicPeriod"/>
            </a:pPr>
            <a:r>
              <a:rPr lang="it-IT" sz="1200" b="0" i="0" dirty="0">
                <a:solidFill>
                  <a:srgbClr val="374151"/>
                </a:solidFill>
                <a:effectLst/>
                <a:latin typeface="Söhne"/>
              </a:rPr>
              <a:t>Delta tra offerte attive oggi e un anno fa: Confrontando le offerte di lavoro attive oggi con quelle dell'anno scorso, puoi valutare se la startup ha registrato un aumento o una diminuzione dell'attività e del reclutamento nel corso di un anno. Un aumento delle offerte di lavoro potrebbe indicare una crescita e una maturità positive.</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22</a:t>
            </a:fld>
            <a:endParaRPr lang="it-IT" noProof="0"/>
          </a:p>
        </p:txBody>
      </p:sp>
      <p:sp>
        <p:nvSpPr>
          <p:cNvPr id="7" name="Segnaposto data 6">
            <a:extLst>
              <a:ext uri="{FF2B5EF4-FFF2-40B4-BE49-F238E27FC236}">
                <a16:creationId xmlns:a16="http://schemas.microsoft.com/office/drawing/2014/main" id="{BF93721B-02DA-B0E6-2E40-E7B0F4CB20BA}"/>
              </a:ext>
            </a:extLst>
          </p:cNvPr>
          <p:cNvSpPr>
            <a:spLocks noGrp="1"/>
          </p:cNvSpPr>
          <p:nvPr>
            <p:ph type="dt" idx="1"/>
          </p:nvPr>
        </p:nvSpPr>
        <p:spPr/>
        <p:txBody>
          <a:bodyPr/>
          <a:lstStyle/>
          <a:p>
            <a:fld id="{42713CEB-F63D-4BD0-A8B3-A0B80162D835}" type="datetime1">
              <a:rPr lang="it-IT" smtClean="0"/>
              <a:t>13/06/2023</a:t>
            </a:fld>
            <a:endParaRPr lang="it-IT" dirty="0"/>
          </a:p>
        </p:txBody>
      </p:sp>
    </p:spTree>
    <p:extLst>
      <p:ext uri="{BB962C8B-B14F-4D97-AF65-F5344CB8AC3E}">
        <p14:creationId xmlns:p14="http://schemas.microsoft.com/office/powerpoint/2010/main" val="408897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è una startup di successo nel settore della sanità digitale, fondata nel 2013 in Francia. L'azienda ha sviluppato una piattaforma online che collega pazienti e professionisti medici, semplificando la prenotazione di visite mediche e ottimizzando la gestione delle cliniche.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ha rapidamente guadagnato popolarità grazie alla sua soluzione innovativa e ha continuato a crescere in modo significativo. Ecco alcuni dei punti di forza che hanno contribuito al successo di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a:t>
            </a:r>
          </a:p>
          <a:p>
            <a:pPr marL="171450" indent="-171450" algn="l">
              <a:buFont typeface="Arial" panose="020B0604020202020204" pitchFamily="34" charset="0"/>
              <a:buChar char="•"/>
            </a:pPr>
            <a:r>
              <a:rPr lang="it-IT" sz="1200" b="0" i="0" dirty="0">
                <a:solidFill>
                  <a:srgbClr val="374151"/>
                </a:solidFill>
                <a:effectLst/>
                <a:latin typeface="Georgia" panose="02040502050405020303" pitchFamily="18" charset="0"/>
              </a:rPr>
              <a:t>Efficienza nella prenotazione: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ha rivoluzionato il modo in cui i pazienti prenotano visite mediche attraverso la sua piattaforma online (tempi di attesa e l'accessibilità alle cure mediche).</a:t>
            </a:r>
          </a:p>
          <a:p>
            <a:pPr marL="171450" indent="-171450" algn="l">
              <a:buFont typeface="Arial" panose="020B0604020202020204" pitchFamily="34" charset="0"/>
              <a:buChar char="•"/>
            </a:pPr>
            <a:r>
              <a:rPr lang="it-IT" sz="1200" b="0" i="0" dirty="0">
                <a:solidFill>
                  <a:srgbClr val="374151"/>
                </a:solidFill>
                <a:effectLst/>
                <a:latin typeface="Georgia" panose="02040502050405020303" pitchFamily="18" charset="0"/>
              </a:rPr>
              <a:t>Ampia rete di professionisti: La piattaforma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si è estesa a livello nazionale, collaborando con migliaia di professionisti medici e centri sanitari. </a:t>
            </a:r>
          </a:p>
          <a:p>
            <a:pPr marL="171450" indent="-171450" algn="l">
              <a:buFont typeface="Arial" panose="020B0604020202020204" pitchFamily="34" charset="0"/>
              <a:buChar char="•"/>
            </a:pPr>
            <a:r>
              <a:rPr lang="it-IT" sz="1200" b="0" i="0" dirty="0">
                <a:solidFill>
                  <a:srgbClr val="374151"/>
                </a:solidFill>
                <a:effectLst/>
                <a:latin typeface="Georgia" panose="02040502050405020303" pitchFamily="18" charset="0"/>
              </a:rPr>
              <a:t>Soluzioni integrate: Oltre alla prenotazione online,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offre una serie di soluzioni integrate per i professionisti medici, tra cui gestione degli appuntamenti, cartelle cliniche digitali e telemedicina. Queste funzionalità migliorano l'efficienza e la qualità delle cure fornite.</a:t>
            </a:r>
          </a:p>
          <a:p>
            <a:pPr marL="171450" indent="-171450" algn="l">
              <a:buFont typeface="Arial" panose="020B0604020202020204" pitchFamily="34" charset="0"/>
              <a:buChar char="•"/>
            </a:pPr>
            <a:r>
              <a:rPr lang="it-IT" sz="1200" b="0" i="0" dirty="0">
                <a:solidFill>
                  <a:srgbClr val="374151"/>
                </a:solidFill>
                <a:effectLst/>
                <a:latin typeface="Georgia" panose="02040502050405020303" pitchFamily="18" charset="0"/>
              </a:rPr>
              <a:t>Crescita sostenuta: Grazie alla sua efficace strategia di espansione e all'adozione di nuove tecnologie,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ha ottenuto una crescita costante nel tempo. </a:t>
            </a:r>
          </a:p>
          <a:p>
            <a:pPr marL="171450" indent="-171450" algn="l">
              <a:buFont typeface="Arial" panose="020B0604020202020204" pitchFamily="34" charset="0"/>
              <a:buChar char="•"/>
            </a:pPr>
            <a:r>
              <a:rPr lang="it-IT" sz="1200" b="0" i="0" dirty="0">
                <a:solidFill>
                  <a:srgbClr val="374151"/>
                </a:solidFill>
                <a:effectLst/>
                <a:latin typeface="Georgia" panose="02040502050405020303" pitchFamily="18" charset="0"/>
              </a:rPr>
              <a:t>Impatto sociale positivo: La trasformazione digitale introdotta da </a:t>
            </a:r>
            <a:r>
              <a:rPr lang="it-IT" sz="1200" b="0" i="0" dirty="0" err="1">
                <a:solidFill>
                  <a:srgbClr val="374151"/>
                </a:solidFill>
                <a:effectLst/>
                <a:latin typeface="Georgia" panose="02040502050405020303" pitchFamily="18" charset="0"/>
              </a:rPr>
              <a:t>Doctolib</a:t>
            </a:r>
            <a:r>
              <a:rPr lang="it-IT" sz="1200" b="0" i="0" dirty="0">
                <a:solidFill>
                  <a:srgbClr val="374151"/>
                </a:solidFill>
                <a:effectLst/>
                <a:latin typeface="Georgia" panose="02040502050405020303" pitchFamily="18" charset="0"/>
              </a:rPr>
              <a:t> ha migliorato l'accesso alle cure mediche e ha semplificato la vita dei pazienti. </a:t>
            </a:r>
          </a:p>
          <a:p>
            <a:endParaRPr lang="it-IT" dirty="0"/>
          </a:p>
        </p:txBody>
      </p:sp>
      <p:sp>
        <p:nvSpPr>
          <p:cNvPr id="4" name="Segnaposto numero diapositiva 3"/>
          <p:cNvSpPr>
            <a:spLocks noGrp="1"/>
          </p:cNvSpPr>
          <p:nvPr>
            <p:ph type="sldNum" sz="quarter" idx="5"/>
          </p:nvPr>
        </p:nvSpPr>
        <p:spPr/>
        <p:txBody>
          <a:bodyPr/>
          <a:lstStyle/>
          <a:p>
            <a:pPr rtl="0"/>
            <a:fld id="{D5939589-3E79-4C82-AA4A-FE78234FAA59}" type="slidenum">
              <a:rPr lang="it-IT" noProof="0" smtClean="0"/>
              <a:t>23</a:t>
            </a:fld>
            <a:endParaRPr lang="it-IT" noProof="0"/>
          </a:p>
        </p:txBody>
      </p:sp>
      <p:sp>
        <p:nvSpPr>
          <p:cNvPr id="7" name="Segnaposto data 6">
            <a:extLst>
              <a:ext uri="{FF2B5EF4-FFF2-40B4-BE49-F238E27FC236}">
                <a16:creationId xmlns:a16="http://schemas.microsoft.com/office/drawing/2014/main" id="{14EAB560-4C11-2B5F-AE80-6FA5F4F738A4}"/>
              </a:ext>
            </a:extLst>
          </p:cNvPr>
          <p:cNvSpPr>
            <a:spLocks noGrp="1"/>
          </p:cNvSpPr>
          <p:nvPr>
            <p:ph type="dt" idx="1"/>
          </p:nvPr>
        </p:nvSpPr>
        <p:spPr/>
        <p:txBody>
          <a:bodyPr/>
          <a:lstStyle/>
          <a:p>
            <a:fld id="{BF5FB727-4DEE-4D68-8F98-6094091B703F}" type="datetime1">
              <a:rPr lang="it-IT" smtClean="0"/>
              <a:t>13/06/2023</a:t>
            </a:fld>
            <a:endParaRPr lang="it-IT" dirty="0"/>
          </a:p>
        </p:txBody>
      </p:sp>
    </p:spTree>
    <p:extLst>
      <p:ext uri="{BB962C8B-B14F-4D97-AF65-F5344CB8AC3E}">
        <p14:creationId xmlns:p14="http://schemas.microsoft.com/office/powerpoint/2010/main" val="219480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r>
              <a:rPr lang="it-IT"/>
              <a:t>20/06/2023</a:t>
            </a:r>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9228BF-D19B-4DEB-AA70-AA63A5F1D6DE}" type="slidenum">
              <a:rPr lang="it-IT" smtClean="0"/>
              <a:t>‹N›</a:t>
            </a:fld>
            <a:endParaRPr lang="it-IT"/>
          </a:p>
        </p:txBody>
      </p:sp>
    </p:spTree>
    <p:extLst>
      <p:ext uri="{BB962C8B-B14F-4D97-AF65-F5344CB8AC3E}">
        <p14:creationId xmlns:p14="http://schemas.microsoft.com/office/powerpoint/2010/main" val="67989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rtl="0"/>
            <a:r>
              <a:rPr lang="it-IT" noProof="0"/>
              <a:t>20/06/2023</a:t>
            </a:r>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347474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rtl="0"/>
            <a:r>
              <a:rPr lang="it-IT" noProof="0"/>
              <a:t>20/06/2023</a:t>
            </a:r>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383886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a:t>20/06/2023</a:t>
            </a:r>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77742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r>
              <a:rPr lang="it-IT"/>
              <a:t>20/06/2023</a:t>
            </a:r>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9228BF-D19B-4DEB-AA70-AA63A5F1D6DE}" type="slidenum">
              <a:rPr lang="it-IT" smtClean="0"/>
              <a:t>‹N›</a:t>
            </a:fld>
            <a:endParaRPr lang="it-IT"/>
          </a:p>
        </p:txBody>
      </p:sp>
      <p:sp>
        <p:nvSpPr>
          <p:cNvPr id="7" name="Elemento grafico 12">
            <a:extLst>
              <a:ext uri="{FF2B5EF4-FFF2-40B4-BE49-F238E27FC236}">
                <a16:creationId xmlns:a16="http://schemas.microsoft.com/office/drawing/2014/main" id="{45B91ED1-A5E1-8919-C2E8-EAB82E356249}"/>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8" name="Elemento grafico 13">
            <a:extLst>
              <a:ext uri="{FF2B5EF4-FFF2-40B4-BE49-F238E27FC236}">
                <a16:creationId xmlns:a16="http://schemas.microsoft.com/office/drawing/2014/main" id="{257F840C-51DA-EE52-A00A-A49638AE144F}"/>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9" name="Elemento grafico 15">
            <a:extLst>
              <a:ext uri="{FF2B5EF4-FFF2-40B4-BE49-F238E27FC236}">
                <a16:creationId xmlns:a16="http://schemas.microsoft.com/office/drawing/2014/main" id="{9963F5D4-C958-30D5-CD38-4B51FE95511D}"/>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0" name="Elemento grafico 22">
            <a:extLst>
              <a:ext uri="{FF2B5EF4-FFF2-40B4-BE49-F238E27FC236}">
                <a16:creationId xmlns:a16="http://schemas.microsoft.com/office/drawing/2014/main" id="{EBEE2799-959A-CF58-C882-0F903B9388D0}"/>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9C437022-B018-6A1A-AEA8-C82A996D1BE3}"/>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2" name="Elemento grafico 23">
            <a:extLst>
              <a:ext uri="{FF2B5EF4-FFF2-40B4-BE49-F238E27FC236}">
                <a16:creationId xmlns:a16="http://schemas.microsoft.com/office/drawing/2014/main" id="{0D70FE8D-57D0-6F27-F3E4-A4ADA63C51FE}"/>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166725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r>
              <a:rPr lang="it-IT"/>
              <a:t>20/06/2023</a:t>
            </a:r>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9228BF-D19B-4DEB-AA70-AA63A5F1D6DE}" type="slidenum">
              <a:rPr lang="it-IT" smtClean="0"/>
              <a:t>‹N›</a:t>
            </a:fld>
            <a:endParaRPr lang="it-IT"/>
          </a:p>
        </p:txBody>
      </p:sp>
      <p:sp>
        <p:nvSpPr>
          <p:cNvPr id="8" name="Elemento grafico 15">
            <a:extLst>
              <a:ext uri="{FF2B5EF4-FFF2-40B4-BE49-F238E27FC236}">
                <a16:creationId xmlns:a16="http://schemas.microsoft.com/office/drawing/2014/main" id="{64308189-2323-565C-6C20-3F3D520E7269}"/>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9" name="Elemento grafico 16">
            <a:extLst>
              <a:ext uri="{FF2B5EF4-FFF2-40B4-BE49-F238E27FC236}">
                <a16:creationId xmlns:a16="http://schemas.microsoft.com/office/drawing/2014/main" id="{C14537A1-46B9-7199-B2B4-66FEACFD11F7}"/>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0" name="Elemento grafico 14">
            <a:extLst>
              <a:ext uri="{FF2B5EF4-FFF2-40B4-BE49-F238E27FC236}">
                <a16:creationId xmlns:a16="http://schemas.microsoft.com/office/drawing/2014/main" id="{F185671C-6CD9-7F88-4363-6ADA70EC02C0}"/>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91473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r>
              <a:rPr lang="it-IT"/>
              <a:t>20/06/2023</a:t>
            </a:r>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F9228BF-D19B-4DEB-AA70-AA63A5F1D6DE}" type="slidenum">
              <a:rPr lang="it-IT" smtClean="0"/>
              <a:t>‹N›</a:t>
            </a:fld>
            <a:endParaRPr lang="it-IT"/>
          </a:p>
        </p:txBody>
      </p:sp>
      <p:sp>
        <p:nvSpPr>
          <p:cNvPr id="10" name="Elemento grafico 15">
            <a:extLst>
              <a:ext uri="{FF2B5EF4-FFF2-40B4-BE49-F238E27FC236}">
                <a16:creationId xmlns:a16="http://schemas.microsoft.com/office/drawing/2014/main" id="{09FAB794-92EB-9405-2E1F-C0DC576788A7}"/>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1" name="Elemento grafico 16">
            <a:extLst>
              <a:ext uri="{FF2B5EF4-FFF2-40B4-BE49-F238E27FC236}">
                <a16:creationId xmlns:a16="http://schemas.microsoft.com/office/drawing/2014/main" id="{DDF085BF-F8CC-ED73-DA1F-DADF803EA802}"/>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2" name="Elemento grafico 14">
            <a:extLst>
              <a:ext uri="{FF2B5EF4-FFF2-40B4-BE49-F238E27FC236}">
                <a16:creationId xmlns:a16="http://schemas.microsoft.com/office/drawing/2014/main" id="{F8461EC4-B733-35C6-6AB8-063EAA2D458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532047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pPr rtl="0"/>
            <a:r>
              <a:rPr lang="it-IT" noProof="0"/>
              <a:t>20/06/2023</a:t>
            </a:r>
          </a:p>
        </p:txBody>
      </p:sp>
      <p:sp>
        <p:nvSpPr>
          <p:cNvPr id="4" name="Footer Placeholder 3"/>
          <p:cNvSpPr>
            <a:spLocks noGrp="1"/>
          </p:cNvSpPr>
          <p:nvPr>
            <p:ph type="ftr" sz="quarter" idx="11"/>
          </p:nvPr>
        </p:nvSpPr>
        <p:spPr/>
        <p:txBody>
          <a:bodyPr/>
          <a:lstStyle/>
          <a:p>
            <a:pPr rtl="0"/>
            <a:endParaRPr lang="it-IT" noProof="0"/>
          </a:p>
        </p:txBody>
      </p:sp>
      <p:sp>
        <p:nvSpPr>
          <p:cNvPr id="5" name="Slide Number Placeholder 4"/>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08283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it-IT" noProof="0"/>
              <a:t>20/06/2023</a:t>
            </a:r>
          </a:p>
        </p:txBody>
      </p:sp>
      <p:sp>
        <p:nvSpPr>
          <p:cNvPr id="3" name="Footer Placeholder 2"/>
          <p:cNvSpPr>
            <a:spLocks noGrp="1"/>
          </p:cNvSpPr>
          <p:nvPr>
            <p:ph type="ftr" sz="quarter" idx="11"/>
          </p:nvPr>
        </p:nvSpPr>
        <p:spPr/>
        <p:txBody>
          <a:bodyPr/>
          <a:lstStyle/>
          <a:p>
            <a:pPr rtl="0"/>
            <a:endParaRPr lang="it-IT" noProof="0"/>
          </a:p>
        </p:txBody>
      </p:sp>
      <p:sp>
        <p:nvSpPr>
          <p:cNvPr id="4" name="Slide Number Placeholder 3"/>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128300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rtl="0"/>
            <a:r>
              <a:rPr lang="it-IT" noProof="0"/>
              <a:t>20/06/2023</a:t>
            </a:r>
          </a:p>
        </p:txBody>
      </p:sp>
      <p:sp>
        <p:nvSpPr>
          <p:cNvPr id="6" name="Footer Placeholder 5"/>
          <p:cNvSpPr>
            <a:spLocks noGrp="1"/>
          </p:cNvSpPr>
          <p:nvPr>
            <p:ph type="ftr" sz="quarter" idx="11"/>
          </p:nvPr>
        </p:nvSpPr>
        <p:spPr/>
        <p:txBody>
          <a:bodyPr/>
          <a:lstStyle/>
          <a:p>
            <a:pPr rtl="0"/>
            <a:endParaRPr lang="it-IT" noProof="0"/>
          </a:p>
        </p:txBody>
      </p:sp>
      <p:sp>
        <p:nvSpPr>
          <p:cNvPr id="7" name="Slide Number Placeholder 6"/>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423026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rtl="0"/>
            <a:r>
              <a:rPr lang="it-IT" noProof="0"/>
              <a:t>20/06/2023</a:t>
            </a:r>
          </a:p>
        </p:txBody>
      </p:sp>
      <p:sp>
        <p:nvSpPr>
          <p:cNvPr id="6" name="Footer Placeholder 5"/>
          <p:cNvSpPr>
            <a:spLocks noGrp="1"/>
          </p:cNvSpPr>
          <p:nvPr>
            <p:ph type="ftr" sz="quarter" idx="11"/>
          </p:nvPr>
        </p:nvSpPr>
        <p:spPr/>
        <p:txBody>
          <a:bodyPr/>
          <a:lstStyle/>
          <a:p>
            <a:pPr rtl="0"/>
            <a:endParaRPr lang="it-IT" noProof="0"/>
          </a:p>
        </p:txBody>
      </p:sp>
      <p:sp>
        <p:nvSpPr>
          <p:cNvPr id="7" name="Slide Number Placeholder 6"/>
          <p:cNvSpPr>
            <a:spLocks noGrp="1"/>
          </p:cNvSpPr>
          <p:nvPr>
            <p:ph type="sldNum" sz="quarter" idx="12"/>
          </p:nvPr>
        </p:nvSpPr>
        <p:spPr/>
        <p:txBody>
          <a:body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210989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it-IT" noProof="0"/>
              <a:t>20/06/2023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it-IT" noProof="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D8DA9DAA-006C-4F4B-980E-E3DF019B24E2}" type="slidenum">
              <a:rPr lang="it-IT" noProof="0" smtClean="0"/>
              <a:t>‹N›</a:t>
            </a:fld>
            <a:endParaRPr lang="it-IT" noProof="0"/>
          </a:p>
        </p:txBody>
      </p:sp>
    </p:spTree>
    <p:extLst>
      <p:ext uri="{BB962C8B-B14F-4D97-AF65-F5344CB8AC3E}">
        <p14:creationId xmlns:p14="http://schemas.microsoft.com/office/powerpoint/2010/main" val="304913592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32_6D73FC8.xm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jpg"/><Relationship Id="rId4" Type="http://schemas.openxmlformats.org/officeDocument/2006/relationships/image" Target="../media/image1.png"/><Relationship Id="rId9"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9.xml"/><Relationship Id="rId7" Type="http://schemas.openxmlformats.org/officeDocument/2006/relationships/hyperlink" Target="https://rockhealth.com/insights/2021-year-end-digital-health-funding-seismic-shifts-beneath-the-surface/" TargetMode="Externa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4.png"/><Relationship Id="rId18" Type="http://schemas.openxmlformats.org/officeDocument/2006/relationships/diagramLayout" Target="../diagrams/layout14.xml"/><Relationship Id="rId26" Type="http://schemas.openxmlformats.org/officeDocument/2006/relationships/image" Target="../media/image23.jpeg"/><Relationship Id="rId3" Type="http://schemas.openxmlformats.org/officeDocument/2006/relationships/diagramLayout" Target="../diagrams/layout12.xml"/><Relationship Id="rId21" Type="http://schemas.microsoft.com/office/2007/relationships/diagramDrawing" Target="../diagrams/drawing14.xml"/><Relationship Id="rId7" Type="http://schemas.openxmlformats.org/officeDocument/2006/relationships/diagramData" Target="../diagrams/data13.xml"/><Relationship Id="rId12" Type="http://schemas.openxmlformats.org/officeDocument/2006/relationships/image" Target="../media/image7.jpg"/><Relationship Id="rId17" Type="http://schemas.openxmlformats.org/officeDocument/2006/relationships/diagramData" Target="../diagrams/data14.xml"/><Relationship Id="rId25" Type="http://schemas.openxmlformats.org/officeDocument/2006/relationships/image" Target="../media/image22.jpeg"/><Relationship Id="rId2" Type="http://schemas.openxmlformats.org/officeDocument/2006/relationships/diagramData" Target="../diagrams/data12.xml"/><Relationship Id="rId16" Type="http://schemas.openxmlformats.org/officeDocument/2006/relationships/image" Target="../media/image6.jpg"/><Relationship Id="rId20" Type="http://schemas.openxmlformats.org/officeDocument/2006/relationships/diagramColors" Target="../diagrams/colors14.xml"/><Relationship Id="rId29"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diagramDrawing" Target="../diagrams/drawing12.xml"/><Relationship Id="rId11" Type="http://schemas.microsoft.com/office/2007/relationships/diagramDrawing" Target="../diagrams/drawing13.xml"/><Relationship Id="rId24" Type="http://schemas.openxmlformats.org/officeDocument/2006/relationships/image" Target="../media/image21.jpeg"/><Relationship Id="rId5" Type="http://schemas.openxmlformats.org/officeDocument/2006/relationships/diagramColors" Target="../diagrams/colors12.xml"/><Relationship Id="rId15" Type="http://schemas.openxmlformats.org/officeDocument/2006/relationships/image" Target="../media/image3.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diagramColors" Target="../diagrams/colors13.xml"/><Relationship Id="rId19" Type="http://schemas.openxmlformats.org/officeDocument/2006/relationships/diagramQuickStyle" Target="../diagrams/quickStyle14.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image" Target="../media/image5.png"/><Relationship Id="rId22" Type="http://schemas.openxmlformats.org/officeDocument/2006/relationships/image" Target="../media/image19.png"/><Relationship Id="rId27"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hyperlink" Target="https://www.cbinsights.com/research/report/digital-health-startups-redefining-healthcare-202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binsights.com/research/report/digital-health-startups-redefining-healthcare-2022/"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www.fortunebusinessinsights.com/industry-reports/telehealth-market-101065#SnippetTab" TargetMode="External"/><Relationship Id="rId2" Type="http://schemas.openxmlformats.org/officeDocument/2006/relationships/hyperlink" Target="https://www.cbinsights.com/research/report/digital-health-startups-redefining-healthcare-2022/" TargetMode="Externa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1.jpeg"/><Relationship Id="rId5" Type="http://schemas.openxmlformats.org/officeDocument/2006/relationships/image" Target="../media/image25.png"/><Relationship Id="rId10" Type="http://schemas.openxmlformats.org/officeDocument/2006/relationships/image" Target="../media/image23.jpeg"/><Relationship Id="rId4" Type="http://schemas.openxmlformats.org/officeDocument/2006/relationships/image" Target="../media/image24.jpg"/><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19.png"/><Relationship Id="rId10" Type="http://schemas.openxmlformats.org/officeDocument/2006/relationships/image" Target="../media/image21.jpeg"/><Relationship Id="rId4" Type="http://schemas.openxmlformats.org/officeDocument/2006/relationships/image" Target="../media/image2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image" Target="../media/image22.jpeg"/><Relationship Id="rId18" Type="http://schemas.openxmlformats.org/officeDocument/2006/relationships/image" Target="../media/image20.png"/><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5" Type="http://schemas.openxmlformats.org/officeDocument/2006/relationships/image" Target="../media/image21.jpeg"/><Relationship Id="rId10" Type="http://schemas.openxmlformats.org/officeDocument/2006/relationships/diagramQuickStyle" Target="../diagrams/quickStyle16.xml"/><Relationship Id="rId19" Type="http://schemas.openxmlformats.org/officeDocument/2006/relationships/image" Target="../media/image24.jpg"/><Relationship Id="rId4" Type="http://schemas.openxmlformats.org/officeDocument/2006/relationships/diagramLayout" Target="../diagrams/layout15.xml"/><Relationship Id="rId9" Type="http://schemas.openxmlformats.org/officeDocument/2006/relationships/diagramLayout" Target="../diagrams/layout16.xml"/><Relationship Id="rId1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microsoft.com/office/2018/10/relationships/comments" Target="../comments/modernComment_142_A6C64078.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5D_A2F0EFBB.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20.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diagramDrawing" Target="../diagrams/drawing17.xml"/><Relationship Id="rId3" Type="http://schemas.microsoft.com/office/2018/10/relationships/comments" Target="../comments/modernComment_15B_E96C3BAE.xml"/><Relationship Id="rId7" Type="http://schemas.openxmlformats.org/officeDocument/2006/relationships/diagramColors" Target="../diagrams/colors1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0.png"/><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hyperlink" Target="https://www.holoniq.com/healthtech-unicorns" TargetMode="External"/><Relationship Id="rId2" Type="http://schemas.microsoft.com/office/2018/10/relationships/comments" Target="../comments/modernComment_147_52278EF4.xml"/><Relationship Id="rId1" Type="http://schemas.openxmlformats.org/officeDocument/2006/relationships/slideLayout" Target="../slideLayouts/slideLayout6.xml"/><Relationship Id="rId4" Type="http://schemas.openxmlformats.org/officeDocument/2006/relationships/hyperlink" Target="https://www.mckinsey.com/industries/healthcare/our-insights/digital-health-ecosystems-voices-of-key-healthcare-leaders" TargetMode="Externa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7.jp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microsoft.com/office/2018/10/relationships/comments" Target="../comments/modernComment_143_BB6BF6CA.xml"/><Relationship Id="rId16" Type="http://schemas.openxmlformats.org/officeDocument/2006/relationships/diagramColors" Target="../diagrams/colors5.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www.rbccm.com/en/insights/story.page?dcr=templatedata/article/insights/data/2020/11/imagine_2025_why_the_healthcare_sector_may_finally_be_ripe_for_disruption" TargetMode="External"/><Relationship Id="rId7" Type="http://schemas.openxmlformats.org/officeDocument/2006/relationships/diagramColors" Target="../diagrams/colors6.xml"/><Relationship Id="rId2" Type="http://schemas.openxmlformats.org/officeDocument/2006/relationships/hyperlink" Target="https://www.iqvia.com/insights/the-iqvia-institute/reports/digital-health-trends-2021" TargetMode="Externa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4.png"/><Relationship Id="rId4" Type="http://schemas.openxmlformats.org/officeDocument/2006/relationships/diagramData" Target="../diagrams/data6.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7.xml"/><Relationship Id="rId7" Type="http://schemas.openxmlformats.org/officeDocument/2006/relationships/hyperlink" Target="https://www.mckinsey.com/industries/healthcare/our-insights/telehealth-a-quarter-trillion-dollar-post-covid-19-reality" TargetMode="Externa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hyperlink" Target="https://www.mckinsey.com/industries/healthcare/our-insights/what-to-expect-in-us-healthcare-in-2023-and-beyond" TargetMode="External"/><Relationship Id="rId4" Type="http://schemas.openxmlformats.org/officeDocument/2006/relationships/diagramQuickStyle" Target="../diagrams/quickStyle7.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8.xml"/><Relationship Id="rId7" Type="http://schemas.openxmlformats.org/officeDocument/2006/relationships/hyperlink" Target="https://rockhealth.com/insights/2021-year-end-digital-health-funding-seismic-shifts-beneath-the-surface/" TargetMode="Externa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gs>
          </a:gsLst>
          <a:lin ang="27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A9968B-2619-4F71-AB00-4C493E120805}"/>
              </a:ext>
            </a:extLst>
          </p:cNvPr>
          <p:cNvSpPr>
            <a:spLocks noGrp="1"/>
          </p:cNvSpPr>
          <p:nvPr>
            <p:ph type="ctrTitle"/>
          </p:nvPr>
        </p:nvSpPr>
        <p:spPr>
          <a:xfrm>
            <a:off x="26277" y="307594"/>
            <a:ext cx="8235315" cy="1177496"/>
          </a:xfrm>
        </p:spPr>
        <p:txBody>
          <a:bodyPr rtlCol="0">
            <a:noAutofit/>
          </a:bodyPr>
          <a:lstStyle/>
          <a:p>
            <a:pPr rtl="0"/>
            <a:r>
              <a:rPr lang="it-IT" sz="8000" spc="-300" dirty="0">
                <a:solidFill>
                  <a:schemeClr val="accent3">
                    <a:lumMod val="50000"/>
                  </a:schemeClr>
                </a:solidFill>
                <a:effectLst>
                  <a:outerShdw blurRad="38100" dist="38100" dir="2700000" algn="tl">
                    <a:srgbClr val="000000">
                      <a:alpha val="43137"/>
                    </a:srgbClr>
                  </a:outerShdw>
                </a:effectLst>
                <a:latin typeface="Imprint MT Shadow" panose="04020605060303030202" pitchFamily="82" charset="0"/>
                <a:cs typeface="EucrosiaUPC" panose="020B0502040204020203" pitchFamily="18" charset="-34"/>
              </a:rPr>
              <a:t>Digital Healthcare</a:t>
            </a:r>
          </a:p>
        </p:txBody>
      </p:sp>
      <p:sp>
        <p:nvSpPr>
          <p:cNvPr id="3" name="Sottotitolo 2">
            <a:extLst>
              <a:ext uri="{FF2B5EF4-FFF2-40B4-BE49-F238E27FC236}">
                <a16:creationId xmlns:a16="http://schemas.microsoft.com/office/drawing/2014/main" id="{A5F14073-9F68-4B7E-A576-26899D58C7A9}"/>
              </a:ext>
            </a:extLst>
          </p:cNvPr>
          <p:cNvSpPr>
            <a:spLocks noGrp="1"/>
          </p:cNvSpPr>
          <p:nvPr>
            <p:ph type="subTitle" idx="1"/>
          </p:nvPr>
        </p:nvSpPr>
        <p:spPr>
          <a:xfrm>
            <a:off x="542656" y="5318664"/>
            <a:ext cx="5334617" cy="1017512"/>
          </a:xfrm>
        </p:spPr>
        <p:txBody>
          <a:bodyPr rtlCol="0">
            <a:normAutofit/>
          </a:bodyPr>
          <a:lstStyle/>
          <a:p>
            <a:pPr algn="l" rtl="0">
              <a:lnSpc>
                <a:spcPct val="50000"/>
              </a:lnSpc>
            </a:pPr>
            <a:endParaRPr lang="it-IT" sz="1400" b="1" dirty="0">
              <a:solidFill>
                <a:schemeClr val="tx1">
                  <a:lumMod val="65000"/>
                  <a:lumOff val="35000"/>
                </a:schemeClr>
              </a:solidFill>
              <a:latin typeface="Georgia" panose="02040502050405020303" pitchFamily="18" charset="0"/>
            </a:endParaRPr>
          </a:p>
          <a:p>
            <a:pPr marL="285750" indent="-285750" algn="l" rtl="0">
              <a:lnSpc>
                <a:spcPct val="50000"/>
              </a:lnSpc>
              <a:buFont typeface="Wingdings" panose="05000000000000000000" pitchFamily="2" charset="2"/>
              <a:buChar char="q"/>
            </a:pPr>
            <a:r>
              <a:rPr lang="it-IT" sz="1200" b="1" dirty="0">
                <a:solidFill>
                  <a:schemeClr val="tx1">
                    <a:lumMod val="65000"/>
                    <a:lumOff val="35000"/>
                  </a:schemeClr>
                </a:solidFill>
                <a:latin typeface="Georgia" panose="02040502050405020303" pitchFamily="18" charset="0"/>
              </a:rPr>
              <a:t>Studente:</a:t>
            </a:r>
          </a:p>
          <a:p>
            <a:pPr algn="l" rtl="0">
              <a:lnSpc>
                <a:spcPct val="50000"/>
              </a:lnSpc>
            </a:pPr>
            <a:r>
              <a:rPr lang="it-IT" sz="1200" b="1" dirty="0">
                <a:solidFill>
                  <a:schemeClr val="tx1">
                    <a:lumMod val="65000"/>
                    <a:lumOff val="35000"/>
                  </a:schemeClr>
                </a:solidFill>
                <a:latin typeface="Georgia" panose="02040502050405020303" pitchFamily="18" charset="0"/>
              </a:rPr>
              <a:t>MATTEO BALLABIO - </a:t>
            </a:r>
            <a:r>
              <a:rPr lang="it-IT" sz="1200" dirty="0">
                <a:solidFill>
                  <a:schemeClr val="tx1">
                    <a:lumMod val="65000"/>
                    <a:lumOff val="35000"/>
                  </a:schemeClr>
                </a:solidFill>
                <a:latin typeface="Georgia" panose="02040502050405020303" pitchFamily="18" charset="0"/>
              </a:rPr>
              <a:t>1058828</a:t>
            </a:r>
          </a:p>
          <a:p>
            <a:pPr algn="l" rtl="0">
              <a:lnSpc>
                <a:spcPct val="50000"/>
              </a:lnSpc>
            </a:pPr>
            <a:r>
              <a:rPr lang="it-IT" sz="1200" dirty="0" err="1">
                <a:solidFill>
                  <a:schemeClr val="tx1">
                    <a:lumMod val="65000"/>
                    <a:lumOff val="35000"/>
                  </a:schemeClr>
                </a:solidFill>
                <a:latin typeface="Georgia" panose="02040502050405020303" pitchFamily="18" charset="0"/>
              </a:rPr>
              <a:t>MSc</a:t>
            </a:r>
            <a:r>
              <a:rPr lang="it-IT" sz="1200" dirty="0">
                <a:solidFill>
                  <a:schemeClr val="tx1">
                    <a:lumMod val="65000"/>
                    <a:lumOff val="35000"/>
                  </a:schemeClr>
                </a:solidFill>
                <a:latin typeface="Georgia" panose="02040502050405020303" pitchFamily="18" charset="0"/>
              </a:rPr>
              <a:t> Ingegneria Gestionale </a:t>
            </a:r>
            <a:r>
              <a:rPr lang="it-IT" sz="1200" dirty="0" err="1">
                <a:solidFill>
                  <a:schemeClr val="tx1">
                    <a:lumMod val="65000"/>
                    <a:lumOff val="35000"/>
                  </a:schemeClr>
                </a:solidFill>
                <a:latin typeface="Georgia" panose="02040502050405020303" pitchFamily="18" charset="0"/>
              </a:rPr>
              <a:t>at</a:t>
            </a:r>
            <a:r>
              <a:rPr lang="it-IT" sz="1200" dirty="0">
                <a:solidFill>
                  <a:schemeClr val="tx1">
                    <a:lumMod val="65000"/>
                    <a:lumOff val="35000"/>
                  </a:schemeClr>
                </a:solidFill>
                <a:latin typeface="Georgia" panose="02040502050405020303" pitchFamily="18" charset="0"/>
              </a:rPr>
              <a:t> University of Bergamo</a:t>
            </a:r>
            <a:endParaRPr lang="it-IT" sz="1200" dirty="0">
              <a:solidFill>
                <a:schemeClr val="bg1"/>
              </a:solidFill>
              <a:latin typeface="Georgia" panose="02040502050405020303" pitchFamily="18" charset="0"/>
            </a:endParaRPr>
          </a:p>
        </p:txBody>
      </p:sp>
      <p:pic>
        <p:nvPicPr>
          <p:cNvPr id="1026" name="Picture 2" descr="OMILAB@University of Bergamo | OMILAB.org">
            <a:extLst>
              <a:ext uri="{FF2B5EF4-FFF2-40B4-BE49-F238E27FC236}">
                <a16:creationId xmlns:a16="http://schemas.microsoft.com/office/drawing/2014/main" id="{9EAF6FF4-81A7-A457-805C-5FF042215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5966" y="290051"/>
            <a:ext cx="2660705" cy="11411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1">
            <a:extLst>
              <a:ext uri="{FF2B5EF4-FFF2-40B4-BE49-F238E27FC236}">
                <a16:creationId xmlns:a16="http://schemas.microsoft.com/office/drawing/2014/main" id="{B5A61995-241F-5375-AE5F-B495658083EE}"/>
              </a:ext>
            </a:extLst>
          </p:cNvPr>
          <p:cNvSpPr txBox="1">
            <a:spLocks noChangeArrowheads="1"/>
          </p:cNvSpPr>
          <p:nvPr/>
        </p:nvSpPr>
        <p:spPr bwMode="auto">
          <a:xfrm>
            <a:off x="542656" y="4673033"/>
            <a:ext cx="6218838" cy="871593"/>
          </a:xfrm>
          <a:prstGeom prst="rect">
            <a:avLst/>
          </a:prstGeom>
          <a:noFill/>
          <a:ln w="9525" algn="ctr">
            <a:noFill/>
            <a:miter lim="800000"/>
            <a:headEnd/>
            <a:tailEnd/>
          </a:ln>
        </p:spPr>
        <p:txBody>
          <a:bodyPr vert="horz" wrap="square" lIns="91440" tIns="45720" rIns="91440" bIns="0" numCol="1" anchor="t" anchorCtr="0" compatLnSpc="1">
            <a:prstTxWarp prst="textNoShape">
              <a:avLst/>
            </a:prstTxWarp>
          </a:bodyPr>
          <a:lstStyle>
            <a:lvl1pPr algn="l" rtl="0" eaLnBrk="0" fontAlgn="base" hangingPunct="0">
              <a:spcBef>
                <a:spcPct val="0"/>
              </a:spcBef>
              <a:spcAft>
                <a:spcPct val="0"/>
              </a:spcAft>
              <a:defRPr sz="18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5pPr>
            <a:lvl6pPr marL="457200" algn="l" rtl="0" eaLnBrk="0" fontAlgn="base" hangingPunct="0">
              <a:spcBef>
                <a:spcPct val="0"/>
              </a:spcBef>
              <a:spcAft>
                <a:spcPct val="0"/>
              </a:spcAft>
              <a:defRPr sz="2000">
                <a:solidFill>
                  <a:schemeClr val="tx1"/>
                </a:solidFill>
                <a:latin typeface="Calibri" pitchFamily="34" charset="0"/>
              </a:defRPr>
            </a:lvl6pPr>
            <a:lvl7pPr marL="914400" algn="l" rtl="0" eaLnBrk="0" fontAlgn="base" hangingPunct="0">
              <a:spcBef>
                <a:spcPct val="0"/>
              </a:spcBef>
              <a:spcAft>
                <a:spcPct val="0"/>
              </a:spcAft>
              <a:defRPr sz="2000">
                <a:solidFill>
                  <a:schemeClr val="tx1"/>
                </a:solidFill>
                <a:latin typeface="Calibri" pitchFamily="34" charset="0"/>
              </a:defRPr>
            </a:lvl7pPr>
            <a:lvl8pPr marL="1371600" algn="l" rtl="0" eaLnBrk="0" fontAlgn="base" hangingPunct="0">
              <a:spcBef>
                <a:spcPct val="0"/>
              </a:spcBef>
              <a:spcAft>
                <a:spcPct val="0"/>
              </a:spcAft>
              <a:defRPr sz="2000">
                <a:solidFill>
                  <a:schemeClr val="tx1"/>
                </a:solidFill>
                <a:latin typeface="Calibri" pitchFamily="34" charset="0"/>
              </a:defRPr>
            </a:lvl8pPr>
            <a:lvl9pPr marL="1828800" algn="l" rtl="0" eaLnBrk="0" fontAlgn="base" hangingPunct="0">
              <a:spcBef>
                <a:spcPct val="0"/>
              </a:spcBef>
              <a:spcAft>
                <a:spcPct val="0"/>
              </a:spcAft>
              <a:defRPr sz="2000">
                <a:solidFill>
                  <a:schemeClr val="tx1"/>
                </a:solidFill>
                <a:latin typeface="Calibri" pitchFamily="34" charset="0"/>
              </a:defRPr>
            </a:lvl9pPr>
          </a:lstStyle>
          <a:p>
            <a:pPr marL="285750" indent="-285750">
              <a:lnSpc>
                <a:spcPts val="1600"/>
              </a:lnSpc>
              <a:buFont typeface="Wingdings" panose="05000000000000000000" pitchFamily="2" charset="2"/>
              <a:buChar char="q"/>
              <a:defRPr/>
            </a:pPr>
            <a:r>
              <a:rPr lang="en-US" sz="1200" b="1" dirty="0" err="1">
                <a:solidFill>
                  <a:schemeClr val="tx1">
                    <a:lumMod val="65000"/>
                    <a:lumOff val="35000"/>
                  </a:schemeClr>
                </a:solidFill>
                <a:latin typeface="Georgia" panose="02040502050405020303" pitchFamily="18" charset="0"/>
                <a:ea typeface="+mj-ea"/>
                <a:cs typeface="+mj-cs"/>
              </a:rPr>
              <a:t>Professore</a:t>
            </a:r>
            <a:r>
              <a:rPr lang="en-US" sz="1200" b="1" dirty="0">
                <a:solidFill>
                  <a:schemeClr val="tx1">
                    <a:lumMod val="65000"/>
                    <a:lumOff val="35000"/>
                  </a:schemeClr>
                </a:solidFill>
                <a:latin typeface="Georgia" panose="02040502050405020303" pitchFamily="18" charset="0"/>
                <a:ea typeface="+mj-ea"/>
                <a:cs typeface="+mj-cs"/>
              </a:rPr>
              <a:t>:</a:t>
            </a:r>
          </a:p>
          <a:p>
            <a:pPr>
              <a:lnSpc>
                <a:spcPts val="1600"/>
              </a:lnSpc>
              <a:defRPr/>
            </a:pPr>
            <a:r>
              <a:rPr lang="en-US" sz="1200" b="1" dirty="0">
                <a:solidFill>
                  <a:schemeClr val="tx1">
                    <a:lumMod val="65000"/>
                    <a:lumOff val="35000"/>
                  </a:schemeClr>
                </a:solidFill>
                <a:latin typeface="Georgia" panose="02040502050405020303" pitchFamily="18" charset="0"/>
                <a:ea typeface="+mj-ea"/>
                <a:cs typeface="+mj-cs"/>
              </a:rPr>
              <a:t>GIOVANNA CAMPOPIANO</a:t>
            </a:r>
          </a:p>
          <a:p>
            <a:pPr>
              <a:lnSpc>
                <a:spcPts val="1600"/>
              </a:lnSpc>
              <a:defRPr/>
            </a:pPr>
            <a:r>
              <a:rPr lang="en-US" sz="1200" dirty="0">
                <a:solidFill>
                  <a:schemeClr val="tx1">
                    <a:lumMod val="65000"/>
                    <a:lumOff val="35000"/>
                  </a:schemeClr>
                </a:solidFill>
                <a:latin typeface="Georgia" panose="02040502050405020303" pitchFamily="18" charset="0"/>
                <a:ea typeface="+mj-ea"/>
                <a:cs typeface="+mj-cs"/>
              </a:rPr>
              <a:t>Associate Professor and CYFE member at University of Bergamo</a:t>
            </a:r>
          </a:p>
        </p:txBody>
      </p:sp>
      <p:sp>
        <p:nvSpPr>
          <p:cNvPr id="4" name="Titolo 1">
            <a:extLst>
              <a:ext uri="{FF2B5EF4-FFF2-40B4-BE49-F238E27FC236}">
                <a16:creationId xmlns:a16="http://schemas.microsoft.com/office/drawing/2014/main" id="{613825A7-509E-9A53-0977-6C6D02619D59}"/>
              </a:ext>
            </a:extLst>
          </p:cNvPr>
          <p:cNvSpPr txBox="1">
            <a:spLocks/>
          </p:cNvSpPr>
          <p:nvPr/>
        </p:nvSpPr>
        <p:spPr>
          <a:xfrm>
            <a:off x="466456" y="1393381"/>
            <a:ext cx="9218685" cy="55978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spc="-150" dirty="0">
                <a:solidFill>
                  <a:schemeClr val="accent3">
                    <a:lumMod val="50000"/>
                  </a:schemeClr>
                </a:solidFill>
                <a:latin typeface="Imprint MT Shadow" panose="04020605060303030202" pitchFamily="82" charset="0"/>
                <a:cs typeface="EucrosiaUPC" panose="020B0502040204020203" pitchFamily="18" charset="-34"/>
              </a:rPr>
              <a:t> - The rocket boost of Healthcare startups -</a:t>
            </a:r>
            <a:endParaRPr lang="it-IT" sz="2800" spc="-150" dirty="0">
              <a:solidFill>
                <a:schemeClr val="accent3">
                  <a:lumMod val="50000"/>
                </a:schemeClr>
              </a:solidFill>
              <a:latin typeface="Imprint MT Shadow" panose="04020605060303030202" pitchFamily="82" charset="0"/>
              <a:cs typeface="EucrosiaUPC" panose="020B0502040204020203" pitchFamily="18" charset="-34"/>
            </a:endParaRPr>
          </a:p>
        </p:txBody>
      </p:sp>
      <p:pic>
        <p:nvPicPr>
          <p:cNvPr id="9" name="Immagine 8">
            <a:extLst>
              <a:ext uri="{FF2B5EF4-FFF2-40B4-BE49-F238E27FC236}">
                <a16:creationId xmlns:a16="http://schemas.microsoft.com/office/drawing/2014/main" id="{F1124ED8-CFF6-0593-C710-21AC36737AD9}"/>
              </a:ext>
            </a:extLst>
          </p:cNvPr>
          <p:cNvPicPr>
            <a:picLocks noChangeAspect="1"/>
          </p:cNvPicPr>
          <p:nvPr/>
        </p:nvPicPr>
        <p:blipFill rotWithShape="1">
          <a:blip r:embed="rId5"/>
          <a:srcRect l="6175" r="14442"/>
          <a:stretch/>
        </p:blipFill>
        <p:spPr>
          <a:xfrm>
            <a:off x="6424513" y="2570877"/>
            <a:ext cx="4520534" cy="3564727"/>
          </a:xfrm>
          <a:prstGeom prst="rect">
            <a:avLst/>
          </a:prstGeom>
          <a:effectLst>
            <a:reflection blurRad="6350" stA="52000" endA="300" endPos="35000" dir="5400000" sy="-100000" algn="bl" rotWithShape="0"/>
          </a:effectLst>
        </p:spPr>
      </p:pic>
      <p:pic>
        <p:nvPicPr>
          <p:cNvPr id="13" name="Immagine 12">
            <a:extLst>
              <a:ext uri="{FF2B5EF4-FFF2-40B4-BE49-F238E27FC236}">
                <a16:creationId xmlns:a16="http://schemas.microsoft.com/office/drawing/2014/main" id="{AC422B76-E11F-C1D6-94C6-197C0482D124}"/>
              </a:ext>
            </a:extLst>
          </p:cNvPr>
          <p:cNvPicPr>
            <a:picLocks noChangeAspect="1"/>
          </p:cNvPicPr>
          <p:nvPr/>
        </p:nvPicPr>
        <p:blipFill>
          <a:blip r:embed="rId6"/>
          <a:stretch>
            <a:fillRect/>
          </a:stretch>
        </p:blipFill>
        <p:spPr>
          <a:xfrm>
            <a:off x="10633807" y="3152514"/>
            <a:ext cx="1458597" cy="1434282"/>
          </a:xfrm>
          <a:prstGeom prst="ellipse">
            <a:avLst/>
          </a:prstGeom>
          <a:ln w="3175" cap="rnd">
            <a:solidFill>
              <a:schemeClr val="accent3">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1">
            <a:extLst>
              <a:ext uri="{FF2B5EF4-FFF2-40B4-BE49-F238E27FC236}">
                <a16:creationId xmlns:a16="http://schemas.microsoft.com/office/drawing/2014/main" id="{994417A7-6107-BE48-C943-27003360F3AC}"/>
              </a:ext>
            </a:extLst>
          </p:cNvPr>
          <p:cNvSpPr txBox="1">
            <a:spLocks noChangeArrowheads="1"/>
          </p:cNvSpPr>
          <p:nvPr/>
        </p:nvSpPr>
        <p:spPr bwMode="auto">
          <a:xfrm>
            <a:off x="630662" y="2546468"/>
            <a:ext cx="4206414" cy="1190645"/>
          </a:xfrm>
          <a:prstGeom prst="rect">
            <a:avLst/>
          </a:prstGeom>
          <a:solidFill>
            <a:schemeClr val="accent2">
              <a:lumMod val="20000"/>
              <a:lumOff val="80000"/>
            </a:schemeClr>
          </a:solidFill>
          <a:ln>
            <a:solidFill>
              <a:schemeClr val="accent2">
                <a:lumMod val="20000"/>
                <a:lumOff val="80000"/>
              </a:schemeClr>
            </a:solidFill>
            <a:headEnd/>
            <a:tailEnd/>
          </a:ln>
          <a:effectLst>
            <a:reflection blurRad="6350" stA="52000" endA="300" endPos="35000" dir="5400000" sy="-100000" algn="bl" rotWithShape="0"/>
          </a:effectLst>
        </p:spPr>
        <p:style>
          <a:lnRef idx="2">
            <a:schemeClr val="accent3"/>
          </a:lnRef>
          <a:fillRef idx="1">
            <a:schemeClr val="lt1"/>
          </a:fillRef>
          <a:effectRef idx="0">
            <a:schemeClr val="accent3"/>
          </a:effectRef>
          <a:fontRef idx="minor">
            <a:schemeClr val="dk1"/>
          </a:fontRef>
        </p:style>
        <p:txBody>
          <a:bodyPr vert="horz" wrap="square" lIns="91440" tIns="45720" rIns="91440" bIns="0" numCol="1" anchor="t" anchorCtr="0" compatLnSpc="1">
            <a:prstTxWarp prst="textNoShape">
              <a:avLst/>
            </a:prstTxWarp>
          </a:bodyPr>
          <a:lstStyle>
            <a:lvl1pPr algn="l" rtl="0" eaLnBrk="0" fontAlgn="base" hangingPunct="0">
              <a:spcBef>
                <a:spcPct val="0"/>
              </a:spcBef>
              <a:spcAft>
                <a:spcPct val="0"/>
              </a:spcAft>
              <a:defRPr sz="18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2pPr>
            <a:lvl3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3pPr>
            <a:lvl4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4pPr>
            <a:lvl5pPr algn="l" rtl="0" eaLnBrk="0" fontAlgn="base" hangingPunct="0">
              <a:spcBef>
                <a:spcPct val="0"/>
              </a:spcBef>
              <a:spcAft>
                <a:spcPct val="0"/>
              </a:spcAft>
              <a:defRPr sz="2000">
                <a:solidFill>
                  <a:schemeClr val="bg1"/>
                </a:solidFill>
                <a:latin typeface="Calibri" pitchFamily="34" charset="0"/>
                <a:ea typeface="ＭＳ Ｐゴシック" charset="0"/>
                <a:cs typeface="ＭＳ Ｐゴシック" charset="0"/>
              </a:defRPr>
            </a:lvl5pPr>
            <a:lvl6pPr marL="457200" algn="l" rtl="0" eaLnBrk="0" fontAlgn="base" hangingPunct="0">
              <a:spcBef>
                <a:spcPct val="0"/>
              </a:spcBef>
              <a:spcAft>
                <a:spcPct val="0"/>
              </a:spcAft>
              <a:defRPr sz="2000">
                <a:solidFill>
                  <a:schemeClr val="tx1"/>
                </a:solidFill>
                <a:latin typeface="Calibri" pitchFamily="34" charset="0"/>
              </a:defRPr>
            </a:lvl6pPr>
            <a:lvl7pPr marL="914400" algn="l" rtl="0" eaLnBrk="0" fontAlgn="base" hangingPunct="0">
              <a:spcBef>
                <a:spcPct val="0"/>
              </a:spcBef>
              <a:spcAft>
                <a:spcPct val="0"/>
              </a:spcAft>
              <a:defRPr sz="2000">
                <a:solidFill>
                  <a:schemeClr val="tx1"/>
                </a:solidFill>
                <a:latin typeface="Calibri" pitchFamily="34" charset="0"/>
              </a:defRPr>
            </a:lvl7pPr>
            <a:lvl8pPr marL="1371600" algn="l" rtl="0" eaLnBrk="0" fontAlgn="base" hangingPunct="0">
              <a:spcBef>
                <a:spcPct val="0"/>
              </a:spcBef>
              <a:spcAft>
                <a:spcPct val="0"/>
              </a:spcAft>
              <a:defRPr sz="2000">
                <a:solidFill>
                  <a:schemeClr val="tx1"/>
                </a:solidFill>
                <a:latin typeface="Calibri" pitchFamily="34" charset="0"/>
              </a:defRPr>
            </a:lvl8pPr>
            <a:lvl9pPr marL="1828800" algn="l" rtl="0" eaLnBrk="0" fontAlgn="base" hangingPunct="0">
              <a:spcBef>
                <a:spcPct val="0"/>
              </a:spcBef>
              <a:spcAft>
                <a:spcPct val="0"/>
              </a:spcAft>
              <a:defRPr sz="2000">
                <a:solidFill>
                  <a:schemeClr val="tx1"/>
                </a:solidFill>
                <a:latin typeface="Calibri" pitchFamily="34" charset="0"/>
              </a:defRPr>
            </a:lvl9pPr>
          </a:lstStyle>
          <a:p>
            <a:pPr>
              <a:defRPr/>
            </a:pPr>
            <a:endParaRPr lang="en-US" b="1" dirty="0">
              <a:solidFill>
                <a:schemeClr val="tx1">
                  <a:lumMod val="65000"/>
                  <a:lumOff val="35000"/>
                </a:schemeClr>
              </a:solidFill>
              <a:latin typeface="Imprint MT Shadow" panose="04020605060303030202" pitchFamily="82" charset="0"/>
              <a:ea typeface="+mj-ea"/>
              <a:cs typeface="+mj-cs"/>
            </a:endParaRPr>
          </a:p>
          <a:p>
            <a:pPr>
              <a:defRPr/>
            </a:pPr>
            <a:r>
              <a:rPr lang="en-US" sz="1600" b="1" dirty="0">
                <a:solidFill>
                  <a:schemeClr val="tx1">
                    <a:lumMod val="65000"/>
                    <a:lumOff val="35000"/>
                  </a:schemeClr>
                </a:solidFill>
                <a:latin typeface="Imprint MT Shadow" panose="04020605060303030202" pitchFamily="82" charset="0"/>
                <a:ea typeface="+mj-ea"/>
                <a:cs typeface="+mj-cs"/>
              </a:rPr>
              <a:t>Project-Work - </a:t>
            </a:r>
            <a:r>
              <a:rPr lang="it-IT" sz="1600" dirty="0">
                <a:solidFill>
                  <a:schemeClr val="tx1">
                    <a:lumMod val="65000"/>
                    <a:lumOff val="35000"/>
                  </a:schemeClr>
                </a:solidFill>
                <a:latin typeface="Imprint MT Shadow" panose="04020605060303030202" pitchFamily="82" charset="0"/>
                <a:ea typeface="+mj-ea"/>
                <a:cs typeface="+mj-cs"/>
              </a:rPr>
              <a:t>STRATEGIA E SISTEMI DI PIANIFICAZIONE PRACTICE</a:t>
            </a:r>
            <a:endParaRPr lang="en-US" sz="1600" dirty="0">
              <a:solidFill>
                <a:schemeClr val="tx1">
                  <a:lumMod val="65000"/>
                  <a:lumOff val="35000"/>
                </a:schemeClr>
              </a:solidFill>
              <a:latin typeface="Imprint MT Shadow" panose="04020605060303030202" pitchFamily="82" charset="0"/>
              <a:ea typeface="+mj-ea"/>
              <a:cs typeface="+mj-cs"/>
            </a:endParaRPr>
          </a:p>
        </p:txBody>
      </p:sp>
      <p:pic>
        <p:nvPicPr>
          <p:cNvPr id="10" name="Immagine 9">
            <a:extLst>
              <a:ext uri="{FF2B5EF4-FFF2-40B4-BE49-F238E27FC236}">
                <a16:creationId xmlns:a16="http://schemas.microsoft.com/office/drawing/2014/main" id="{8F03B4C6-65FD-48E7-8595-4D7317EFDF68}"/>
              </a:ext>
            </a:extLst>
          </p:cNvPr>
          <p:cNvPicPr>
            <a:picLocks noChangeAspect="1"/>
          </p:cNvPicPr>
          <p:nvPr/>
        </p:nvPicPr>
        <p:blipFill>
          <a:blip r:embed="rId7"/>
          <a:stretch>
            <a:fillRect/>
          </a:stretch>
        </p:blipFill>
        <p:spPr>
          <a:xfrm>
            <a:off x="9188884" y="1732599"/>
            <a:ext cx="1174106" cy="1174106"/>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magine 11">
            <a:extLst>
              <a:ext uri="{FF2B5EF4-FFF2-40B4-BE49-F238E27FC236}">
                <a16:creationId xmlns:a16="http://schemas.microsoft.com/office/drawing/2014/main" id="{1D0412ED-7467-C233-6976-24D129D0DFD6}"/>
              </a:ext>
            </a:extLst>
          </p:cNvPr>
          <p:cNvPicPr>
            <a:picLocks noChangeAspect="1"/>
          </p:cNvPicPr>
          <p:nvPr/>
        </p:nvPicPr>
        <p:blipFill>
          <a:blip r:embed="rId8"/>
          <a:stretch>
            <a:fillRect/>
          </a:stretch>
        </p:blipFill>
        <p:spPr>
          <a:xfrm>
            <a:off x="5519105" y="4046568"/>
            <a:ext cx="1420090" cy="1420090"/>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CasellaDiTesto 15">
            <a:extLst>
              <a:ext uri="{FF2B5EF4-FFF2-40B4-BE49-F238E27FC236}">
                <a16:creationId xmlns:a16="http://schemas.microsoft.com/office/drawing/2014/main" id="{F15FDBC6-B978-ECF6-8B34-1DB0EF90871C}"/>
              </a:ext>
            </a:extLst>
          </p:cNvPr>
          <p:cNvSpPr txBox="1"/>
          <p:nvPr/>
        </p:nvSpPr>
        <p:spPr>
          <a:xfrm>
            <a:off x="10788095" y="4542228"/>
            <a:ext cx="1150020"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sz="1050" b="1" dirty="0">
                <a:effectLst/>
                <a:latin typeface="Georgia" panose="02040502050405020303" pitchFamily="18" charset="0"/>
                <a:ea typeface="Calibri" panose="020F0502020204030204" pitchFamily="34" charset="0"/>
                <a:cs typeface="Times New Roman" panose="02020603050405020304" pitchFamily="18" charset="0"/>
              </a:rPr>
              <a:t>Telemedicine</a:t>
            </a:r>
            <a:endParaRPr lang="it-IT" sz="1050" b="1" dirty="0">
              <a:latin typeface="Georgia" panose="02040502050405020303" pitchFamily="18" charset="0"/>
            </a:endParaRPr>
          </a:p>
        </p:txBody>
      </p:sp>
      <p:sp>
        <p:nvSpPr>
          <p:cNvPr id="18" name="CasellaDiTesto 17">
            <a:extLst>
              <a:ext uri="{FF2B5EF4-FFF2-40B4-BE49-F238E27FC236}">
                <a16:creationId xmlns:a16="http://schemas.microsoft.com/office/drawing/2014/main" id="{A3EC7B8F-1FFE-D6E4-4FD3-4BF3621FD563}"/>
              </a:ext>
            </a:extLst>
          </p:cNvPr>
          <p:cNvSpPr txBox="1"/>
          <p:nvPr/>
        </p:nvSpPr>
        <p:spPr>
          <a:xfrm>
            <a:off x="9200927" y="2831191"/>
            <a:ext cx="1150020"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sz="1050" b="1" dirty="0" err="1">
                <a:effectLst/>
                <a:latin typeface="Georgia" panose="02040502050405020303" pitchFamily="18" charset="0"/>
                <a:ea typeface="Calibri" panose="020F0502020204030204" pitchFamily="34" charset="0"/>
                <a:cs typeface="Times New Roman" panose="02020603050405020304" pitchFamily="18" charset="0"/>
              </a:rPr>
              <a:t>Diagnostics</a:t>
            </a:r>
            <a:endParaRPr lang="it-IT" sz="1050" b="1" dirty="0">
              <a:latin typeface="Georgia" panose="02040502050405020303" pitchFamily="18" charset="0"/>
            </a:endParaRPr>
          </a:p>
        </p:txBody>
      </p:sp>
      <p:sp>
        <p:nvSpPr>
          <p:cNvPr id="19" name="CasellaDiTesto 18">
            <a:extLst>
              <a:ext uri="{FF2B5EF4-FFF2-40B4-BE49-F238E27FC236}">
                <a16:creationId xmlns:a16="http://schemas.microsoft.com/office/drawing/2014/main" id="{B8EC4920-A9DA-1CAE-A4E3-4B3F8D0D333E}"/>
              </a:ext>
            </a:extLst>
          </p:cNvPr>
          <p:cNvSpPr txBox="1"/>
          <p:nvPr/>
        </p:nvSpPr>
        <p:spPr>
          <a:xfrm>
            <a:off x="5538447" y="5429223"/>
            <a:ext cx="1417160" cy="2539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sz="1050" b="1" dirty="0">
                <a:latin typeface="Georgia" panose="02040502050405020303" pitchFamily="18" charset="0"/>
              </a:rPr>
              <a:t>Electronic Health</a:t>
            </a:r>
          </a:p>
        </p:txBody>
      </p:sp>
      <p:pic>
        <p:nvPicPr>
          <p:cNvPr id="21" name="Immagine 20">
            <a:extLst>
              <a:ext uri="{FF2B5EF4-FFF2-40B4-BE49-F238E27FC236}">
                <a16:creationId xmlns:a16="http://schemas.microsoft.com/office/drawing/2014/main" id="{4B97B8D7-8523-BDBB-EBC3-908DC18C12FF}"/>
              </a:ext>
            </a:extLst>
          </p:cNvPr>
          <p:cNvPicPr>
            <a:picLocks noChangeAspect="1"/>
          </p:cNvPicPr>
          <p:nvPr/>
        </p:nvPicPr>
        <p:blipFill>
          <a:blip r:embed="rId9"/>
          <a:stretch>
            <a:fillRect/>
          </a:stretch>
        </p:blipFill>
        <p:spPr>
          <a:xfrm>
            <a:off x="9587096" y="5544626"/>
            <a:ext cx="779655" cy="779655"/>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CasellaDiTesto 21">
            <a:extLst>
              <a:ext uri="{FF2B5EF4-FFF2-40B4-BE49-F238E27FC236}">
                <a16:creationId xmlns:a16="http://schemas.microsoft.com/office/drawing/2014/main" id="{03179ED6-7455-CFC4-627B-6419D9254CDB}"/>
              </a:ext>
            </a:extLst>
          </p:cNvPr>
          <p:cNvSpPr txBox="1"/>
          <p:nvPr/>
        </p:nvSpPr>
        <p:spPr>
          <a:xfrm>
            <a:off x="9503518" y="6253612"/>
            <a:ext cx="1150020"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sz="1050" b="1" dirty="0" err="1">
                <a:effectLst/>
                <a:latin typeface="Georgia" panose="02040502050405020303" pitchFamily="18" charset="0"/>
                <a:ea typeface="Calibri" panose="020F0502020204030204" pitchFamily="34" charset="0"/>
                <a:cs typeface="Times New Roman" panose="02020603050405020304" pitchFamily="18" charset="0"/>
              </a:rPr>
              <a:t>Therapeutics</a:t>
            </a:r>
            <a:endParaRPr lang="it-IT" sz="1050" b="1" dirty="0">
              <a:latin typeface="Georgia" panose="02040502050405020303" pitchFamily="18" charset="0"/>
            </a:endParaRPr>
          </a:p>
        </p:txBody>
      </p:sp>
      <p:pic>
        <p:nvPicPr>
          <p:cNvPr id="24" name="Immagine 23" descr="Immagine che contiene testo, lavagna&#10;&#10;Descrizione generata automaticamente">
            <a:extLst>
              <a:ext uri="{FF2B5EF4-FFF2-40B4-BE49-F238E27FC236}">
                <a16:creationId xmlns:a16="http://schemas.microsoft.com/office/drawing/2014/main" id="{84C41B90-F30F-481D-C96D-9F7FC8CE22E7}"/>
              </a:ext>
            </a:extLst>
          </p:cNvPr>
          <p:cNvPicPr>
            <a:picLocks noChangeAspect="1"/>
          </p:cNvPicPr>
          <p:nvPr/>
        </p:nvPicPr>
        <p:blipFill>
          <a:blip r:embed="rId10"/>
          <a:stretch>
            <a:fillRect/>
          </a:stretch>
        </p:blipFill>
        <p:spPr>
          <a:xfrm>
            <a:off x="6864583" y="1569921"/>
            <a:ext cx="1233121" cy="1100153"/>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CasellaDiTesto 24">
            <a:extLst>
              <a:ext uri="{FF2B5EF4-FFF2-40B4-BE49-F238E27FC236}">
                <a16:creationId xmlns:a16="http://schemas.microsoft.com/office/drawing/2014/main" id="{49E1285D-40A8-A7D7-E0AB-C534725E7D62}"/>
              </a:ext>
            </a:extLst>
          </p:cNvPr>
          <p:cNvSpPr txBox="1"/>
          <p:nvPr/>
        </p:nvSpPr>
        <p:spPr>
          <a:xfrm>
            <a:off x="6924099" y="2605422"/>
            <a:ext cx="1150020" cy="2616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t-IT" sz="1050" b="1" dirty="0">
                <a:effectLst/>
                <a:latin typeface="Georgia" panose="02040502050405020303" pitchFamily="18" charset="0"/>
                <a:ea typeface="Calibri" panose="020F0502020204030204" pitchFamily="34" charset="0"/>
                <a:cs typeface="Times New Roman" panose="02020603050405020304" pitchFamily="18" charset="0"/>
              </a:rPr>
              <a:t>Analytics &amp; AI</a:t>
            </a:r>
            <a:endParaRPr lang="it-IT" sz="1050" b="1" dirty="0">
              <a:latin typeface="Georgia" panose="02040502050405020303" pitchFamily="18" charset="0"/>
            </a:endParaRPr>
          </a:p>
        </p:txBody>
      </p:sp>
    </p:spTree>
    <p:extLst>
      <p:ext uri="{BB962C8B-B14F-4D97-AF65-F5344CB8AC3E}">
        <p14:creationId xmlns:p14="http://schemas.microsoft.com/office/powerpoint/2010/main" val="11476986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Exploration Sector– Funding Startups</a:t>
            </a: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graphicFrame>
        <p:nvGraphicFramePr>
          <p:cNvPr id="4" name="Diagramma 3">
            <a:extLst>
              <a:ext uri="{FF2B5EF4-FFF2-40B4-BE49-F238E27FC236}">
                <a16:creationId xmlns:a16="http://schemas.microsoft.com/office/drawing/2014/main" id="{DE49A6A1-F563-8BF9-29AE-C775928FAB08}"/>
              </a:ext>
            </a:extLst>
          </p:cNvPr>
          <p:cNvGraphicFramePr/>
          <p:nvPr>
            <p:extLst>
              <p:ext uri="{D42A27DB-BD31-4B8C-83A1-F6EECF244321}">
                <p14:modId xmlns:p14="http://schemas.microsoft.com/office/powerpoint/2010/main" val="3869701947"/>
              </p:ext>
            </p:extLst>
          </p:nvPr>
        </p:nvGraphicFramePr>
        <p:xfrm>
          <a:off x="579313" y="2197110"/>
          <a:ext cx="11973809" cy="3879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CasellaDiTesto 37">
            <a:extLst>
              <a:ext uri="{FF2B5EF4-FFF2-40B4-BE49-F238E27FC236}">
                <a16:creationId xmlns:a16="http://schemas.microsoft.com/office/drawing/2014/main" id="{908FBA19-E7D9-5377-C9A4-31F2191C339C}"/>
              </a:ext>
            </a:extLst>
          </p:cNvPr>
          <p:cNvSpPr txBox="1"/>
          <p:nvPr/>
        </p:nvSpPr>
        <p:spPr>
          <a:xfrm>
            <a:off x="1531428" y="6104918"/>
            <a:ext cx="6628597" cy="276999"/>
          </a:xfrm>
          <a:prstGeom prst="rect">
            <a:avLst/>
          </a:prstGeom>
          <a:noFill/>
        </p:spPr>
        <p:txBody>
          <a:bodyPr wrap="square">
            <a:spAutoFit/>
          </a:bodyPr>
          <a:lstStyle/>
          <a:p>
            <a:r>
              <a:rPr lang="en-US" sz="1200" dirty="0">
                <a:latin typeface="Georgia" panose="02040502050405020303" pitchFamily="18" charset="0"/>
              </a:rPr>
              <a:t>Source: </a:t>
            </a:r>
            <a:r>
              <a:rPr lang="en-US" sz="1200" dirty="0">
                <a:latin typeface="Georgia" panose="02040502050405020303" pitchFamily="18" charset="0"/>
                <a:hlinkClick r:id="rId7"/>
              </a:rPr>
              <a:t>2021 year-end digital health funding: Seismic shifts beneath the surface | Rock Health</a:t>
            </a:r>
            <a:endParaRPr lang="it-IT" sz="1200" dirty="0">
              <a:latin typeface="Georgia" panose="02040502050405020303" pitchFamily="18" charset="0"/>
            </a:endParaRPr>
          </a:p>
        </p:txBody>
      </p:sp>
      <p:pic>
        <p:nvPicPr>
          <p:cNvPr id="10" name="Immagine 9" descr="Immagine che contiene testo, schermata, software, quadrato&#10;&#10;Descrizione generata automaticamente">
            <a:extLst>
              <a:ext uri="{FF2B5EF4-FFF2-40B4-BE49-F238E27FC236}">
                <a16:creationId xmlns:a16="http://schemas.microsoft.com/office/drawing/2014/main" id="{1D26597E-6FD4-471B-E7A7-E52BE60165FB}"/>
              </a:ext>
            </a:extLst>
          </p:cNvPr>
          <p:cNvPicPr>
            <a:picLocks noChangeAspect="1"/>
          </p:cNvPicPr>
          <p:nvPr/>
        </p:nvPicPr>
        <p:blipFill rotWithShape="1">
          <a:blip r:embed="rId8"/>
          <a:srcRect t="3442" b="13511"/>
          <a:stretch/>
        </p:blipFill>
        <p:spPr>
          <a:xfrm>
            <a:off x="1165387" y="1843121"/>
            <a:ext cx="6587135" cy="3077091"/>
          </a:xfrm>
          <a:prstGeom prst="rect">
            <a:avLst/>
          </a:prstGeom>
          <a:ln w="12700">
            <a:solidFill>
              <a:srgbClr val="243FFF"/>
            </a:solidFill>
          </a:ln>
        </p:spPr>
      </p:pic>
      <p:sp>
        <p:nvSpPr>
          <p:cNvPr id="7" name="Segnaposto data 6">
            <a:extLst>
              <a:ext uri="{FF2B5EF4-FFF2-40B4-BE49-F238E27FC236}">
                <a16:creationId xmlns:a16="http://schemas.microsoft.com/office/drawing/2014/main" id="{0CE250B1-05D0-8B6C-F9EF-25D56A580DF7}"/>
              </a:ext>
            </a:extLst>
          </p:cNvPr>
          <p:cNvSpPr>
            <a:spLocks noGrp="1"/>
          </p:cNvSpPr>
          <p:nvPr>
            <p:ph type="dt" sz="half" idx="10"/>
          </p:nvPr>
        </p:nvSpPr>
        <p:spPr/>
        <p:txBody>
          <a:bodyPr/>
          <a:lstStyle/>
          <a:p>
            <a:pPr rtl="0"/>
            <a:r>
              <a:rPr lang="it-IT" noProof="0"/>
              <a:t>20/06/2023</a:t>
            </a:r>
          </a:p>
        </p:txBody>
      </p:sp>
      <p:sp>
        <p:nvSpPr>
          <p:cNvPr id="8" name="Segnaposto numero diapositiva 7">
            <a:extLst>
              <a:ext uri="{FF2B5EF4-FFF2-40B4-BE49-F238E27FC236}">
                <a16:creationId xmlns:a16="http://schemas.microsoft.com/office/drawing/2014/main" id="{B578A96A-997F-AD51-FE78-459FF45EC80F}"/>
              </a:ext>
            </a:extLst>
          </p:cNvPr>
          <p:cNvSpPr>
            <a:spLocks noGrp="1"/>
          </p:cNvSpPr>
          <p:nvPr>
            <p:ph type="sldNum" sz="quarter" idx="12"/>
          </p:nvPr>
        </p:nvSpPr>
        <p:spPr/>
        <p:txBody>
          <a:bodyPr/>
          <a:lstStyle/>
          <a:p>
            <a:pPr rtl="0"/>
            <a:fld id="{D8DA9DAA-006C-4F4B-980E-E3DF019B24E2}" type="slidenum">
              <a:rPr lang="it-IT" noProof="0" smtClean="0"/>
              <a:t>10</a:t>
            </a:fld>
            <a:endParaRPr lang="it-IT" noProof="0"/>
          </a:p>
        </p:txBody>
      </p:sp>
    </p:spTree>
    <p:extLst>
      <p:ext uri="{BB962C8B-B14F-4D97-AF65-F5344CB8AC3E}">
        <p14:creationId xmlns:p14="http://schemas.microsoft.com/office/powerpoint/2010/main" val="22472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Literature Industry </a:t>
            </a:r>
            <a:r>
              <a:rPr lang="it-IT" sz="2800" dirty="0" err="1">
                <a:solidFill>
                  <a:schemeClr val="accent3">
                    <a:lumMod val="50000"/>
                  </a:schemeClr>
                </a:solidFill>
                <a:latin typeface="Imprint MT Shadow" panose="04020605060303030202" pitchFamily="82" charset="0"/>
              </a:rPr>
              <a:t>Classification</a:t>
            </a:r>
            <a:endParaRPr lang="it-IT" sz="2800" dirty="0">
              <a:solidFill>
                <a:schemeClr val="accent3">
                  <a:lumMod val="50000"/>
                </a:schemeClr>
              </a:solidFill>
              <a:latin typeface="Imprint MT Shadow" panose="04020605060303030202" pitchFamily="82"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graphicFrame>
        <p:nvGraphicFramePr>
          <p:cNvPr id="4" name="Diagramma 3">
            <a:extLst>
              <a:ext uri="{FF2B5EF4-FFF2-40B4-BE49-F238E27FC236}">
                <a16:creationId xmlns:a16="http://schemas.microsoft.com/office/drawing/2014/main" id="{DE49A6A1-F563-8BF9-29AE-C775928FAB08}"/>
              </a:ext>
            </a:extLst>
          </p:cNvPr>
          <p:cNvGraphicFramePr/>
          <p:nvPr>
            <p:extLst>
              <p:ext uri="{D42A27DB-BD31-4B8C-83A1-F6EECF244321}">
                <p14:modId xmlns:p14="http://schemas.microsoft.com/office/powerpoint/2010/main" val="646213416"/>
              </p:ext>
            </p:extLst>
          </p:nvPr>
        </p:nvGraphicFramePr>
        <p:xfrm>
          <a:off x="579313" y="2197110"/>
          <a:ext cx="11973809" cy="3879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ma 7">
            <a:extLst>
              <a:ext uri="{FF2B5EF4-FFF2-40B4-BE49-F238E27FC236}">
                <a16:creationId xmlns:a16="http://schemas.microsoft.com/office/drawing/2014/main" id="{2385B39D-F629-CD90-C4C7-66BF291518D7}"/>
              </a:ext>
            </a:extLst>
          </p:cNvPr>
          <p:cNvGraphicFramePr/>
          <p:nvPr>
            <p:extLst>
              <p:ext uri="{D42A27DB-BD31-4B8C-83A1-F6EECF244321}">
                <p14:modId xmlns:p14="http://schemas.microsoft.com/office/powerpoint/2010/main" val="2579910340"/>
              </p:ext>
            </p:extLst>
          </p:nvPr>
        </p:nvGraphicFramePr>
        <p:xfrm>
          <a:off x="1303803" y="2052948"/>
          <a:ext cx="9584394" cy="39513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Segnaposto data 6">
            <a:extLst>
              <a:ext uri="{FF2B5EF4-FFF2-40B4-BE49-F238E27FC236}">
                <a16:creationId xmlns:a16="http://schemas.microsoft.com/office/drawing/2014/main" id="{9A2EEEFC-CBED-0AA7-3CE9-554C7B61BE3A}"/>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A6A04813-CC3C-2F91-CAA5-7D72DF4805DF}"/>
              </a:ext>
            </a:extLst>
          </p:cNvPr>
          <p:cNvSpPr>
            <a:spLocks noGrp="1"/>
          </p:cNvSpPr>
          <p:nvPr>
            <p:ph type="sldNum" sz="quarter" idx="12"/>
          </p:nvPr>
        </p:nvSpPr>
        <p:spPr/>
        <p:txBody>
          <a:bodyPr/>
          <a:lstStyle/>
          <a:p>
            <a:pPr rtl="0"/>
            <a:fld id="{D8DA9DAA-006C-4F4B-980E-E3DF019B24E2}" type="slidenum">
              <a:rPr lang="it-IT" noProof="0" smtClean="0"/>
              <a:t>11</a:t>
            </a:fld>
            <a:endParaRPr lang="it-IT" noProof="0"/>
          </a:p>
        </p:txBody>
      </p:sp>
    </p:spTree>
    <p:extLst>
      <p:ext uri="{BB962C8B-B14F-4D97-AF65-F5344CB8AC3E}">
        <p14:creationId xmlns:p14="http://schemas.microsoft.com/office/powerpoint/2010/main" val="23146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Data Collection</a:t>
            </a:r>
          </a:p>
        </p:txBody>
      </p:sp>
      <p:graphicFrame>
        <p:nvGraphicFramePr>
          <p:cNvPr id="7" name="Diagramma 6">
            <a:extLst>
              <a:ext uri="{FF2B5EF4-FFF2-40B4-BE49-F238E27FC236}">
                <a16:creationId xmlns:a16="http://schemas.microsoft.com/office/drawing/2014/main" id="{985A01C7-24B4-AE0C-709D-D7BB9565672B}"/>
              </a:ext>
            </a:extLst>
          </p:cNvPr>
          <p:cNvGraphicFramePr/>
          <p:nvPr>
            <p:extLst>
              <p:ext uri="{D42A27DB-BD31-4B8C-83A1-F6EECF244321}">
                <p14:modId xmlns:p14="http://schemas.microsoft.com/office/powerpoint/2010/main" val="2575349247"/>
              </p:ext>
            </p:extLst>
          </p:nvPr>
        </p:nvGraphicFramePr>
        <p:xfrm>
          <a:off x="-284051" y="2300042"/>
          <a:ext cx="5309347" cy="3364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ma 7">
            <a:extLst>
              <a:ext uri="{FF2B5EF4-FFF2-40B4-BE49-F238E27FC236}">
                <a16:creationId xmlns:a16="http://schemas.microsoft.com/office/drawing/2014/main" id="{971E228B-FEA4-6014-399C-C8ABD5D2B16A}"/>
              </a:ext>
            </a:extLst>
          </p:cNvPr>
          <p:cNvGraphicFramePr/>
          <p:nvPr>
            <p:extLst>
              <p:ext uri="{D42A27DB-BD31-4B8C-83A1-F6EECF244321}">
                <p14:modId xmlns:p14="http://schemas.microsoft.com/office/powerpoint/2010/main" val="1768610251"/>
              </p:ext>
            </p:extLst>
          </p:nvPr>
        </p:nvGraphicFramePr>
        <p:xfrm>
          <a:off x="5246877" y="2876815"/>
          <a:ext cx="3297787" cy="22113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vale 9">
            <a:extLst>
              <a:ext uri="{FF2B5EF4-FFF2-40B4-BE49-F238E27FC236}">
                <a16:creationId xmlns:a16="http://schemas.microsoft.com/office/drawing/2014/main" id="{DF0CF00F-5D8A-901D-2B0F-4C9AEF057A78}"/>
              </a:ext>
            </a:extLst>
          </p:cNvPr>
          <p:cNvSpPr/>
          <p:nvPr/>
        </p:nvSpPr>
        <p:spPr>
          <a:xfrm>
            <a:off x="3840874" y="1514324"/>
            <a:ext cx="855843" cy="823132"/>
          </a:xfrm>
          <a:prstGeom prst="ellipse">
            <a:avLst/>
          </a:prstGeom>
          <a:blipFill rotWithShape="1">
            <a:blip r:embed="rId12"/>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Ovale 10">
            <a:extLst>
              <a:ext uri="{FF2B5EF4-FFF2-40B4-BE49-F238E27FC236}">
                <a16:creationId xmlns:a16="http://schemas.microsoft.com/office/drawing/2014/main" id="{EC46999C-C9A2-3D44-9D9E-E1E67A6DF41F}"/>
              </a:ext>
            </a:extLst>
          </p:cNvPr>
          <p:cNvSpPr/>
          <p:nvPr/>
        </p:nvSpPr>
        <p:spPr>
          <a:xfrm>
            <a:off x="4377176" y="4630684"/>
            <a:ext cx="860362" cy="832822"/>
          </a:xfrm>
          <a:prstGeom prst="ellipse">
            <a:avLst/>
          </a:prstGeom>
          <a:blipFill rotWithShape="1">
            <a:blip r:embed="rId13"/>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Ovale 11">
            <a:extLst>
              <a:ext uri="{FF2B5EF4-FFF2-40B4-BE49-F238E27FC236}">
                <a16:creationId xmlns:a16="http://schemas.microsoft.com/office/drawing/2014/main" id="{0B923901-5D8F-C71B-6BFD-73243723594F}"/>
              </a:ext>
            </a:extLst>
          </p:cNvPr>
          <p:cNvSpPr/>
          <p:nvPr/>
        </p:nvSpPr>
        <p:spPr>
          <a:xfrm>
            <a:off x="4379949" y="2474393"/>
            <a:ext cx="857589" cy="828364"/>
          </a:xfrm>
          <a:prstGeom prst="ellipse">
            <a:avLst/>
          </a:prstGeom>
          <a:blipFill rotWithShape="1">
            <a:blip r:embed="rId14"/>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Ovale 12">
            <a:extLst>
              <a:ext uri="{FF2B5EF4-FFF2-40B4-BE49-F238E27FC236}">
                <a16:creationId xmlns:a16="http://schemas.microsoft.com/office/drawing/2014/main" id="{AFE2E9FA-208A-C71D-39E5-6A31E495979A}"/>
              </a:ext>
            </a:extLst>
          </p:cNvPr>
          <p:cNvSpPr/>
          <p:nvPr/>
        </p:nvSpPr>
        <p:spPr>
          <a:xfrm>
            <a:off x="4624682" y="3561632"/>
            <a:ext cx="857589" cy="828364"/>
          </a:xfrm>
          <a:prstGeom prst="ellipse">
            <a:avLst/>
          </a:prstGeom>
          <a:blipFill rotWithShape="1">
            <a:blip r:embed="rId15"/>
            <a:srcRect/>
            <a:stretch>
              <a:fillRect t="-7000" b="-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Ovale 13">
            <a:extLst>
              <a:ext uri="{FF2B5EF4-FFF2-40B4-BE49-F238E27FC236}">
                <a16:creationId xmlns:a16="http://schemas.microsoft.com/office/drawing/2014/main" id="{FEE8C116-33FA-2451-046A-CB0B7A970D5F}"/>
              </a:ext>
            </a:extLst>
          </p:cNvPr>
          <p:cNvSpPr/>
          <p:nvPr/>
        </p:nvSpPr>
        <p:spPr>
          <a:xfrm>
            <a:off x="3840874" y="5618373"/>
            <a:ext cx="860362" cy="802094"/>
          </a:xfrm>
          <a:prstGeom prst="ellipse">
            <a:avLst/>
          </a:prstGeom>
          <a:blipFill rotWithShape="1">
            <a:blip r:embed="rId16"/>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5" name="Diagramma 4">
            <a:extLst>
              <a:ext uri="{FF2B5EF4-FFF2-40B4-BE49-F238E27FC236}">
                <a16:creationId xmlns:a16="http://schemas.microsoft.com/office/drawing/2014/main" id="{8F9A5A66-1583-D695-4D53-E2260B85E8FD}"/>
              </a:ext>
            </a:extLst>
          </p:cNvPr>
          <p:cNvGraphicFramePr/>
          <p:nvPr>
            <p:extLst>
              <p:ext uri="{D42A27DB-BD31-4B8C-83A1-F6EECF244321}">
                <p14:modId xmlns:p14="http://schemas.microsoft.com/office/powerpoint/2010/main" val="654563796"/>
              </p:ext>
            </p:extLst>
          </p:nvPr>
        </p:nvGraphicFramePr>
        <p:xfrm>
          <a:off x="8883949" y="3129994"/>
          <a:ext cx="2514244" cy="170497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5" name="Picture 4" descr="K Health Expands Board and Executive Team | citybiz">
            <a:extLst>
              <a:ext uri="{FF2B5EF4-FFF2-40B4-BE49-F238E27FC236}">
                <a16:creationId xmlns:a16="http://schemas.microsoft.com/office/drawing/2014/main" id="{553C64D9-693F-A85E-33BA-10DAD44364C7}"/>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5615" r="15652"/>
          <a:stretch/>
        </p:blipFill>
        <p:spPr bwMode="auto">
          <a:xfrm>
            <a:off x="6575132" y="1829416"/>
            <a:ext cx="641276" cy="6412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8" descr="ZocDoc Customer Service, Complaints and Reviews">
            <a:extLst>
              <a:ext uri="{FF2B5EF4-FFF2-40B4-BE49-F238E27FC236}">
                <a16:creationId xmlns:a16="http://schemas.microsoft.com/office/drawing/2014/main" id="{0B401C08-4F4E-0135-E481-0DB5994E309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80144" y="2084271"/>
            <a:ext cx="641277" cy="6412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4" descr="Carbon Health 19600 Vallco Pkwy, Cupertino, CA 95014 - YP.com">
            <a:extLst>
              <a:ext uri="{FF2B5EF4-FFF2-40B4-BE49-F238E27FC236}">
                <a16:creationId xmlns:a16="http://schemas.microsoft.com/office/drawing/2014/main" id="{FF753D6E-A791-CB99-913D-A5A35F300A2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94320" y="2642992"/>
            <a:ext cx="641277" cy="6406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0" descr="Transcarent for PC - Windows 7,8,10,11">
            <a:extLst>
              <a:ext uri="{FF2B5EF4-FFF2-40B4-BE49-F238E27FC236}">
                <a16:creationId xmlns:a16="http://schemas.microsoft.com/office/drawing/2014/main" id="{16BE2A7E-07AF-7E22-E5C3-CF8B797B2B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65078" y="3404797"/>
            <a:ext cx="641462" cy="6414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1" name="Picture 12" descr="Cerebral | LinkedIn">
            <a:extLst>
              <a:ext uri="{FF2B5EF4-FFF2-40B4-BE49-F238E27FC236}">
                <a16:creationId xmlns:a16="http://schemas.microsoft.com/office/drawing/2014/main" id="{D6C48D04-2D63-EC48-13E2-B855A0B0CED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61509" y="4167380"/>
            <a:ext cx="641462" cy="6414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2" name="Immagine 21" descr="Immagine che contiene Carattere, logo, Elementi grafici, testo&#10;&#10;Descrizione generata automaticamente">
            <a:extLst>
              <a:ext uri="{FF2B5EF4-FFF2-40B4-BE49-F238E27FC236}">
                <a16:creationId xmlns:a16="http://schemas.microsoft.com/office/drawing/2014/main" id="{25BB57EF-B691-E3DA-411C-68FF9CB7FEFF}"/>
              </a:ext>
            </a:extLst>
          </p:cNvPr>
          <p:cNvPicPr>
            <a:picLocks noChangeAspect="1"/>
          </p:cNvPicPr>
          <p:nvPr/>
        </p:nvPicPr>
        <p:blipFill>
          <a:blip r:embed="rId27"/>
          <a:stretch>
            <a:fillRect/>
          </a:stretch>
        </p:blipFill>
        <p:spPr>
          <a:xfrm>
            <a:off x="6574946" y="5815034"/>
            <a:ext cx="641462" cy="6387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 descr="Snart öppnar KRY även i Malmö! | Vårdporten">
            <a:extLst>
              <a:ext uri="{FF2B5EF4-FFF2-40B4-BE49-F238E27FC236}">
                <a16:creationId xmlns:a16="http://schemas.microsoft.com/office/drawing/2014/main" id="{F60CDBAB-0923-0EB6-4C4C-16C3288004B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9242" r="13888"/>
          <a:stretch/>
        </p:blipFill>
        <p:spPr bwMode="auto">
          <a:xfrm>
            <a:off x="7380145" y="5568719"/>
            <a:ext cx="641276" cy="6145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6" descr="微医(挂号网)免费下载_华为应用市场|微医(挂号网)安卓版(3.6.4)下载">
            <a:extLst>
              <a:ext uri="{FF2B5EF4-FFF2-40B4-BE49-F238E27FC236}">
                <a16:creationId xmlns:a16="http://schemas.microsoft.com/office/drawing/2014/main" id="{C8010799-9112-5C56-7497-14DC47C2295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6450" y="4940354"/>
            <a:ext cx="638756" cy="6387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 name="Immagine 24" descr="Immagine che contiene Carattere, logo, Elementi grafici, testo&#10;&#10;Descrizione generata automaticamente">
            <a:extLst>
              <a:ext uri="{FF2B5EF4-FFF2-40B4-BE49-F238E27FC236}">
                <a16:creationId xmlns:a16="http://schemas.microsoft.com/office/drawing/2014/main" id="{BC99DE7D-FE87-A83A-534E-A0550174CCC5}"/>
              </a:ext>
            </a:extLst>
          </p:cNvPr>
          <p:cNvPicPr>
            <a:picLocks noChangeAspect="1"/>
          </p:cNvPicPr>
          <p:nvPr/>
        </p:nvPicPr>
        <p:blipFill>
          <a:blip r:embed="rId27"/>
          <a:stretch>
            <a:fillRect/>
          </a:stretch>
        </p:blipFill>
        <p:spPr>
          <a:xfrm>
            <a:off x="10917834" y="3534655"/>
            <a:ext cx="819644" cy="8161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Segnaposto data 15">
            <a:extLst>
              <a:ext uri="{FF2B5EF4-FFF2-40B4-BE49-F238E27FC236}">
                <a16:creationId xmlns:a16="http://schemas.microsoft.com/office/drawing/2014/main" id="{63F185D7-BC63-04DB-8DC5-6E2A10614762}"/>
              </a:ext>
            </a:extLst>
          </p:cNvPr>
          <p:cNvSpPr>
            <a:spLocks noGrp="1"/>
          </p:cNvSpPr>
          <p:nvPr>
            <p:ph type="dt" sz="half" idx="10"/>
          </p:nvPr>
        </p:nvSpPr>
        <p:spPr/>
        <p:txBody>
          <a:bodyPr/>
          <a:lstStyle/>
          <a:p>
            <a:pPr rtl="0"/>
            <a:r>
              <a:rPr lang="it-IT" noProof="0"/>
              <a:t>20/06/2023</a:t>
            </a:r>
          </a:p>
        </p:txBody>
      </p:sp>
      <p:sp>
        <p:nvSpPr>
          <p:cNvPr id="17" name="Segnaposto numero diapositiva 16">
            <a:extLst>
              <a:ext uri="{FF2B5EF4-FFF2-40B4-BE49-F238E27FC236}">
                <a16:creationId xmlns:a16="http://schemas.microsoft.com/office/drawing/2014/main" id="{DF138962-3B97-5C10-6693-BEA1E4908A22}"/>
              </a:ext>
            </a:extLst>
          </p:cNvPr>
          <p:cNvSpPr>
            <a:spLocks noGrp="1"/>
          </p:cNvSpPr>
          <p:nvPr>
            <p:ph type="sldNum" sz="quarter" idx="12"/>
          </p:nvPr>
        </p:nvSpPr>
        <p:spPr/>
        <p:txBody>
          <a:bodyPr/>
          <a:lstStyle/>
          <a:p>
            <a:pPr rtl="0"/>
            <a:fld id="{D8DA9DAA-006C-4F4B-980E-E3DF019B24E2}" type="slidenum">
              <a:rPr lang="it-IT" noProof="0" smtClean="0"/>
              <a:t>12</a:t>
            </a:fld>
            <a:endParaRPr lang="it-IT" noProof="0"/>
          </a:p>
        </p:txBody>
      </p:sp>
    </p:spTree>
    <p:extLst>
      <p:ext uri="{BB962C8B-B14F-4D97-AF65-F5344CB8AC3E}">
        <p14:creationId xmlns:p14="http://schemas.microsoft.com/office/powerpoint/2010/main" val="4272391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2" name="Cornice 1">
            <a:extLst>
              <a:ext uri="{FF2B5EF4-FFF2-40B4-BE49-F238E27FC236}">
                <a16:creationId xmlns:a16="http://schemas.microsoft.com/office/drawing/2014/main" id="{B9D3A58A-D819-7C1F-09DA-BF7EBFC6D006}"/>
              </a:ext>
            </a:extLst>
          </p:cNvPr>
          <p:cNvSpPr/>
          <p:nvPr/>
        </p:nvSpPr>
        <p:spPr>
          <a:xfrm>
            <a:off x="1414192" y="2633871"/>
            <a:ext cx="9459217" cy="3359426"/>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Unicorns</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Market Size and </a:t>
            </a:r>
            <a:r>
              <a:rPr lang="it-IT" sz="2800" dirty="0" err="1">
                <a:solidFill>
                  <a:schemeClr val="accent3">
                    <a:lumMod val="50000"/>
                  </a:schemeClr>
                </a:solidFill>
                <a:latin typeface="Imprint MT Shadow" panose="04020605060303030202" pitchFamily="82" charset="0"/>
              </a:rPr>
              <a:t>Growth</a:t>
            </a:r>
            <a:r>
              <a:rPr lang="it-IT" sz="2800" dirty="0">
                <a:solidFill>
                  <a:schemeClr val="accent3">
                    <a:lumMod val="50000"/>
                  </a:schemeClr>
                </a:solidFill>
                <a:latin typeface="Imprint MT Shadow" panose="04020605060303030202" pitchFamily="82" charset="0"/>
              </a:rPr>
              <a:t> of Digital Healthcare</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pic>
        <p:nvPicPr>
          <p:cNvPr id="10" name="Immagine 9">
            <a:extLst>
              <a:ext uri="{FF2B5EF4-FFF2-40B4-BE49-F238E27FC236}">
                <a16:creationId xmlns:a16="http://schemas.microsoft.com/office/drawing/2014/main" id="{628968EB-4829-7826-7E40-A6408558378F}"/>
              </a:ext>
            </a:extLst>
          </p:cNvPr>
          <p:cNvPicPr>
            <a:picLocks noChangeAspect="1"/>
          </p:cNvPicPr>
          <p:nvPr/>
        </p:nvPicPr>
        <p:blipFill>
          <a:blip r:embed="rId2"/>
          <a:stretch>
            <a:fillRect/>
          </a:stretch>
        </p:blipFill>
        <p:spPr>
          <a:xfrm>
            <a:off x="797642" y="1935314"/>
            <a:ext cx="7364633" cy="3682317"/>
          </a:xfrm>
          <a:prstGeom prst="rect">
            <a:avLst/>
          </a:prstGeom>
          <a:ln w="19050">
            <a:solidFill>
              <a:srgbClr val="243FFF"/>
            </a:solid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48D23ABA-C1D5-F6CE-7046-3EF6745788F8}"/>
              </a:ext>
            </a:extLst>
          </p:cNvPr>
          <p:cNvPicPr>
            <a:picLocks noChangeAspect="1"/>
          </p:cNvPicPr>
          <p:nvPr/>
        </p:nvPicPr>
        <p:blipFill rotWithShape="1">
          <a:blip r:embed="rId3"/>
          <a:srcRect r="80691"/>
          <a:stretch/>
        </p:blipFill>
        <p:spPr>
          <a:xfrm>
            <a:off x="9062304" y="2240767"/>
            <a:ext cx="1257658" cy="3039953"/>
          </a:xfrm>
          <a:prstGeom prst="rect">
            <a:avLst/>
          </a:prstGeom>
          <a:ln w="19050">
            <a:solidFill>
              <a:srgbClr val="243FFF"/>
            </a:solidFill>
          </a:ln>
        </p:spPr>
      </p:pic>
      <p:pic>
        <p:nvPicPr>
          <p:cNvPr id="14" name="Immagine 13">
            <a:extLst>
              <a:ext uri="{FF2B5EF4-FFF2-40B4-BE49-F238E27FC236}">
                <a16:creationId xmlns:a16="http://schemas.microsoft.com/office/drawing/2014/main" id="{390EB676-1184-86B6-CFE6-0F39B5CCB121}"/>
              </a:ext>
            </a:extLst>
          </p:cNvPr>
          <p:cNvPicPr>
            <a:picLocks noChangeAspect="1"/>
          </p:cNvPicPr>
          <p:nvPr/>
        </p:nvPicPr>
        <p:blipFill rotWithShape="1">
          <a:blip r:embed="rId3"/>
          <a:srcRect l="82293"/>
          <a:stretch/>
        </p:blipFill>
        <p:spPr>
          <a:xfrm>
            <a:off x="10291969" y="2240767"/>
            <a:ext cx="1153357" cy="3039953"/>
          </a:xfrm>
          <a:prstGeom prst="rect">
            <a:avLst/>
          </a:prstGeom>
          <a:ln w="19050">
            <a:solidFill>
              <a:srgbClr val="243FFF"/>
            </a:solidFill>
          </a:ln>
        </p:spPr>
      </p:pic>
      <p:cxnSp>
        <p:nvCxnSpPr>
          <p:cNvPr id="19" name="Connettore diritto 18">
            <a:extLst>
              <a:ext uri="{FF2B5EF4-FFF2-40B4-BE49-F238E27FC236}">
                <a16:creationId xmlns:a16="http://schemas.microsoft.com/office/drawing/2014/main" id="{4007109B-18AE-B7B2-4D30-39B6D498FED8}"/>
              </a:ext>
            </a:extLst>
          </p:cNvPr>
          <p:cNvCxnSpPr/>
          <p:nvPr/>
        </p:nvCxnSpPr>
        <p:spPr>
          <a:xfrm flipV="1">
            <a:off x="8162275" y="5280720"/>
            <a:ext cx="900029" cy="336911"/>
          </a:xfrm>
          <a:prstGeom prst="line">
            <a:avLst/>
          </a:prstGeom>
          <a:ln w="28575">
            <a:solidFill>
              <a:srgbClr val="243FFF"/>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80DBB9D5-1193-6480-75DE-C6ADC887165E}"/>
              </a:ext>
            </a:extLst>
          </p:cNvPr>
          <p:cNvCxnSpPr>
            <a:cxnSpLocks/>
          </p:cNvCxnSpPr>
          <p:nvPr/>
        </p:nvCxnSpPr>
        <p:spPr>
          <a:xfrm>
            <a:off x="8162275" y="1935314"/>
            <a:ext cx="900029" cy="305453"/>
          </a:xfrm>
          <a:prstGeom prst="line">
            <a:avLst/>
          </a:prstGeom>
          <a:ln w="28575">
            <a:solidFill>
              <a:srgbClr val="243FFF"/>
            </a:solidFill>
          </a:ln>
        </p:spPr>
        <p:style>
          <a:lnRef idx="1">
            <a:schemeClr val="accent1"/>
          </a:lnRef>
          <a:fillRef idx="0">
            <a:schemeClr val="accent1"/>
          </a:fillRef>
          <a:effectRef idx="0">
            <a:schemeClr val="accent1"/>
          </a:effectRef>
          <a:fontRef idx="minor">
            <a:schemeClr val="tx1"/>
          </a:fontRef>
        </p:style>
      </p:cxnSp>
      <p:sp>
        <p:nvSpPr>
          <p:cNvPr id="3" name="CasellaDiTesto 2">
            <a:extLst>
              <a:ext uri="{FF2B5EF4-FFF2-40B4-BE49-F238E27FC236}">
                <a16:creationId xmlns:a16="http://schemas.microsoft.com/office/drawing/2014/main" id="{B9DEC2C2-90E3-2551-4B94-8599E2F3405E}"/>
              </a:ext>
            </a:extLst>
          </p:cNvPr>
          <p:cNvSpPr txBox="1"/>
          <p:nvPr/>
        </p:nvSpPr>
        <p:spPr>
          <a:xfrm>
            <a:off x="1322706" y="6034801"/>
            <a:ext cx="6628597" cy="276999"/>
          </a:xfrm>
          <a:prstGeom prst="rect">
            <a:avLst/>
          </a:prstGeom>
          <a:noFill/>
        </p:spPr>
        <p:txBody>
          <a:bodyPr wrap="square">
            <a:spAutoFit/>
          </a:bodyPr>
          <a:lstStyle/>
          <a:p>
            <a:r>
              <a:rPr lang="en-US" sz="1200" dirty="0">
                <a:latin typeface="Georgia" panose="02040502050405020303" pitchFamily="18" charset="0"/>
              </a:rPr>
              <a:t>Source: </a:t>
            </a:r>
            <a:r>
              <a:rPr lang="en-US" sz="1200" dirty="0">
                <a:latin typeface="Georgia" panose="02040502050405020303" pitchFamily="18" charset="0"/>
                <a:hlinkClick r:id="rId4"/>
              </a:rPr>
              <a:t>CB Insight report Digital Health 2022</a:t>
            </a:r>
            <a:endParaRPr lang="it-IT" sz="1200" dirty="0">
              <a:latin typeface="Georgia" panose="02040502050405020303" pitchFamily="18" charset="0"/>
            </a:endParaRPr>
          </a:p>
        </p:txBody>
      </p:sp>
      <p:sp>
        <p:nvSpPr>
          <p:cNvPr id="6" name="Segnaposto data 5">
            <a:extLst>
              <a:ext uri="{FF2B5EF4-FFF2-40B4-BE49-F238E27FC236}">
                <a16:creationId xmlns:a16="http://schemas.microsoft.com/office/drawing/2014/main" id="{847B7BFD-7E17-5AFD-9EE4-D1D94FA66B07}"/>
              </a:ext>
            </a:extLst>
          </p:cNvPr>
          <p:cNvSpPr>
            <a:spLocks noGrp="1"/>
          </p:cNvSpPr>
          <p:nvPr>
            <p:ph type="dt" sz="half" idx="10"/>
          </p:nvPr>
        </p:nvSpPr>
        <p:spPr/>
        <p:txBody>
          <a:bodyPr/>
          <a:lstStyle/>
          <a:p>
            <a:pPr rtl="0"/>
            <a:r>
              <a:rPr lang="it-IT" noProof="0"/>
              <a:t>20/06/2023</a:t>
            </a:r>
          </a:p>
        </p:txBody>
      </p:sp>
      <p:sp>
        <p:nvSpPr>
          <p:cNvPr id="11" name="Segnaposto numero diapositiva 10">
            <a:extLst>
              <a:ext uri="{FF2B5EF4-FFF2-40B4-BE49-F238E27FC236}">
                <a16:creationId xmlns:a16="http://schemas.microsoft.com/office/drawing/2014/main" id="{29FA9ED2-9800-B31F-1935-77D4C0075598}"/>
              </a:ext>
            </a:extLst>
          </p:cNvPr>
          <p:cNvSpPr>
            <a:spLocks noGrp="1"/>
          </p:cNvSpPr>
          <p:nvPr>
            <p:ph type="sldNum" sz="quarter" idx="12"/>
          </p:nvPr>
        </p:nvSpPr>
        <p:spPr/>
        <p:txBody>
          <a:bodyPr/>
          <a:lstStyle/>
          <a:p>
            <a:pPr rtl="0"/>
            <a:fld id="{D8DA9DAA-006C-4F4B-980E-E3DF019B24E2}" type="slidenum">
              <a:rPr lang="it-IT" noProof="0" smtClean="0"/>
              <a:t>13</a:t>
            </a:fld>
            <a:endParaRPr lang="it-IT" noProof="0"/>
          </a:p>
        </p:txBody>
      </p:sp>
    </p:spTree>
    <p:extLst>
      <p:ext uri="{BB962C8B-B14F-4D97-AF65-F5344CB8AC3E}">
        <p14:creationId xmlns:p14="http://schemas.microsoft.com/office/powerpoint/2010/main" val="28762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2" name="Cornice 1">
            <a:extLst>
              <a:ext uri="{FF2B5EF4-FFF2-40B4-BE49-F238E27FC236}">
                <a16:creationId xmlns:a16="http://schemas.microsoft.com/office/drawing/2014/main" id="{B9D3A58A-D819-7C1F-09DA-BF7EBFC6D006}"/>
              </a:ext>
            </a:extLst>
          </p:cNvPr>
          <p:cNvSpPr/>
          <p:nvPr/>
        </p:nvSpPr>
        <p:spPr>
          <a:xfrm>
            <a:off x="1165388" y="1963110"/>
            <a:ext cx="9708021" cy="3873723"/>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Unicorns</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Comparison</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between</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areas</a:t>
            </a:r>
            <a:endParaRPr lang="it-IT" sz="2800" dirty="0">
              <a:solidFill>
                <a:schemeClr val="accent3">
                  <a:lumMod val="50000"/>
                </a:schemeClr>
              </a:solidFill>
              <a:latin typeface="Imprint MT Shadow" panose="04020605060303030202" pitchFamily="82" charset="0"/>
            </a:endParaRP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3" name="CasellaDiTesto 2">
            <a:extLst>
              <a:ext uri="{FF2B5EF4-FFF2-40B4-BE49-F238E27FC236}">
                <a16:creationId xmlns:a16="http://schemas.microsoft.com/office/drawing/2014/main" id="{B9DEC2C2-90E3-2551-4B94-8599E2F3405E}"/>
              </a:ext>
            </a:extLst>
          </p:cNvPr>
          <p:cNvSpPr txBox="1"/>
          <p:nvPr/>
        </p:nvSpPr>
        <p:spPr>
          <a:xfrm>
            <a:off x="1322706" y="6034801"/>
            <a:ext cx="6628597" cy="276999"/>
          </a:xfrm>
          <a:prstGeom prst="rect">
            <a:avLst/>
          </a:prstGeom>
          <a:noFill/>
        </p:spPr>
        <p:txBody>
          <a:bodyPr wrap="square">
            <a:spAutoFit/>
          </a:bodyPr>
          <a:lstStyle/>
          <a:p>
            <a:r>
              <a:rPr lang="en-US" sz="1200" dirty="0">
                <a:latin typeface="Georgia" panose="02040502050405020303" pitchFamily="18" charset="0"/>
              </a:rPr>
              <a:t>Source: </a:t>
            </a:r>
            <a:r>
              <a:rPr lang="en-US" sz="1200" dirty="0">
                <a:latin typeface="Georgia" panose="02040502050405020303" pitchFamily="18" charset="0"/>
                <a:hlinkClick r:id="rId2"/>
              </a:rPr>
              <a:t>CB Insight report Digital Health 2022</a:t>
            </a:r>
            <a:endParaRPr lang="it-IT" sz="1200" dirty="0">
              <a:latin typeface="Georgia" panose="02040502050405020303" pitchFamily="18" charset="0"/>
            </a:endParaRPr>
          </a:p>
        </p:txBody>
      </p:sp>
      <p:pic>
        <p:nvPicPr>
          <p:cNvPr id="11" name="Immagine 10">
            <a:extLst>
              <a:ext uri="{FF2B5EF4-FFF2-40B4-BE49-F238E27FC236}">
                <a16:creationId xmlns:a16="http://schemas.microsoft.com/office/drawing/2014/main" id="{DBD1B94C-D7D7-CDB1-3506-D850E7C713DC}"/>
              </a:ext>
            </a:extLst>
          </p:cNvPr>
          <p:cNvPicPr>
            <a:picLocks noChangeAspect="1"/>
          </p:cNvPicPr>
          <p:nvPr/>
        </p:nvPicPr>
        <p:blipFill rotWithShape="1">
          <a:blip r:embed="rId3"/>
          <a:srcRect l="4858" t="4202"/>
          <a:stretch/>
        </p:blipFill>
        <p:spPr>
          <a:xfrm>
            <a:off x="7141786" y="1422039"/>
            <a:ext cx="4212013" cy="21587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5" name="Immagine 14">
            <a:extLst>
              <a:ext uri="{FF2B5EF4-FFF2-40B4-BE49-F238E27FC236}">
                <a16:creationId xmlns:a16="http://schemas.microsoft.com/office/drawing/2014/main" id="{C44262EB-5998-188A-719D-1A762EFB43A1}"/>
              </a:ext>
            </a:extLst>
          </p:cNvPr>
          <p:cNvPicPr>
            <a:picLocks noChangeAspect="1"/>
          </p:cNvPicPr>
          <p:nvPr/>
        </p:nvPicPr>
        <p:blipFill>
          <a:blip r:embed="rId4"/>
          <a:stretch>
            <a:fillRect/>
          </a:stretch>
        </p:blipFill>
        <p:spPr>
          <a:xfrm>
            <a:off x="6784154" y="3925263"/>
            <a:ext cx="4927276" cy="22908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7" name="CasellaDiTesto 16">
            <a:extLst>
              <a:ext uri="{FF2B5EF4-FFF2-40B4-BE49-F238E27FC236}">
                <a16:creationId xmlns:a16="http://schemas.microsoft.com/office/drawing/2014/main" id="{3F81CAD9-6796-941E-212F-A9255631BC6C}"/>
              </a:ext>
            </a:extLst>
          </p:cNvPr>
          <p:cNvSpPr txBox="1"/>
          <p:nvPr/>
        </p:nvSpPr>
        <p:spPr>
          <a:xfrm>
            <a:off x="1714910" y="2451059"/>
            <a:ext cx="4519722" cy="2893100"/>
          </a:xfrm>
          <a:prstGeom prst="rect">
            <a:avLst/>
          </a:prstGeom>
          <a:noFill/>
        </p:spPr>
        <p:txBody>
          <a:bodyPr wrap="square">
            <a:spAutoFit/>
          </a:bodyPr>
          <a:lstStyle/>
          <a:p>
            <a:pPr algn="l"/>
            <a:r>
              <a:rPr lang="en-US" sz="1400" b="1" i="0" u="sng" dirty="0">
                <a:effectLst/>
                <a:latin typeface="Georgia" panose="02040502050405020303" pitchFamily="18" charset="0"/>
              </a:rPr>
              <a:t>KEY POINTS:</a:t>
            </a:r>
          </a:p>
          <a:p>
            <a:pPr algn="l">
              <a:buFont typeface="+mj-lt"/>
              <a:buAutoNum type="arabicPeriod"/>
            </a:pPr>
            <a:endParaRPr lang="en-US" sz="1400" dirty="0">
              <a:latin typeface="Georgia" panose="02040502050405020303" pitchFamily="18" charset="0"/>
            </a:endParaRPr>
          </a:p>
          <a:p>
            <a:pPr algn="l">
              <a:buFont typeface="+mj-lt"/>
              <a:buAutoNum type="arabicPeriod"/>
            </a:pPr>
            <a:r>
              <a:rPr lang="en-US" sz="1400" b="0" i="0" dirty="0">
                <a:effectLst/>
                <a:latin typeface="Georgia" panose="02040502050405020303" pitchFamily="18" charset="0"/>
              </a:rPr>
              <a:t>Exponential growth in deals operations and business transactions, indicating a high level of investor confidence and strong interest in the industry.</a:t>
            </a:r>
          </a:p>
          <a:p>
            <a:pPr algn="l">
              <a:buFont typeface="+mj-lt"/>
              <a:buAutoNum type="arabicPeriod"/>
            </a:pPr>
            <a:endParaRPr lang="en-US" sz="1400" b="0" i="0" dirty="0">
              <a:effectLst/>
              <a:latin typeface="Georgia" panose="02040502050405020303" pitchFamily="18" charset="0"/>
            </a:endParaRPr>
          </a:p>
          <a:p>
            <a:pPr algn="l">
              <a:buFont typeface="+mj-lt"/>
              <a:buAutoNum type="arabicPeriod"/>
            </a:pPr>
            <a:r>
              <a:rPr lang="en-US" sz="1400" b="0" i="0" dirty="0">
                <a:effectLst/>
                <a:latin typeface="Georgia" panose="02040502050405020303" pitchFamily="18" charset="0"/>
              </a:rPr>
              <a:t>Significant increase in fundings: Funding in the digital health startup sector reached unprecedented levels in 2021, with a notable increase compared to previous years, fueled by the opportunities that emerged due to the COVID-19 pandemic</a:t>
            </a:r>
          </a:p>
          <a:p>
            <a:pPr algn="l">
              <a:buFont typeface="+mj-lt"/>
              <a:buAutoNum type="arabicPeriod"/>
            </a:pPr>
            <a:endParaRPr lang="en-US" sz="1400" b="0" i="0" dirty="0">
              <a:effectLst/>
              <a:latin typeface="Georgia" panose="02040502050405020303" pitchFamily="18" charset="0"/>
            </a:endParaRPr>
          </a:p>
          <a:p>
            <a:pPr algn="l">
              <a:buFont typeface="+mj-lt"/>
              <a:buAutoNum type="arabicPeriod"/>
            </a:pPr>
            <a:r>
              <a:rPr lang="en-US" sz="1400" dirty="0">
                <a:latin typeface="Georgia" panose="02040502050405020303" pitchFamily="18" charset="0"/>
              </a:rPr>
              <a:t>Best opportunity in Health IT and Telehealth sector.</a:t>
            </a:r>
            <a:endParaRPr lang="en-US" sz="1400" b="0" i="0" dirty="0">
              <a:effectLst/>
              <a:latin typeface="Georgia" panose="02040502050405020303" pitchFamily="18" charset="0"/>
            </a:endParaRPr>
          </a:p>
        </p:txBody>
      </p:sp>
      <p:sp>
        <p:nvSpPr>
          <p:cNvPr id="6" name="Segnaposto data 5">
            <a:extLst>
              <a:ext uri="{FF2B5EF4-FFF2-40B4-BE49-F238E27FC236}">
                <a16:creationId xmlns:a16="http://schemas.microsoft.com/office/drawing/2014/main" id="{4142CE3C-389C-4115-3D76-94D7E00E7A24}"/>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3A41AACB-5B9E-828C-8780-C700C94B1EF5}"/>
              </a:ext>
            </a:extLst>
          </p:cNvPr>
          <p:cNvSpPr>
            <a:spLocks noGrp="1"/>
          </p:cNvSpPr>
          <p:nvPr>
            <p:ph type="sldNum" sz="quarter" idx="12"/>
          </p:nvPr>
        </p:nvSpPr>
        <p:spPr/>
        <p:txBody>
          <a:bodyPr/>
          <a:lstStyle/>
          <a:p>
            <a:pPr rtl="0"/>
            <a:fld id="{D8DA9DAA-006C-4F4B-980E-E3DF019B24E2}" type="slidenum">
              <a:rPr lang="it-IT" noProof="0" smtClean="0"/>
              <a:t>14</a:t>
            </a:fld>
            <a:endParaRPr lang="it-IT" noProof="0"/>
          </a:p>
        </p:txBody>
      </p:sp>
    </p:spTree>
    <p:extLst>
      <p:ext uri="{BB962C8B-B14F-4D97-AF65-F5344CB8AC3E}">
        <p14:creationId xmlns:p14="http://schemas.microsoft.com/office/powerpoint/2010/main" val="4088537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2" name="Cornice 1">
            <a:extLst>
              <a:ext uri="{FF2B5EF4-FFF2-40B4-BE49-F238E27FC236}">
                <a16:creationId xmlns:a16="http://schemas.microsoft.com/office/drawing/2014/main" id="{B9D3A58A-D819-7C1F-09DA-BF7EBFC6D006}"/>
              </a:ext>
            </a:extLst>
          </p:cNvPr>
          <p:cNvSpPr/>
          <p:nvPr/>
        </p:nvSpPr>
        <p:spPr>
          <a:xfrm>
            <a:off x="1049482" y="2125029"/>
            <a:ext cx="9823927" cy="3868268"/>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Unicorns</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Why</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TeleHealth</a:t>
            </a:r>
            <a:r>
              <a:rPr lang="it-IT" sz="2800" dirty="0">
                <a:solidFill>
                  <a:schemeClr val="accent3">
                    <a:lumMod val="50000"/>
                  </a:schemeClr>
                </a:solidFill>
                <a:latin typeface="Imprint MT Shadow" panose="04020605060303030202" pitchFamily="82" charset="0"/>
              </a:rPr>
              <a:t> ?</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3" name="CasellaDiTesto 2">
            <a:extLst>
              <a:ext uri="{FF2B5EF4-FFF2-40B4-BE49-F238E27FC236}">
                <a16:creationId xmlns:a16="http://schemas.microsoft.com/office/drawing/2014/main" id="{B9DEC2C2-90E3-2551-4B94-8599E2F3405E}"/>
              </a:ext>
            </a:extLst>
          </p:cNvPr>
          <p:cNvSpPr txBox="1"/>
          <p:nvPr/>
        </p:nvSpPr>
        <p:spPr>
          <a:xfrm>
            <a:off x="1322706" y="6034801"/>
            <a:ext cx="6628597" cy="461665"/>
          </a:xfrm>
          <a:prstGeom prst="rect">
            <a:avLst/>
          </a:prstGeom>
          <a:noFill/>
        </p:spPr>
        <p:txBody>
          <a:bodyPr wrap="square">
            <a:spAutoFit/>
          </a:bodyPr>
          <a:lstStyle/>
          <a:p>
            <a:r>
              <a:rPr lang="en-US" sz="1200" dirty="0">
                <a:latin typeface="Georgia" panose="02040502050405020303" pitchFamily="18" charset="0"/>
              </a:rPr>
              <a:t>Source: </a:t>
            </a:r>
            <a:r>
              <a:rPr lang="en-US" sz="1200" dirty="0">
                <a:latin typeface="Georgia" panose="02040502050405020303" pitchFamily="18" charset="0"/>
                <a:hlinkClick r:id="rId2"/>
              </a:rPr>
              <a:t>CB Insight report Digital Health 2022</a:t>
            </a:r>
            <a:endParaRPr lang="en-US" sz="1200" dirty="0">
              <a:latin typeface="Georgia" panose="02040502050405020303" pitchFamily="18" charset="0"/>
            </a:endParaRPr>
          </a:p>
          <a:p>
            <a:r>
              <a:rPr lang="en-US" sz="1200" dirty="0">
                <a:latin typeface="Georgia" panose="02040502050405020303" pitchFamily="18" charset="0"/>
              </a:rPr>
              <a:t>	 </a:t>
            </a:r>
            <a:r>
              <a:rPr lang="en-US" sz="1200" dirty="0">
                <a:hlinkClick r:id="rId3"/>
              </a:rPr>
              <a:t> Telehealth Market Revenue, Growth | Research Report [2028] (fortunebusinessinsights.com)</a:t>
            </a:r>
            <a:endParaRPr lang="it-IT" sz="1200" dirty="0">
              <a:latin typeface="Georgia" panose="02040502050405020303" pitchFamily="18" charset="0"/>
            </a:endParaRPr>
          </a:p>
        </p:txBody>
      </p:sp>
      <p:pic>
        <p:nvPicPr>
          <p:cNvPr id="11" name="Immagine 10">
            <a:extLst>
              <a:ext uri="{FF2B5EF4-FFF2-40B4-BE49-F238E27FC236}">
                <a16:creationId xmlns:a16="http://schemas.microsoft.com/office/drawing/2014/main" id="{915C2FA2-4D0D-89EE-8A29-0C2BFD447182}"/>
              </a:ext>
            </a:extLst>
          </p:cNvPr>
          <p:cNvPicPr>
            <a:picLocks noChangeAspect="1"/>
          </p:cNvPicPr>
          <p:nvPr/>
        </p:nvPicPr>
        <p:blipFill>
          <a:blip r:embed="rId4"/>
          <a:stretch>
            <a:fillRect/>
          </a:stretch>
        </p:blipFill>
        <p:spPr>
          <a:xfrm>
            <a:off x="5841348" y="1845903"/>
            <a:ext cx="5839640" cy="299126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5" name="CasellaDiTesto 14">
            <a:extLst>
              <a:ext uri="{FF2B5EF4-FFF2-40B4-BE49-F238E27FC236}">
                <a16:creationId xmlns:a16="http://schemas.microsoft.com/office/drawing/2014/main" id="{0F26C6E2-D3DA-ABDB-0555-32027EC69939}"/>
              </a:ext>
            </a:extLst>
          </p:cNvPr>
          <p:cNvSpPr txBox="1"/>
          <p:nvPr/>
        </p:nvSpPr>
        <p:spPr>
          <a:xfrm>
            <a:off x="1501612" y="2619545"/>
            <a:ext cx="3953615" cy="2677656"/>
          </a:xfrm>
          <a:prstGeom prst="rect">
            <a:avLst/>
          </a:prstGeom>
          <a:noFill/>
        </p:spPr>
        <p:txBody>
          <a:bodyPr wrap="square">
            <a:spAutoFit/>
          </a:bodyPr>
          <a:lstStyle/>
          <a:p>
            <a:pPr algn="l"/>
            <a:r>
              <a:rPr lang="en-US" sz="1400" b="1" i="1" u="sng" dirty="0">
                <a:effectLst/>
                <a:latin typeface="Georgia" panose="02040502050405020303" pitchFamily="18" charset="0"/>
              </a:rPr>
              <a:t>KEY POINTS:</a:t>
            </a:r>
          </a:p>
          <a:p>
            <a:pPr algn="l">
              <a:buFont typeface="+mj-lt"/>
              <a:buAutoNum type="arabicPeriod"/>
            </a:pPr>
            <a:endParaRPr lang="en-US" sz="1400" dirty="0">
              <a:latin typeface="Georgia" panose="02040502050405020303" pitchFamily="18" charset="0"/>
            </a:endParaRPr>
          </a:p>
          <a:p>
            <a:pPr algn="l">
              <a:buFont typeface="+mj-lt"/>
              <a:buAutoNum type="arabicPeriod"/>
            </a:pPr>
            <a:r>
              <a:rPr lang="en-US" sz="1400" b="0" i="0" dirty="0">
                <a:effectLst/>
                <a:latin typeface="Georgia" panose="02040502050405020303" pitchFamily="18" charset="0"/>
              </a:rPr>
              <a:t>Telehealth market growth: The telehealth market is expected to experience significant growth, with projections indicating a rise from USD 90.74 billion in 2021 to USD 636.38 billion in 2028.</a:t>
            </a:r>
          </a:p>
          <a:p>
            <a:pPr algn="l">
              <a:buFont typeface="+mj-lt"/>
              <a:buAutoNum type="arabicPeriod"/>
            </a:pPr>
            <a:endParaRPr lang="en-US" sz="1400" b="0" i="0" dirty="0">
              <a:effectLst/>
              <a:latin typeface="Georgia" panose="02040502050405020303" pitchFamily="18" charset="0"/>
            </a:endParaRPr>
          </a:p>
          <a:p>
            <a:pPr algn="l">
              <a:buFont typeface="+mj-lt"/>
              <a:buAutoNum type="arabicPeriod"/>
            </a:pPr>
            <a:r>
              <a:rPr lang="en-US" sz="1400" b="0" i="0" dirty="0">
                <a:effectLst/>
                <a:latin typeface="Georgia" panose="02040502050405020303" pitchFamily="18" charset="0"/>
              </a:rPr>
              <a:t>Impressive CAGR: The market is forecasted to grow at an impressive compound annual growth rate (CAGR) of 32.1% during the period from 2021 to 2028.</a:t>
            </a:r>
          </a:p>
        </p:txBody>
      </p:sp>
      <p:sp>
        <p:nvSpPr>
          <p:cNvPr id="6" name="Segnaposto data 5">
            <a:extLst>
              <a:ext uri="{FF2B5EF4-FFF2-40B4-BE49-F238E27FC236}">
                <a16:creationId xmlns:a16="http://schemas.microsoft.com/office/drawing/2014/main" id="{856D6C3D-3CFE-0BCE-6C37-FB504ABFFD2C}"/>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AB6D181D-9217-BC43-1AF2-6BDB1DAF5B06}"/>
              </a:ext>
            </a:extLst>
          </p:cNvPr>
          <p:cNvSpPr>
            <a:spLocks noGrp="1"/>
          </p:cNvSpPr>
          <p:nvPr>
            <p:ph type="sldNum" sz="quarter" idx="12"/>
          </p:nvPr>
        </p:nvSpPr>
        <p:spPr/>
        <p:txBody>
          <a:bodyPr/>
          <a:lstStyle/>
          <a:p>
            <a:pPr rtl="0"/>
            <a:fld id="{D8DA9DAA-006C-4F4B-980E-E3DF019B24E2}" type="slidenum">
              <a:rPr lang="it-IT" noProof="0" smtClean="0"/>
              <a:t>15</a:t>
            </a:fld>
            <a:endParaRPr lang="it-IT" noProof="0"/>
          </a:p>
        </p:txBody>
      </p:sp>
    </p:spTree>
    <p:extLst>
      <p:ext uri="{BB962C8B-B14F-4D97-AF65-F5344CB8AC3E}">
        <p14:creationId xmlns:p14="http://schemas.microsoft.com/office/powerpoint/2010/main" val="236596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Localization</a:t>
            </a:r>
            <a:endParaRPr lang="it-IT" sz="2800" dirty="0">
              <a:solidFill>
                <a:schemeClr val="accent3">
                  <a:lumMod val="50000"/>
                </a:schemeClr>
              </a:solidFill>
              <a:latin typeface="Imprint MT Shadow" panose="04020605060303030202" pitchFamily="82" charset="0"/>
            </a:endParaRPr>
          </a:p>
        </p:txBody>
      </p:sp>
      <p:pic>
        <p:nvPicPr>
          <p:cNvPr id="15" name="Immagine 14" descr="Immagine che contiene mappa, silhouette&#10;&#10;Descrizione generata automaticamente">
            <a:extLst>
              <a:ext uri="{FF2B5EF4-FFF2-40B4-BE49-F238E27FC236}">
                <a16:creationId xmlns:a16="http://schemas.microsoft.com/office/drawing/2014/main" id="{F210DEFB-C8D0-AA8E-270E-4AD99E64C085}"/>
              </a:ext>
            </a:extLst>
          </p:cNvPr>
          <p:cNvPicPr>
            <a:picLocks noChangeAspect="1"/>
          </p:cNvPicPr>
          <p:nvPr/>
        </p:nvPicPr>
        <p:blipFill rotWithShape="1">
          <a:blip r:embed="rId3"/>
          <a:srcRect t="20103" b="20967"/>
          <a:stretch/>
        </p:blipFill>
        <p:spPr>
          <a:xfrm>
            <a:off x="2456917" y="2212931"/>
            <a:ext cx="6733460" cy="3967993"/>
          </a:xfrm>
          <a:prstGeom prst="rect">
            <a:avLst/>
          </a:prstGeom>
        </p:spPr>
      </p:pic>
      <p:cxnSp>
        <p:nvCxnSpPr>
          <p:cNvPr id="13" name="Connettore diritto 12">
            <a:extLst>
              <a:ext uri="{FF2B5EF4-FFF2-40B4-BE49-F238E27FC236}">
                <a16:creationId xmlns:a16="http://schemas.microsoft.com/office/drawing/2014/main" id="{97A2968C-DC1C-B92B-9B98-6880D9858CD6}"/>
              </a:ext>
            </a:extLst>
          </p:cNvPr>
          <p:cNvCxnSpPr>
            <a:cxnSpLocks/>
          </p:cNvCxnSpPr>
          <p:nvPr/>
        </p:nvCxnSpPr>
        <p:spPr>
          <a:xfrm flipV="1">
            <a:off x="6032583" y="2057518"/>
            <a:ext cx="0" cy="1803492"/>
          </a:xfrm>
          <a:prstGeom prst="line">
            <a:avLst/>
          </a:prstGeom>
          <a:ln w="28575" cap="rnd">
            <a:solidFill>
              <a:srgbClr val="FF0000"/>
            </a:solidFill>
            <a:prstDash val="lgDash"/>
            <a:headEnd type="oval"/>
          </a:ln>
        </p:spPr>
        <p:style>
          <a:lnRef idx="1">
            <a:schemeClr val="accent1"/>
          </a:lnRef>
          <a:fillRef idx="0">
            <a:schemeClr val="accent1"/>
          </a:fillRef>
          <a:effectRef idx="0">
            <a:schemeClr val="accent1"/>
          </a:effectRef>
          <a:fontRef idx="minor">
            <a:schemeClr val="tx1"/>
          </a:fontRef>
        </p:style>
      </p:cxnSp>
      <p:pic>
        <p:nvPicPr>
          <p:cNvPr id="23" name="Immagine 22" descr="Immagine che contiene Carattere, logo, Elementi grafici, testo&#10;&#10;Descrizione generata automaticamente">
            <a:extLst>
              <a:ext uri="{FF2B5EF4-FFF2-40B4-BE49-F238E27FC236}">
                <a16:creationId xmlns:a16="http://schemas.microsoft.com/office/drawing/2014/main" id="{16CF6858-C66F-91E7-E807-EB406DB85496}"/>
              </a:ext>
            </a:extLst>
          </p:cNvPr>
          <p:cNvPicPr>
            <a:picLocks noChangeAspect="1"/>
          </p:cNvPicPr>
          <p:nvPr/>
        </p:nvPicPr>
        <p:blipFill>
          <a:blip r:embed="rId4"/>
          <a:stretch>
            <a:fillRect/>
          </a:stretch>
        </p:blipFill>
        <p:spPr>
          <a:xfrm>
            <a:off x="5632978" y="1269816"/>
            <a:ext cx="799209" cy="795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2" name="Connettore a gomito 21">
            <a:extLst>
              <a:ext uri="{FF2B5EF4-FFF2-40B4-BE49-F238E27FC236}">
                <a16:creationId xmlns:a16="http://schemas.microsoft.com/office/drawing/2014/main" id="{628C88E6-3627-20CB-8080-6C80152ECC56}"/>
              </a:ext>
            </a:extLst>
          </p:cNvPr>
          <p:cNvCxnSpPr>
            <a:cxnSpLocks/>
            <a:endCxn id="1026" idx="2"/>
          </p:cNvCxnSpPr>
          <p:nvPr/>
        </p:nvCxnSpPr>
        <p:spPr>
          <a:xfrm flipV="1">
            <a:off x="6276656" y="2242447"/>
            <a:ext cx="3059253" cy="1162211"/>
          </a:xfrm>
          <a:prstGeom prst="bentConnector3">
            <a:avLst>
              <a:gd name="adj1" fmla="val 44627"/>
            </a:avLst>
          </a:prstGeom>
          <a:ln w="28575">
            <a:solidFill>
              <a:srgbClr val="FF0000"/>
            </a:solidFill>
            <a:prstDash val="dash"/>
            <a:headEnd type="oval"/>
          </a:ln>
        </p:spPr>
        <p:style>
          <a:lnRef idx="1">
            <a:schemeClr val="accent1"/>
          </a:lnRef>
          <a:fillRef idx="0">
            <a:schemeClr val="accent1"/>
          </a:fillRef>
          <a:effectRef idx="0">
            <a:schemeClr val="accent1"/>
          </a:effectRef>
          <a:fontRef idx="minor">
            <a:schemeClr val="tx1"/>
          </a:fontRef>
        </p:style>
      </p:cxnSp>
      <p:pic>
        <p:nvPicPr>
          <p:cNvPr id="1026" name="Picture 2" descr="Snart öppnar KRY även i Malmö! | Vårdporten">
            <a:extLst>
              <a:ext uri="{FF2B5EF4-FFF2-40B4-BE49-F238E27FC236}">
                <a16:creationId xmlns:a16="http://schemas.microsoft.com/office/drawing/2014/main" id="{C1AF558F-C125-C6F9-EF88-EBEA20F8D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42" r="13888"/>
          <a:stretch/>
        </p:blipFill>
        <p:spPr bwMode="auto">
          <a:xfrm>
            <a:off x="9335909" y="1844530"/>
            <a:ext cx="918675" cy="7958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44" name="Connettore a gomito 43">
            <a:extLst>
              <a:ext uri="{FF2B5EF4-FFF2-40B4-BE49-F238E27FC236}">
                <a16:creationId xmlns:a16="http://schemas.microsoft.com/office/drawing/2014/main" id="{F15313B6-21D7-E841-00EC-495253E9F9FD}"/>
              </a:ext>
            </a:extLst>
          </p:cNvPr>
          <p:cNvCxnSpPr>
            <a:cxnSpLocks/>
          </p:cNvCxnSpPr>
          <p:nvPr/>
        </p:nvCxnSpPr>
        <p:spPr>
          <a:xfrm rot="10800000">
            <a:off x="1866291" y="2957905"/>
            <a:ext cx="2567646" cy="1015570"/>
          </a:xfrm>
          <a:prstGeom prst="bentConnector3">
            <a:avLst>
              <a:gd name="adj1" fmla="val 9586"/>
            </a:avLst>
          </a:prstGeom>
          <a:ln w="28575">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028" name="Picture 4" descr="K Health Expands Board and Executive Team | citybiz">
            <a:extLst>
              <a:ext uri="{FF2B5EF4-FFF2-40B4-BE49-F238E27FC236}">
                <a16:creationId xmlns:a16="http://schemas.microsoft.com/office/drawing/2014/main" id="{6898C3CB-FF1C-F9BC-BE19-7CB529B801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615" r="15652"/>
          <a:stretch/>
        </p:blipFill>
        <p:spPr bwMode="auto">
          <a:xfrm>
            <a:off x="1370856" y="1973117"/>
            <a:ext cx="839330" cy="795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微医(挂号网)免费下载_华为应用市场|微医(挂号网)安卓版(3.6.4)下载">
            <a:extLst>
              <a:ext uri="{FF2B5EF4-FFF2-40B4-BE49-F238E27FC236}">
                <a16:creationId xmlns:a16="http://schemas.microsoft.com/office/drawing/2014/main" id="{8C89686D-8508-181E-C7CC-663A4D628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2809" y="4586413"/>
            <a:ext cx="976045" cy="9760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51" name="Connettore a gomito 50">
            <a:extLst>
              <a:ext uri="{FF2B5EF4-FFF2-40B4-BE49-F238E27FC236}">
                <a16:creationId xmlns:a16="http://schemas.microsoft.com/office/drawing/2014/main" id="{34F78499-20C2-8E0A-A5F7-877760F31879}"/>
              </a:ext>
            </a:extLst>
          </p:cNvPr>
          <p:cNvCxnSpPr>
            <a:cxnSpLocks/>
          </p:cNvCxnSpPr>
          <p:nvPr/>
        </p:nvCxnSpPr>
        <p:spPr>
          <a:xfrm>
            <a:off x="7747652" y="4164021"/>
            <a:ext cx="2895157" cy="687757"/>
          </a:xfrm>
          <a:prstGeom prst="bentConnector3">
            <a:avLst>
              <a:gd name="adj1" fmla="val 37579"/>
            </a:avLst>
          </a:prstGeom>
          <a:ln w="28575">
            <a:solidFill>
              <a:srgbClr val="FF0000"/>
            </a:solidFill>
            <a:prstDash val="dash"/>
            <a:headEnd type="oval"/>
          </a:ln>
        </p:spPr>
        <p:style>
          <a:lnRef idx="1">
            <a:schemeClr val="accent1"/>
          </a:lnRef>
          <a:fillRef idx="0">
            <a:schemeClr val="accent1"/>
          </a:fillRef>
          <a:effectRef idx="0">
            <a:schemeClr val="accent1"/>
          </a:effectRef>
          <a:fontRef idx="minor">
            <a:schemeClr val="tx1"/>
          </a:fontRef>
        </p:style>
      </p:cxnSp>
      <p:pic>
        <p:nvPicPr>
          <p:cNvPr id="1032" name="Picture 8" descr="ZocDoc Customer Service, Complaints and Reviews">
            <a:extLst>
              <a:ext uri="{FF2B5EF4-FFF2-40B4-BE49-F238E27FC236}">
                <a16:creationId xmlns:a16="http://schemas.microsoft.com/office/drawing/2014/main" id="{91BDE0D1-2EFB-4C4F-E202-00963902C8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260" y="2782934"/>
            <a:ext cx="799062" cy="7990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Transcarent for PC - Windows 7,8,10,11">
            <a:extLst>
              <a:ext uri="{FF2B5EF4-FFF2-40B4-BE49-F238E27FC236}">
                <a16:creationId xmlns:a16="http://schemas.microsoft.com/office/drawing/2014/main" id="{B384E219-2BD0-CAD8-1F0D-C9911C88BA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456" y="5359992"/>
            <a:ext cx="894708" cy="8947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Cerebral | LinkedIn">
            <a:extLst>
              <a:ext uri="{FF2B5EF4-FFF2-40B4-BE49-F238E27FC236}">
                <a16:creationId xmlns:a16="http://schemas.microsoft.com/office/drawing/2014/main" id="{D66D7145-6616-4F96-BC6B-D0C65DE9AB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6573" y="5684715"/>
            <a:ext cx="958404" cy="9584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Carbon Health 19600 Vallco Pkwy, Cupertino, CA 95014 - YP.com">
            <a:extLst>
              <a:ext uri="{FF2B5EF4-FFF2-40B4-BE49-F238E27FC236}">
                <a16:creationId xmlns:a16="http://schemas.microsoft.com/office/drawing/2014/main" id="{26076A45-E710-0287-CB8B-8815171142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338" y="4220473"/>
            <a:ext cx="894709" cy="8938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62" name="Connettore a gomito 61">
            <a:extLst>
              <a:ext uri="{FF2B5EF4-FFF2-40B4-BE49-F238E27FC236}">
                <a16:creationId xmlns:a16="http://schemas.microsoft.com/office/drawing/2014/main" id="{F7E9C1F0-D7DA-B436-0F2F-E9A3315DCD6C}"/>
              </a:ext>
            </a:extLst>
          </p:cNvPr>
          <p:cNvCxnSpPr>
            <a:cxnSpLocks/>
          </p:cNvCxnSpPr>
          <p:nvPr/>
        </p:nvCxnSpPr>
        <p:spPr>
          <a:xfrm rot="10800000" flipV="1">
            <a:off x="1607775" y="4095822"/>
            <a:ext cx="2162153" cy="1254562"/>
          </a:xfrm>
          <a:prstGeom prst="bentConnector3">
            <a:avLst>
              <a:gd name="adj1" fmla="val 10560"/>
            </a:avLst>
          </a:prstGeom>
          <a:ln w="28575">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33" name="CasellaDiTesto 1032">
            <a:extLst>
              <a:ext uri="{FF2B5EF4-FFF2-40B4-BE49-F238E27FC236}">
                <a16:creationId xmlns:a16="http://schemas.microsoft.com/office/drawing/2014/main" id="{5FC67535-1DF7-7F1E-7C2B-0254DB1C4A76}"/>
              </a:ext>
            </a:extLst>
          </p:cNvPr>
          <p:cNvSpPr txBox="1"/>
          <p:nvPr/>
        </p:nvSpPr>
        <p:spPr>
          <a:xfrm>
            <a:off x="2311173" y="2697059"/>
            <a:ext cx="1937622" cy="276999"/>
          </a:xfrm>
          <a:prstGeom prst="rect">
            <a:avLst/>
          </a:prstGeom>
          <a:noFill/>
        </p:spPr>
        <p:txBody>
          <a:bodyPr wrap="square" rtlCol="0">
            <a:spAutoFit/>
          </a:bodyPr>
          <a:lstStyle/>
          <a:p>
            <a:r>
              <a:rPr lang="it-IT" sz="1200" b="1" i="1" dirty="0">
                <a:highlight>
                  <a:srgbClr val="00FF00"/>
                </a:highlight>
                <a:latin typeface="Georgia" panose="02040502050405020303" pitchFamily="18" charset="0"/>
              </a:rPr>
              <a:t>New York (USA)</a:t>
            </a:r>
          </a:p>
        </p:txBody>
      </p:sp>
      <p:sp>
        <p:nvSpPr>
          <p:cNvPr id="1042" name="CasellaDiTesto 1041">
            <a:extLst>
              <a:ext uri="{FF2B5EF4-FFF2-40B4-BE49-F238E27FC236}">
                <a16:creationId xmlns:a16="http://schemas.microsoft.com/office/drawing/2014/main" id="{39217A49-1AD0-1ED2-64B7-05B363B13CF4}"/>
              </a:ext>
            </a:extLst>
          </p:cNvPr>
          <p:cNvSpPr txBox="1"/>
          <p:nvPr/>
        </p:nvSpPr>
        <p:spPr>
          <a:xfrm>
            <a:off x="1607770" y="5073385"/>
            <a:ext cx="2162153" cy="276999"/>
          </a:xfrm>
          <a:prstGeom prst="rect">
            <a:avLst/>
          </a:prstGeom>
          <a:noFill/>
        </p:spPr>
        <p:txBody>
          <a:bodyPr wrap="square" rtlCol="0">
            <a:spAutoFit/>
          </a:bodyPr>
          <a:lstStyle/>
          <a:p>
            <a:r>
              <a:rPr lang="it-IT" sz="1200" b="1" i="1" dirty="0">
                <a:solidFill>
                  <a:srgbClr val="CED6EA"/>
                </a:solidFill>
                <a:highlight>
                  <a:srgbClr val="0000FF"/>
                </a:highlight>
                <a:latin typeface="Georgia" panose="02040502050405020303" pitchFamily="18" charset="0"/>
              </a:rPr>
              <a:t>San Francisco (USA)</a:t>
            </a:r>
          </a:p>
        </p:txBody>
      </p:sp>
      <p:sp>
        <p:nvSpPr>
          <p:cNvPr id="1048" name="CasellaDiTesto 1047">
            <a:extLst>
              <a:ext uri="{FF2B5EF4-FFF2-40B4-BE49-F238E27FC236}">
                <a16:creationId xmlns:a16="http://schemas.microsoft.com/office/drawing/2014/main" id="{537F6223-AD37-5284-9F5F-96BDF81FFEB7}"/>
              </a:ext>
            </a:extLst>
          </p:cNvPr>
          <p:cNvSpPr txBox="1"/>
          <p:nvPr/>
        </p:nvSpPr>
        <p:spPr>
          <a:xfrm>
            <a:off x="7712093" y="1950690"/>
            <a:ext cx="1937622" cy="276999"/>
          </a:xfrm>
          <a:prstGeom prst="rect">
            <a:avLst/>
          </a:prstGeom>
          <a:noFill/>
        </p:spPr>
        <p:txBody>
          <a:bodyPr wrap="square" rtlCol="0">
            <a:spAutoFit/>
          </a:bodyPr>
          <a:lstStyle/>
          <a:p>
            <a:r>
              <a:rPr lang="it-IT" sz="1200" b="1" i="1" dirty="0">
                <a:highlight>
                  <a:srgbClr val="FF9797"/>
                </a:highlight>
                <a:latin typeface="Georgia" panose="02040502050405020303" pitchFamily="18" charset="0"/>
              </a:rPr>
              <a:t>Stoccolma (SWE)</a:t>
            </a:r>
          </a:p>
        </p:txBody>
      </p:sp>
      <p:sp>
        <p:nvSpPr>
          <p:cNvPr id="1053" name="CasellaDiTesto 1052">
            <a:extLst>
              <a:ext uri="{FF2B5EF4-FFF2-40B4-BE49-F238E27FC236}">
                <a16:creationId xmlns:a16="http://schemas.microsoft.com/office/drawing/2014/main" id="{F36B6B08-8B7F-97E9-A6A6-D1D72DBC7877}"/>
              </a:ext>
            </a:extLst>
          </p:cNvPr>
          <p:cNvSpPr txBox="1"/>
          <p:nvPr/>
        </p:nvSpPr>
        <p:spPr>
          <a:xfrm>
            <a:off x="8931372" y="4545611"/>
            <a:ext cx="1937622" cy="276999"/>
          </a:xfrm>
          <a:prstGeom prst="rect">
            <a:avLst/>
          </a:prstGeom>
          <a:noFill/>
        </p:spPr>
        <p:txBody>
          <a:bodyPr wrap="square" rtlCol="0">
            <a:spAutoFit/>
          </a:bodyPr>
          <a:lstStyle/>
          <a:p>
            <a:r>
              <a:rPr lang="it-IT" sz="1200" b="1" i="1" dirty="0">
                <a:highlight>
                  <a:srgbClr val="FFFF00"/>
                </a:highlight>
                <a:latin typeface="Georgia" panose="02040502050405020303" pitchFamily="18" charset="0"/>
              </a:rPr>
              <a:t>Hong Kong (CHI)</a:t>
            </a:r>
          </a:p>
        </p:txBody>
      </p:sp>
      <p:sp>
        <p:nvSpPr>
          <p:cNvPr id="1056" name="CasellaDiTesto 1055">
            <a:extLst>
              <a:ext uri="{FF2B5EF4-FFF2-40B4-BE49-F238E27FC236}">
                <a16:creationId xmlns:a16="http://schemas.microsoft.com/office/drawing/2014/main" id="{BA275923-D341-400A-66A8-E0B42F8C686C}"/>
              </a:ext>
            </a:extLst>
          </p:cNvPr>
          <p:cNvSpPr txBox="1"/>
          <p:nvPr/>
        </p:nvSpPr>
        <p:spPr>
          <a:xfrm>
            <a:off x="5398087" y="2212614"/>
            <a:ext cx="1937622" cy="276999"/>
          </a:xfrm>
          <a:prstGeom prst="rect">
            <a:avLst/>
          </a:prstGeom>
          <a:noFill/>
        </p:spPr>
        <p:txBody>
          <a:bodyPr wrap="square" rtlCol="0">
            <a:spAutoFit/>
          </a:bodyPr>
          <a:lstStyle/>
          <a:p>
            <a:r>
              <a:rPr lang="it-IT" sz="1200" b="1" i="1" dirty="0">
                <a:highlight>
                  <a:srgbClr val="00FFFF"/>
                </a:highlight>
                <a:latin typeface="Georgia" panose="02040502050405020303" pitchFamily="18" charset="0"/>
              </a:rPr>
              <a:t>Parigi  (FR)</a:t>
            </a:r>
          </a:p>
        </p:txBody>
      </p:sp>
      <p:cxnSp>
        <p:nvCxnSpPr>
          <p:cNvPr id="1058" name="Connettore diritto 1057">
            <a:extLst>
              <a:ext uri="{FF2B5EF4-FFF2-40B4-BE49-F238E27FC236}">
                <a16:creationId xmlns:a16="http://schemas.microsoft.com/office/drawing/2014/main" id="{52A86A17-D752-B75C-BA1C-77A7F390BBAF}"/>
              </a:ext>
            </a:extLst>
          </p:cNvPr>
          <p:cNvCxnSpPr>
            <a:cxnSpLocks/>
          </p:cNvCxnSpPr>
          <p:nvPr/>
        </p:nvCxnSpPr>
        <p:spPr>
          <a:xfrm>
            <a:off x="4441879" y="1772613"/>
            <a:ext cx="1191099" cy="0"/>
          </a:xfrm>
          <a:prstGeom prst="line">
            <a:avLst/>
          </a:prstGeom>
        </p:spPr>
        <p:style>
          <a:lnRef idx="1">
            <a:schemeClr val="dk1"/>
          </a:lnRef>
          <a:fillRef idx="0">
            <a:schemeClr val="dk1"/>
          </a:fillRef>
          <a:effectRef idx="0">
            <a:schemeClr val="dk1"/>
          </a:effectRef>
          <a:fontRef idx="minor">
            <a:schemeClr val="tx1"/>
          </a:fontRef>
        </p:style>
      </p:cxnSp>
      <p:pic>
        <p:nvPicPr>
          <p:cNvPr id="1060" name="Immagine 1059" descr="Immagine che contiene cuore, rosso, creatività&#10;&#10;Descrizione generata automaticamente">
            <a:extLst>
              <a:ext uri="{FF2B5EF4-FFF2-40B4-BE49-F238E27FC236}">
                <a16:creationId xmlns:a16="http://schemas.microsoft.com/office/drawing/2014/main" id="{E519ADAB-986A-AF87-CD0C-916DDBB370E5}"/>
              </a:ext>
            </a:extLst>
          </p:cNvPr>
          <p:cNvPicPr>
            <a:picLocks noChangeAspect="1"/>
          </p:cNvPicPr>
          <p:nvPr/>
        </p:nvPicPr>
        <p:blipFill>
          <a:blip r:embed="rId12"/>
          <a:stretch>
            <a:fillRect/>
          </a:stretch>
        </p:blipFill>
        <p:spPr>
          <a:xfrm>
            <a:off x="3596592" y="3538592"/>
            <a:ext cx="346661" cy="553780"/>
          </a:xfrm>
          <a:prstGeom prst="rect">
            <a:avLst/>
          </a:prstGeom>
        </p:spPr>
      </p:pic>
      <p:pic>
        <p:nvPicPr>
          <p:cNvPr id="1061" name="Immagine 1060" descr="Immagine che contiene cuore, rosso, creatività&#10;&#10;Descrizione generata automaticamente">
            <a:extLst>
              <a:ext uri="{FF2B5EF4-FFF2-40B4-BE49-F238E27FC236}">
                <a16:creationId xmlns:a16="http://schemas.microsoft.com/office/drawing/2014/main" id="{60DCB959-A3F9-D7EF-9296-A27E15757F44}"/>
              </a:ext>
            </a:extLst>
          </p:cNvPr>
          <p:cNvPicPr>
            <a:picLocks noChangeAspect="1"/>
          </p:cNvPicPr>
          <p:nvPr/>
        </p:nvPicPr>
        <p:blipFill>
          <a:blip r:embed="rId12"/>
          <a:stretch>
            <a:fillRect/>
          </a:stretch>
        </p:blipFill>
        <p:spPr>
          <a:xfrm>
            <a:off x="4260606" y="3436525"/>
            <a:ext cx="346661" cy="553780"/>
          </a:xfrm>
          <a:prstGeom prst="rect">
            <a:avLst/>
          </a:prstGeom>
        </p:spPr>
      </p:pic>
      <p:pic>
        <p:nvPicPr>
          <p:cNvPr id="1062" name="Immagine 1061" descr="Immagine che contiene cuore, rosso, creatività&#10;&#10;Descrizione generata automaticamente">
            <a:extLst>
              <a:ext uri="{FF2B5EF4-FFF2-40B4-BE49-F238E27FC236}">
                <a16:creationId xmlns:a16="http://schemas.microsoft.com/office/drawing/2014/main" id="{564C058A-39AE-6696-C704-8FB7806E3C4D}"/>
              </a:ext>
            </a:extLst>
          </p:cNvPr>
          <p:cNvPicPr>
            <a:picLocks noChangeAspect="1"/>
          </p:cNvPicPr>
          <p:nvPr/>
        </p:nvPicPr>
        <p:blipFill>
          <a:blip r:embed="rId12"/>
          <a:stretch>
            <a:fillRect/>
          </a:stretch>
        </p:blipFill>
        <p:spPr>
          <a:xfrm>
            <a:off x="5867955" y="3306913"/>
            <a:ext cx="346661" cy="553780"/>
          </a:xfrm>
          <a:prstGeom prst="rect">
            <a:avLst/>
          </a:prstGeom>
        </p:spPr>
      </p:pic>
      <p:pic>
        <p:nvPicPr>
          <p:cNvPr id="1063" name="Immagine 1062" descr="Immagine che contiene cuore, rosso, creatività&#10;&#10;Descrizione generata automaticamente">
            <a:extLst>
              <a:ext uri="{FF2B5EF4-FFF2-40B4-BE49-F238E27FC236}">
                <a16:creationId xmlns:a16="http://schemas.microsoft.com/office/drawing/2014/main" id="{F4649591-ADB5-D06C-D1D7-B3B1E3B47C4B}"/>
              </a:ext>
            </a:extLst>
          </p:cNvPr>
          <p:cNvPicPr>
            <a:picLocks noChangeAspect="1"/>
          </p:cNvPicPr>
          <p:nvPr/>
        </p:nvPicPr>
        <p:blipFill>
          <a:blip r:embed="rId12"/>
          <a:stretch>
            <a:fillRect/>
          </a:stretch>
        </p:blipFill>
        <p:spPr>
          <a:xfrm>
            <a:off x="6112027" y="2862978"/>
            <a:ext cx="346661" cy="553780"/>
          </a:xfrm>
          <a:prstGeom prst="rect">
            <a:avLst/>
          </a:prstGeom>
        </p:spPr>
      </p:pic>
      <p:pic>
        <p:nvPicPr>
          <p:cNvPr id="1064" name="Immagine 1063" descr="Immagine che contiene cuore, rosso, creatività&#10;&#10;Descrizione generata automaticamente">
            <a:extLst>
              <a:ext uri="{FF2B5EF4-FFF2-40B4-BE49-F238E27FC236}">
                <a16:creationId xmlns:a16="http://schemas.microsoft.com/office/drawing/2014/main" id="{BE5192F7-32B4-9F53-AD39-7B2A3D4B9AE0}"/>
              </a:ext>
            </a:extLst>
          </p:cNvPr>
          <p:cNvPicPr>
            <a:picLocks noChangeAspect="1"/>
          </p:cNvPicPr>
          <p:nvPr/>
        </p:nvPicPr>
        <p:blipFill>
          <a:blip r:embed="rId12"/>
          <a:stretch>
            <a:fillRect/>
          </a:stretch>
        </p:blipFill>
        <p:spPr>
          <a:xfrm>
            <a:off x="7588568" y="3633626"/>
            <a:ext cx="346661" cy="553780"/>
          </a:xfrm>
          <a:prstGeom prst="rect">
            <a:avLst/>
          </a:prstGeom>
        </p:spPr>
      </p:pic>
      <p:cxnSp>
        <p:nvCxnSpPr>
          <p:cNvPr id="5" name="Connettore diritto 4">
            <a:extLst>
              <a:ext uri="{FF2B5EF4-FFF2-40B4-BE49-F238E27FC236}">
                <a16:creationId xmlns:a16="http://schemas.microsoft.com/office/drawing/2014/main" id="{A842B8BB-DE46-2363-8854-C7FBF72E1075}"/>
              </a:ext>
            </a:extLst>
          </p:cNvPr>
          <p:cNvCxnSpPr>
            <a:cxnSpLocks/>
          </p:cNvCxnSpPr>
          <p:nvPr/>
        </p:nvCxnSpPr>
        <p:spPr>
          <a:xfrm>
            <a:off x="2219688" y="2469781"/>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7" name="Connettore diritto 6">
            <a:extLst>
              <a:ext uri="{FF2B5EF4-FFF2-40B4-BE49-F238E27FC236}">
                <a16:creationId xmlns:a16="http://schemas.microsoft.com/office/drawing/2014/main" id="{12EA3B90-12B0-4586-B31B-F9635AD8256A}"/>
              </a:ext>
            </a:extLst>
          </p:cNvPr>
          <p:cNvCxnSpPr>
            <a:cxnSpLocks/>
          </p:cNvCxnSpPr>
          <p:nvPr/>
        </p:nvCxnSpPr>
        <p:spPr>
          <a:xfrm>
            <a:off x="1189366" y="3592530"/>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8" name="Connettore diritto 7">
            <a:extLst>
              <a:ext uri="{FF2B5EF4-FFF2-40B4-BE49-F238E27FC236}">
                <a16:creationId xmlns:a16="http://schemas.microsoft.com/office/drawing/2014/main" id="{3E03B0A4-E402-4917-A175-4AD040EFB5C7}"/>
              </a:ext>
            </a:extLst>
          </p:cNvPr>
          <p:cNvCxnSpPr>
            <a:cxnSpLocks/>
          </p:cNvCxnSpPr>
          <p:nvPr/>
        </p:nvCxnSpPr>
        <p:spPr>
          <a:xfrm>
            <a:off x="1353403" y="4944824"/>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10" name="Connettore diritto 9">
            <a:extLst>
              <a:ext uri="{FF2B5EF4-FFF2-40B4-BE49-F238E27FC236}">
                <a16:creationId xmlns:a16="http://schemas.microsoft.com/office/drawing/2014/main" id="{87F889FE-9F5C-9C5F-6631-1388A685D674}"/>
              </a:ext>
            </a:extLst>
          </p:cNvPr>
          <p:cNvCxnSpPr>
            <a:cxnSpLocks/>
          </p:cNvCxnSpPr>
          <p:nvPr/>
        </p:nvCxnSpPr>
        <p:spPr>
          <a:xfrm>
            <a:off x="921726" y="6255946"/>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11" name="Connettore diritto 10">
            <a:extLst>
              <a:ext uri="{FF2B5EF4-FFF2-40B4-BE49-F238E27FC236}">
                <a16:creationId xmlns:a16="http://schemas.microsoft.com/office/drawing/2014/main" id="{A04BDBB8-4751-DEA7-837E-1A96B38141C8}"/>
              </a:ext>
            </a:extLst>
          </p:cNvPr>
          <p:cNvCxnSpPr>
            <a:cxnSpLocks/>
          </p:cNvCxnSpPr>
          <p:nvPr/>
        </p:nvCxnSpPr>
        <p:spPr>
          <a:xfrm>
            <a:off x="3252853" y="6399586"/>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12" name="Connettore diritto 11">
            <a:extLst>
              <a:ext uri="{FF2B5EF4-FFF2-40B4-BE49-F238E27FC236}">
                <a16:creationId xmlns:a16="http://schemas.microsoft.com/office/drawing/2014/main" id="{70502F8A-6508-E171-41C8-DB2AC2CA5D05}"/>
              </a:ext>
            </a:extLst>
          </p:cNvPr>
          <p:cNvCxnSpPr>
            <a:cxnSpLocks/>
          </p:cNvCxnSpPr>
          <p:nvPr/>
        </p:nvCxnSpPr>
        <p:spPr>
          <a:xfrm>
            <a:off x="9773869" y="5552184"/>
            <a:ext cx="1191099" cy="0"/>
          </a:xfrm>
          <a:prstGeom prst="line">
            <a:avLst/>
          </a:prstGeom>
        </p:spPr>
        <p:style>
          <a:lnRef idx="1">
            <a:schemeClr val="dk1"/>
          </a:lnRef>
          <a:fillRef idx="0">
            <a:schemeClr val="dk1"/>
          </a:fillRef>
          <a:effectRef idx="0">
            <a:schemeClr val="dk1"/>
          </a:effectRef>
          <a:fontRef idx="minor">
            <a:schemeClr val="tx1"/>
          </a:fontRef>
        </p:style>
      </p:cxnSp>
      <p:cxnSp>
        <p:nvCxnSpPr>
          <p:cNvPr id="18" name="Connettore diritto 17">
            <a:extLst>
              <a:ext uri="{FF2B5EF4-FFF2-40B4-BE49-F238E27FC236}">
                <a16:creationId xmlns:a16="http://schemas.microsoft.com/office/drawing/2014/main" id="{A3337E2D-927A-6394-1100-A08F72D627EF}"/>
              </a:ext>
            </a:extLst>
          </p:cNvPr>
          <p:cNvCxnSpPr>
            <a:cxnSpLocks/>
          </p:cNvCxnSpPr>
          <p:nvPr/>
        </p:nvCxnSpPr>
        <p:spPr>
          <a:xfrm>
            <a:off x="10047259" y="2577352"/>
            <a:ext cx="1191099" cy="0"/>
          </a:xfrm>
          <a:prstGeom prst="line">
            <a:avLst/>
          </a:prstGeom>
        </p:spPr>
        <p:style>
          <a:lnRef idx="1">
            <a:schemeClr val="dk1"/>
          </a:lnRef>
          <a:fillRef idx="0">
            <a:schemeClr val="dk1"/>
          </a:fillRef>
          <a:effectRef idx="0">
            <a:schemeClr val="dk1"/>
          </a:effectRef>
          <a:fontRef idx="minor">
            <a:schemeClr val="tx1"/>
          </a:fontRef>
        </p:style>
      </p:cxnSp>
      <p:sp>
        <p:nvSpPr>
          <p:cNvPr id="24" name="CasellaDiTesto 23">
            <a:extLst>
              <a:ext uri="{FF2B5EF4-FFF2-40B4-BE49-F238E27FC236}">
                <a16:creationId xmlns:a16="http://schemas.microsoft.com/office/drawing/2014/main" id="{135CADB0-FB88-47DD-E628-BCA524F9B759}"/>
              </a:ext>
            </a:extLst>
          </p:cNvPr>
          <p:cNvSpPr txBox="1"/>
          <p:nvPr/>
        </p:nvSpPr>
        <p:spPr>
          <a:xfrm>
            <a:off x="10313416" y="2115686"/>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$2.0B</a:t>
            </a:r>
          </a:p>
        </p:txBody>
      </p:sp>
      <p:sp>
        <p:nvSpPr>
          <p:cNvPr id="26" name="CasellaDiTesto 25">
            <a:extLst>
              <a:ext uri="{FF2B5EF4-FFF2-40B4-BE49-F238E27FC236}">
                <a16:creationId xmlns:a16="http://schemas.microsoft.com/office/drawing/2014/main" id="{B2AA25A5-3FFF-E811-1DE6-987D03EB4714}"/>
              </a:ext>
            </a:extLst>
          </p:cNvPr>
          <p:cNvSpPr txBox="1"/>
          <p:nvPr/>
        </p:nvSpPr>
        <p:spPr>
          <a:xfrm>
            <a:off x="9532670" y="5080245"/>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$7.0B</a:t>
            </a:r>
          </a:p>
        </p:txBody>
      </p:sp>
      <p:sp>
        <p:nvSpPr>
          <p:cNvPr id="27" name="CasellaDiTesto 26">
            <a:extLst>
              <a:ext uri="{FF2B5EF4-FFF2-40B4-BE49-F238E27FC236}">
                <a16:creationId xmlns:a16="http://schemas.microsoft.com/office/drawing/2014/main" id="{14261218-34A2-69C0-361E-7EE0C135D32C}"/>
              </a:ext>
            </a:extLst>
          </p:cNvPr>
          <p:cNvSpPr txBox="1"/>
          <p:nvPr/>
        </p:nvSpPr>
        <p:spPr>
          <a:xfrm>
            <a:off x="1205663" y="5790078"/>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$1.6B</a:t>
            </a:r>
          </a:p>
        </p:txBody>
      </p:sp>
      <p:sp>
        <p:nvSpPr>
          <p:cNvPr id="28" name="CasellaDiTesto 27">
            <a:extLst>
              <a:ext uri="{FF2B5EF4-FFF2-40B4-BE49-F238E27FC236}">
                <a16:creationId xmlns:a16="http://schemas.microsoft.com/office/drawing/2014/main" id="{8070B093-FDB9-DD80-660C-3BFBEDC0E9D2}"/>
              </a:ext>
            </a:extLst>
          </p:cNvPr>
          <p:cNvSpPr txBox="1"/>
          <p:nvPr/>
        </p:nvSpPr>
        <p:spPr>
          <a:xfrm>
            <a:off x="3400679" y="5933084"/>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$4.8B</a:t>
            </a:r>
          </a:p>
        </p:txBody>
      </p:sp>
      <p:sp>
        <p:nvSpPr>
          <p:cNvPr id="29" name="CasellaDiTesto 28">
            <a:extLst>
              <a:ext uri="{FF2B5EF4-FFF2-40B4-BE49-F238E27FC236}">
                <a16:creationId xmlns:a16="http://schemas.microsoft.com/office/drawing/2014/main" id="{C0B63BA4-BFA6-80AC-7345-2A060CD41531}"/>
              </a:ext>
            </a:extLst>
          </p:cNvPr>
          <p:cNvSpPr txBox="1"/>
          <p:nvPr/>
        </p:nvSpPr>
        <p:spPr>
          <a:xfrm>
            <a:off x="1440969" y="4461102"/>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$3.0B</a:t>
            </a:r>
          </a:p>
        </p:txBody>
      </p:sp>
      <p:sp>
        <p:nvSpPr>
          <p:cNvPr id="30" name="CasellaDiTesto 29">
            <a:extLst>
              <a:ext uri="{FF2B5EF4-FFF2-40B4-BE49-F238E27FC236}">
                <a16:creationId xmlns:a16="http://schemas.microsoft.com/office/drawing/2014/main" id="{3C4E57E6-34B4-CA71-1153-A5E05DBCAFB4}"/>
              </a:ext>
            </a:extLst>
          </p:cNvPr>
          <p:cNvSpPr txBox="1"/>
          <p:nvPr/>
        </p:nvSpPr>
        <p:spPr>
          <a:xfrm>
            <a:off x="1642371" y="3106809"/>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$1.8B</a:t>
            </a:r>
          </a:p>
        </p:txBody>
      </p:sp>
      <p:sp>
        <p:nvSpPr>
          <p:cNvPr id="31" name="CasellaDiTesto 30">
            <a:extLst>
              <a:ext uri="{FF2B5EF4-FFF2-40B4-BE49-F238E27FC236}">
                <a16:creationId xmlns:a16="http://schemas.microsoft.com/office/drawing/2014/main" id="{9642315C-3D41-E1C7-4465-EEA0769CBFF1}"/>
              </a:ext>
            </a:extLst>
          </p:cNvPr>
          <p:cNvSpPr txBox="1"/>
          <p:nvPr/>
        </p:nvSpPr>
        <p:spPr>
          <a:xfrm>
            <a:off x="4434156" y="1316633"/>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$6.4B</a:t>
            </a:r>
          </a:p>
        </p:txBody>
      </p:sp>
      <p:sp>
        <p:nvSpPr>
          <p:cNvPr id="32" name="CasellaDiTesto 31">
            <a:extLst>
              <a:ext uri="{FF2B5EF4-FFF2-40B4-BE49-F238E27FC236}">
                <a16:creationId xmlns:a16="http://schemas.microsoft.com/office/drawing/2014/main" id="{FFE02CC0-DDE2-41D1-D0FA-203A10F33790}"/>
              </a:ext>
            </a:extLst>
          </p:cNvPr>
          <p:cNvSpPr txBox="1"/>
          <p:nvPr/>
        </p:nvSpPr>
        <p:spPr>
          <a:xfrm>
            <a:off x="2203861" y="1991308"/>
            <a:ext cx="1336324" cy="461665"/>
          </a:xfrm>
          <a:prstGeom prst="rect">
            <a:avLst/>
          </a:prstGeom>
          <a:noFill/>
        </p:spPr>
        <p:txBody>
          <a:bodyPr wrap="square" rtlCol="0">
            <a:spAutoFit/>
          </a:bodyPr>
          <a:lstStyle/>
          <a:p>
            <a:pPr marL="171450" indent="-171450">
              <a:buFont typeface="Arial" panose="020B0604020202020204" pitchFamily="34" charset="0"/>
              <a:buChar char="•"/>
            </a:pPr>
            <a:r>
              <a:rPr lang="it-IT" sz="1200" b="1" dirty="0" err="1">
                <a:latin typeface="Georgia" panose="02040502050405020303" pitchFamily="18" charset="0"/>
              </a:rPr>
              <a:t>Valuation</a:t>
            </a:r>
            <a:r>
              <a:rPr lang="it-IT" sz="1200" b="1" dirty="0">
                <a:latin typeface="Georgia" panose="02040502050405020303" pitchFamily="18" charset="0"/>
              </a:rPr>
              <a:t> $1.5B</a:t>
            </a:r>
          </a:p>
        </p:txBody>
      </p:sp>
      <p:sp>
        <p:nvSpPr>
          <p:cNvPr id="14" name="Segnaposto data 13">
            <a:extLst>
              <a:ext uri="{FF2B5EF4-FFF2-40B4-BE49-F238E27FC236}">
                <a16:creationId xmlns:a16="http://schemas.microsoft.com/office/drawing/2014/main" id="{7AD1F750-C21E-C165-78EC-3D701CF7C967}"/>
              </a:ext>
            </a:extLst>
          </p:cNvPr>
          <p:cNvSpPr>
            <a:spLocks noGrp="1"/>
          </p:cNvSpPr>
          <p:nvPr>
            <p:ph type="dt" sz="half" idx="10"/>
          </p:nvPr>
        </p:nvSpPr>
        <p:spPr/>
        <p:txBody>
          <a:bodyPr/>
          <a:lstStyle/>
          <a:p>
            <a:pPr rtl="0"/>
            <a:r>
              <a:rPr lang="it-IT" noProof="0"/>
              <a:t>20/06/2023</a:t>
            </a:r>
          </a:p>
        </p:txBody>
      </p:sp>
      <p:sp>
        <p:nvSpPr>
          <p:cNvPr id="16" name="Segnaposto numero diapositiva 15">
            <a:extLst>
              <a:ext uri="{FF2B5EF4-FFF2-40B4-BE49-F238E27FC236}">
                <a16:creationId xmlns:a16="http://schemas.microsoft.com/office/drawing/2014/main" id="{0EAD86E7-1337-6E2D-01E5-9139A54113B6}"/>
              </a:ext>
            </a:extLst>
          </p:cNvPr>
          <p:cNvSpPr>
            <a:spLocks noGrp="1"/>
          </p:cNvSpPr>
          <p:nvPr>
            <p:ph type="sldNum" sz="quarter" idx="12"/>
          </p:nvPr>
        </p:nvSpPr>
        <p:spPr/>
        <p:txBody>
          <a:bodyPr/>
          <a:lstStyle/>
          <a:p>
            <a:pPr rtl="0"/>
            <a:fld id="{D8DA9DAA-006C-4F4B-980E-E3DF019B24E2}" type="slidenum">
              <a:rPr lang="it-IT" noProof="0" smtClean="0"/>
              <a:t>16</a:t>
            </a:fld>
            <a:endParaRPr lang="it-IT" noProof="0"/>
          </a:p>
        </p:txBody>
      </p:sp>
    </p:spTree>
    <p:extLst>
      <p:ext uri="{BB962C8B-B14F-4D97-AF65-F5344CB8AC3E}">
        <p14:creationId xmlns:p14="http://schemas.microsoft.com/office/powerpoint/2010/main" val="1381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7E2D7899-06FD-7792-A11F-04EFA0F9A025}"/>
              </a:ext>
            </a:extLst>
          </p:cNvPr>
          <p:cNvSpPr/>
          <p:nvPr/>
        </p:nvSpPr>
        <p:spPr>
          <a:xfrm>
            <a:off x="327832" y="2013281"/>
            <a:ext cx="1907956" cy="421285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PESTEL Analysis of Telemedicine sector</a:t>
            </a:r>
            <a:endParaRPr lang="it-IT" sz="2800" dirty="0">
              <a:solidFill>
                <a:schemeClr val="accent3">
                  <a:lumMod val="50000"/>
                </a:schemeClr>
              </a:solidFill>
              <a:latin typeface="Imprint MT Shadow" panose="04020605060303030202" pitchFamily="82" charset="0"/>
            </a:endParaRPr>
          </a:p>
        </p:txBody>
      </p:sp>
      <p:sp>
        <p:nvSpPr>
          <p:cNvPr id="16" name="CasellaDiTesto 15">
            <a:extLst>
              <a:ext uri="{FF2B5EF4-FFF2-40B4-BE49-F238E27FC236}">
                <a16:creationId xmlns:a16="http://schemas.microsoft.com/office/drawing/2014/main" id="{52129161-B0E3-032F-AD2E-E85CCF297B1D}"/>
              </a:ext>
            </a:extLst>
          </p:cNvPr>
          <p:cNvSpPr txBox="1"/>
          <p:nvPr/>
        </p:nvSpPr>
        <p:spPr>
          <a:xfrm>
            <a:off x="366613" y="2918383"/>
            <a:ext cx="1826516" cy="3308598"/>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Political Regulation: </a:t>
            </a:r>
            <a:r>
              <a:rPr lang="en-US" sz="1100" dirty="0">
                <a:solidFill>
                  <a:schemeClr val="tx1">
                    <a:lumMod val="65000"/>
                    <a:lumOff val="35000"/>
                  </a:schemeClr>
                </a:solidFill>
                <a:latin typeface="Georgia" panose="02040502050405020303" pitchFamily="18" charset="0"/>
              </a:rPr>
              <a:t>Government laws can influence the adoption of telemedicine. For instance, data privacy regulations and national policies play a role in shaping the implementation of telemedicine.</a:t>
            </a:r>
          </a:p>
          <a:p>
            <a:pPr marL="171450" indent="-171450">
              <a:buFont typeface="Arial" panose="020B0604020202020204" pitchFamily="34" charset="0"/>
              <a:buChar char="•"/>
            </a:pPr>
            <a:endParaRPr lang="en-US" sz="1100" b="1" dirty="0">
              <a:solidFill>
                <a:schemeClr val="tx1">
                  <a:lumMod val="65000"/>
                  <a:lumOff val="35000"/>
                </a:schemeClr>
              </a:solidFill>
              <a:latin typeface="Georgia" panose="02040502050405020303" pitchFamily="18" charset="0"/>
            </a:endParaRPr>
          </a:p>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Healthcare policies: </a:t>
            </a:r>
            <a:r>
              <a:rPr lang="en-US" sz="1100" dirty="0">
                <a:solidFill>
                  <a:schemeClr val="tx1">
                    <a:lumMod val="65000"/>
                    <a:lumOff val="35000"/>
                  </a:schemeClr>
                </a:solidFill>
                <a:latin typeface="Georgia" panose="02040502050405020303" pitchFamily="18" charset="0"/>
              </a:rPr>
              <a:t>Government policies in the healthcare sector, including those related to funding and reimbursements, have an impact on the  telemedicine.</a:t>
            </a:r>
            <a:endParaRPr lang="it-IT" sz="1100" dirty="0">
              <a:solidFill>
                <a:schemeClr val="tx1">
                  <a:lumMod val="65000"/>
                  <a:lumOff val="35000"/>
                </a:schemeClr>
              </a:solidFill>
              <a:latin typeface="Georgia" panose="02040502050405020303" pitchFamily="18" charset="0"/>
            </a:endParaRPr>
          </a:p>
        </p:txBody>
      </p:sp>
      <p:sp>
        <p:nvSpPr>
          <p:cNvPr id="53" name="Rettangolo 52">
            <a:extLst>
              <a:ext uri="{FF2B5EF4-FFF2-40B4-BE49-F238E27FC236}">
                <a16:creationId xmlns:a16="http://schemas.microsoft.com/office/drawing/2014/main" id="{032ABED3-5A74-4A49-3D58-A6E46693D709}"/>
              </a:ext>
            </a:extLst>
          </p:cNvPr>
          <p:cNvSpPr/>
          <p:nvPr/>
        </p:nvSpPr>
        <p:spPr>
          <a:xfrm>
            <a:off x="2255866" y="2013280"/>
            <a:ext cx="1907956" cy="4212858"/>
          </a:xfrm>
          <a:prstGeom prst="rect">
            <a:avLst/>
          </a:prstGeom>
          <a:solidFill>
            <a:srgbClr val="AEC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55">
            <a:extLst>
              <a:ext uri="{FF2B5EF4-FFF2-40B4-BE49-F238E27FC236}">
                <a16:creationId xmlns:a16="http://schemas.microsoft.com/office/drawing/2014/main" id="{33124990-9427-41CF-09BC-7A93EF057BAB}"/>
              </a:ext>
            </a:extLst>
          </p:cNvPr>
          <p:cNvSpPr/>
          <p:nvPr/>
        </p:nvSpPr>
        <p:spPr>
          <a:xfrm>
            <a:off x="4176980" y="2013280"/>
            <a:ext cx="1907956" cy="4212858"/>
          </a:xfrm>
          <a:prstGeom prst="rect">
            <a:avLst/>
          </a:prstGeom>
          <a:solidFill>
            <a:srgbClr val="9A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56">
            <a:extLst>
              <a:ext uri="{FF2B5EF4-FFF2-40B4-BE49-F238E27FC236}">
                <a16:creationId xmlns:a16="http://schemas.microsoft.com/office/drawing/2014/main" id="{3FD9F2F6-E5B9-9D71-E642-1DC0B8846F09}"/>
              </a:ext>
            </a:extLst>
          </p:cNvPr>
          <p:cNvSpPr/>
          <p:nvPr/>
        </p:nvSpPr>
        <p:spPr>
          <a:xfrm>
            <a:off x="6102077" y="2013279"/>
            <a:ext cx="1907956" cy="4212858"/>
          </a:xfrm>
          <a:prstGeom prst="rect">
            <a:avLst/>
          </a:prstGeom>
          <a:solidFill>
            <a:srgbClr val="8BB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Rettangolo 57">
            <a:extLst>
              <a:ext uri="{FF2B5EF4-FFF2-40B4-BE49-F238E27FC236}">
                <a16:creationId xmlns:a16="http://schemas.microsoft.com/office/drawing/2014/main" id="{E334E20C-7039-5314-67D7-8D151C016DA8}"/>
              </a:ext>
            </a:extLst>
          </p:cNvPr>
          <p:cNvSpPr/>
          <p:nvPr/>
        </p:nvSpPr>
        <p:spPr>
          <a:xfrm>
            <a:off x="8030058" y="2013279"/>
            <a:ext cx="1907956" cy="4212858"/>
          </a:xfrm>
          <a:prstGeom prst="rect">
            <a:avLst/>
          </a:prstGeom>
          <a:solidFill>
            <a:srgbClr val="77A9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Rettangolo 58">
            <a:extLst>
              <a:ext uri="{FF2B5EF4-FFF2-40B4-BE49-F238E27FC236}">
                <a16:creationId xmlns:a16="http://schemas.microsoft.com/office/drawing/2014/main" id="{61AD6DF0-D692-886A-D7D9-5371599CAE4E}"/>
              </a:ext>
            </a:extLst>
          </p:cNvPr>
          <p:cNvSpPr/>
          <p:nvPr/>
        </p:nvSpPr>
        <p:spPr>
          <a:xfrm>
            <a:off x="9958039" y="2013278"/>
            <a:ext cx="1907956" cy="4212858"/>
          </a:xfrm>
          <a:prstGeom prst="rect">
            <a:avLst/>
          </a:prstGeom>
          <a:solidFill>
            <a:srgbClr val="649E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2C4A852F-440D-0869-1229-8C1DC6950374}"/>
              </a:ext>
            </a:extLst>
          </p:cNvPr>
          <p:cNvSpPr txBox="1"/>
          <p:nvPr/>
        </p:nvSpPr>
        <p:spPr>
          <a:xfrm>
            <a:off x="864054" y="1909746"/>
            <a:ext cx="831635" cy="923330"/>
          </a:xfrm>
          <a:prstGeom prst="rect">
            <a:avLst/>
          </a:prstGeom>
          <a:noFill/>
        </p:spPr>
        <p:txBody>
          <a:bodyPr wrap="square" rtlCol="0">
            <a:spAutoFit/>
          </a:bodyPr>
          <a:lstStyle/>
          <a:p>
            <a:pPr algn="ctr"/>
            <a:r>
              <a:rPr lang="it-IT" sz="5400" dirty="0">
                <a:latin typeface="Georgia" panose="02040502050405020303" pitchFamily="18" charset="0"/>
              </a:rPr>
              <a:t>P</a:t>
            </a:r>
          </a:p>
        </p:txBody>
      </p:sp>
      <p:sp>
        <p:nvSpPr>
          <p:cNvPr id="61" name="CasellaDiTesto 60">
            <a:extLst>
              <a:ext uri="{FF2B5EF4-FFF2-40B4-BE49-F238E27FC236}">
                <a16:creationId xmlns:a16="http://schemas.microsoft.com/office/drawing/2014/main" id="{96F786F4-D083-0433-4FE2-0598D457BB2B}"/>
              </a:ext>
            </a:extLst>
          </p:cNvPr>
          <p:cNvSpPr txBox="1"/>
          <p:nvPr/>
        </p:nvSpPr>
        <p:spPr>
          <a:xfrm>
            <a:off x="6613323" y="1907891"/>
            <a:ext cx="831635" cy="923330"/>
          </a:xfrm>
          <a:prstGeom prst="rect">
            <a:avLst/>
          </a:prstGeom>
          <a:noFill/>
        </p:spPr>
        <p:txBody>
          <a:bodyPr wrap="square" rtlCol="0">
            <a:spAutoFit/>
          </a:bodyPr>
          <a:lstStyle/>
          <a:p>
            <a:pPr algn="ctr"/>
            <a:r>
              <a:rPr lang="it-IT" sz="5400" dirty="0">
                <a:latin typeface="Georgia" panose="02040502050405020303" pitchFamily="18" charset="0"/>
              </a:rPr>
              <a:t>T</a:t>
            </a:r>
          </a:p>
        </p:txBody>
      </p:sp>
      <p:sp>
        <p:nvSpPr>
          <p:cNvPr id="62" name="CasellaDiTesto 61">
            <a:extLst>
              <a:ext uri="{FF2B5EF4-FFF2-40B4-BE49-F238E27FC236}">
                <a16:creationId xmlns:a16="http://schemas.microsoft.com/office/drawing/2014/main" id="{459DE68C-474D-910E-A539-C805578F8248}"/>
              </a:ext>
            </a:extLst>
          </p:cNvPr>
          <p:cNvSpPr txBox="1"/>
          <p:nvPr/>
        </p:nvSpPr>
        <p:spPr>
          <a:xfrm>
            <a:off x="4703921" y="1909746"/>
            <a:ext cx="831635" cy="923330"/>
          </a:xfrm>
          <a:prstGeom prst="rect">
            <a:avLst/>
          </a:prstGeom>
          <a:noFill/>
        </p:spPr>
        <p:txBody>
          <a:bodyPr wrap="square" rtlCol="0">
            <a:spAutoFit/>
          </a:bodyPr>
          <a:lstStyle/>
          <a:p>
            <a:pPr algn="ctr"/>
            <a:r>
              <a:rPr lang="it-IT" sz="5400" dirty="0">
                <a:latin typeface="Georgia" panose="02040502050405020303" pitchFamily="18" charset="0"/>
              </a:rPr>
              <a:t>S</a:t>
            </a:r>
          </a:p>
        </p:txBody>
      </p:sp>
      <p:sp>
        <p:nvSpPr>
          <p:cNvPr id="63" name="CasellaDiTesto 62">
            <a:extLst>
              <a:ext uri="{FF2B5EF4-FFF2-40B4-BE49-F238E27FC236}">
                <a16:creationId xmlns:a16="http://schemas.microsoft.com/office/drawing/2014/main" id="{7599AD48-7D31-AB4F-D958-9CEE0E816C11}"/>
              </a:ext>
            </a:extLst>
          </p:cNvPr>
          <p:cNvSpPr txBox="1"/>
          <p:nvPr/>
        </p:nvSpPr>
        <p:spPr>
          <a:xfrm>
            <a:off x="2802309" y="1909746"/>
            <a:ext cx="831635" cy="923330"/>
          </a:xfrm>
          <a:prstGeom prst="rect">
            <a:avLst/>
          </a:prstGeom>
          <a:noFill/>
        </p:spPr>
        <p:txBody>
          <a:bodyPr wrap="square" rtlCol="0">
            <a:spAutoFit/>
          </a:bodyPr>
          <a:lstStyle/>
          <a:p>
            <a:pPr algn="ctr"/>
            <a:r>
              <a:rPr lang="it-IT" sz="5400" dirty="0">
                <a:latin typeface="Georgia" panose="02040502050405020303" pitchFamily="18" charset="0"/>
              </a:rPr>
              <a:t>E</a:t>
            </a:r>
          </a:p>
        </p:txBody>
      </p:sp>
      <p:sp>
        <p:nvSpPr>
          <p:cNvPr id="64" name="CasellaDiTesto 63">
            <a:extLst>
              <a:ext uri="{FF2B5EF4-FFF2-40B4-BE49-F238E27FC236}">
                <a16:creationId xmlns:a16="http://schemas.microsoft.com/office/drawing/2014/main" id="{42A0546F-46FE-03EE-52D5-FF321CD5FD21}"/>
              </a:ext>
            </a:extLst>
          </p:cNvPr>
          <p:cNvSpPr txBox="1"/>
          <p:nvPr/>
        </p:nvSpPr>
        <p:spPr>
          <a:xfrm>
            <a:off x="8568218" y="1907891"/>
            <a:ext cx="831635" cy="923330"/>
          </a:xfrm>
          <a:prstGeom prst="rect">
            <a:avLst/>
          </a:prstGeom>
          <a:noFill/>
        </p:spPr>
        <p:txBody>
          <a:bodyPr wrap="square" rtlCol="0">
            <a:spAutoFit/>
          </a:bodyPr>
          <a:lstStyle/>
          <a:p>
            <a:pPr algn="ctr"/>
            <a:r>
              <a:rPr lang="it-IT" sz="5400" dirty="0">
                <a:latin typeface="Georgia" panose="02040502050405020303" pitchFamily="18" charset="0"/>
              </a:rPr>
              <a:t>E</a:t>
            </a:r>
          </a:p>
        </p:txBody>
      </p:sp>
      <p:sp>
        <p:nvSpPr>
          <p:cNvPr id="65" name="CasellaDiTesto 64">
            <a:extLst>
              <a:ext uri="{FF2B5EF4-FFF2-40B4-BE49-F238E27FC236}">
                <a16:creationId xmlns:a16="http://schemas.microsoft.com/office/drawing/2014/main" id="{91781295-9319-4359-8D4A-951ECF07E4AE}"/>
              </a:ext>
            </a:extLst>
          </p:cNvPr>
          <p:cNvSpPr txBox="1"/>
          <p:nvPr/>
        </p:nvSpPr>
        <p:spPr>
          <a:xfrm>
            <a:off x="10493398" y="1913851"/>
            <a:ext cx="831635" cy="923330"/>
          </a:xfrm>
          <a:prstGeom prst="rect">
            <a:avLst/>
          </a:prstGeom>
          <a:noFill/>
        </p:spPr>
        <p:txBody>
          <a:bodyPr wrap="square" rtlCol="0">
            <a:spAutoFit/>
          </a:bodyPr>
          <a:lstStyle/>
          <a:p>
            <a:pPr algn="ctr"/>
            <a:r>
              <a:rPr lang="it-IT" sz="5400" dirty="0">
                <a:latin typeface="Georgia" panose="02040502050405020303" pitchFamily="18" charset="0"/>
              </a:rPr>
              <a:t>L</a:t>
            </a:r>
          </a:p>
        </p:txBody>
      </p:sp>
      <p:sp>
        <p:nvSpPr>
          <p:cNvPr id="66" name="CasellaDiTesto 65">
            <a:extLst>
              <a:ext uri="{FF2B5EF4-FFF2-40B4-BE49-F238E27FC236}">
                <a16:creationId xmlns:a16="http://schemas.microsoft.com/office/drawing/2014/main" id="{878A8BB5-BCB5-7E69-F02F-38D130A9A63D}"/>
              </a:ext>
            </a:extLst>
          </p:cNvPr>
          <p:cNvSpPr txBox="1"/>
          <p:nvPr/>
        </p:nvSpPr>
        <p:spPr>
          <a:xfrm>
            <a:off x="2303164" y="2959947"/>
            <a:ext cx="1755128" cy="313932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Healthcare Economics: </a:t>
            </a:r>
            <a:r>
              <a:rPr lang="en-US" sz="1100" dirty="0">
                <a:solidFill>
                  <a:schemeClr val="tx1">
                    <a:lumMod val="65000"/>
                    <a:lumOff val="35000"/>
                  </a:schemeClr>
                </a:solidFill>
                <a:latin typeface="Georgia" panose="02040502050405020303" pitchFamily="18" charset="0"/>
              </a:rPr>
              <a:t>The cost of healthcare services and the strain on the healthcare system can influence the demand and adoption of telemedicine as a more cost-effective alternative.</a:t>
            </a:r>
          </a:p>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Investments: </a:t>
            </a:r>
            <a:r>
              <a:rPr lang="en-US" sz="1100" dirty="0">
                <a:solidFill>
                  <a:schemeClr val="tx1">
                    <a:lumMod val="65000"/>
                    <a:lumOff val="35000"/>
                  </a:schemeClr>
                </a:solidFill>
                <a:latin typeface="Georgia" panose="02040502050405020303" pitchFamily="18" charset="0"/>
              </a:rPr>
              <a:t>The flow of investments in telemedicine technologies and infrastructure can influence the availability of resources.</a:t>
            </a:r>
            <a:endParaRPr lang="it-IT" sz="1100" dirty="0">
              <a:solidFill>
                <a:schemeClr val="tx1">
                  <a:lumMod val="65000"/>
                  <a:lumOff val="35000"/>
                </a:schemeClr>
              </a:solidFill>
              <a:latin typeface="Georgia" panose="02040502050405020303" pitchFamily="18" charset="0"/>
            </a:endParaRPr>
          </a:p>
        </p:txBody>
      </p:sp>
      <p:sp>
        <p:nvSpPr>
          <p:cNvPr id="67" name="CasellaDiTesto 66">
            <a:extLst>
              <a:ext uri="{FF2B5EF4-FFF2-40B4-BE49-F238E27FC236}">
                <a16:creationId xmlns:a16="http://schemas.microsoft.com/office/drawing/2014/main" id="{A2226B89-B0B5-61F1-F68B-D5A1946CC377}"/>
              </a:ext>
            </a:extLst>
          </p:cNvPr>
          <p:cNvSpPr txBox="1"/>
          <p:nvPr/>
        </p:nvSpPr>
        <p:spPr>
          <a:xfrm>
            <a:off x="4239715" y="2959947"/>
            <a:ext cx="1755128" cy="2800767"/>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Social Acceptance: </a:t>
            </a:r>
            <a:r>
              <a:rPr lang="en-US" sz="1100" dirty="0">
                <a:solidFill>
                  <a:schemeClr val="tx1">
                    <a:lumMod val="65000"/>
                    <a:lumOff val="35000"/>
                  </a:schemeClr>
                </a:solidFill>
                <a:latin typeface="Georgia" panose="02040502050405020303" pitchFamily="18" charset="0"/>
              </a:rPr>
              <a:t>Cultural beliefs and patient expectations towards telemedicine can influence the adoption and effectiveness of virtual solutions.</a:t>
            </a:r>
          </a:p>
          <a:p>
            <a:pPr marL="171450" indent="-171450">
              <a:buFont typeface="Arial" panose="020B0604020202020204" pitchFamily="34" charset="0"/>
              <a:buChar char="•"/>
            </a:pPr>
            <a:endParaRPr lang="en-US" sz="1100" b="1" dirty="0">
              <a:solidFill>
                <a:schemeClr val="tx1">
                  <a:lumMod val="65000"/>
                  <a:lumOff val="35000"/>
                </a:schemeClr>
              </a:solidFill>
              <a:latin typeface="Georgia" panose="02040502050405020303" pitchFamily="18" charset="0"/>
            </a:endParaRPr>
          </a:p>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Access to Care: </a:t>
            </a:r>
            <a:r>
              <a:rPr lang="en-US" sz="1100" dirty="0">
                <a:solidFill>
                  <a:schemeClr val="tx1">
                    <a:lumMod val="65000"/>
                    <a:lumOff val="35000"/>
                  </a:schemeClr>
                </a:solidFill>
                <a:latin typeface="Georgia" panose="02040502050405020303" pitchFamily="18" charset="0"/>
              </a:rPr>
              <a:t>Telemedicine can enhance access to care, particularly for individuals residing in remote areas or facing mobility challenges.</a:t>
            </a:r>
            <a:r>
              <a:rPr lang="it-IT" sz="1100" dirty="0">
                <a:solidFill>
                  <a:schemeClr val="tx1">
                    <a:lumMod val="65000"/>
                    <a:lumOff val="35000"/>
                  </a:schemeClr>
                </a:solidFill>
                <a:latin typeface="Georgia" panose="02040502050405020303" pitchFamily="18" charset="0"/>
              </a:rPr>
              <a:t>.</a:t>
            </a:r>
          </a:p>
        </p:txBody>
      </p:sp>
      <p:sp>
        <p:nvSpPr>
          <p:cNvPr id="68" name="CasellaDiTesto 67">
            <a:extLst>
              <a:ext uri="{FF2B5EF4-FFF2-40B4-BE49-F238E27FC236}">
                <a16:creationId xmlns:a16="http://schemas.microsoft.com/office/drawing/2014/main" id="{08C3D49F-6FF9-1248-4584-C42510C947C5}"/>
              </a:ext>
            </a:extLst>
          </p:cNvPr>
          <p:cNvSpPr txBox="1"/>
          <p:nvPr/>
        </p:nvSpPr>
        <p:spPr>
          <a:xfrm>
            <a:off x="8106471" y="2934755"/>
            <a:ext cx="1755128" cy="195438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Environment: </a:t>
            </a:r>
            <a:r>
              <a:rPr lang="en-US" sz="1100" dirty="0">
                <a:solidFill>
                  <a:schemeClr val="tx1">
                    <a:lumMod val="65000"/>
                    <a:lumOff val="35000"/>
                  </a:schemeClr>
                </a:solidFill>
                <a:latin typeface="Georgia" panose="02040502050405020303" pitchFamily="18" charset="0"/>
              </a:rPr>
              <a:t>Telemedicine can contribute to the reduction of carbon emissions by minimizing patient travel to physical healthcare facilities, thus promoting greater environmental sustainability.</a:t>
            </a:r>
            <a:endParaRPr lang="it-IT" sz="1100" dirty="0">
              <a:solidFill>
                <a:schemeClr val="tx1">
                  <a:lumMod val="65000"/>
                  <a:lumOff val="35000"/>
                </a:schemeClr>
              </a:solidFill>
              <a:latin typeface="Georgia" panose="02040502050405020303" pitchFamily="18" charset="0"/>
            </a:endParaRPr>
          </a:p>
        </p:txBody>
      </p:sp>
      <p:sp>
        <p:nvSpPr>
          <p:cNvPr id="69" name="CasellaDiTesto 68">
            <a:extLst>
              <a:ext uri="{FF2B5EF4-FFF2-40B4-BE49-F238E27FC236}">
                <a16:creationId xmlns:a16="http://schemas.microsoft.com/office/drawing/2014/main" id="{DE96DC03-D9B1-1C09-92C5-AF99DD270B58}"/>
              </a:ext>
            </a:extLst>
          </p:cNvPr>
          <p:cNvSpPr txBox="1"/>
          <p:nvPr/>
        </p:nvSpPr>
        <p:spPr>
          <a:xfrm>
            <a:off x="6151576" y="2934755"/>
            <a:ext cx="1755128" cy="2970044"/>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Technological advancements: </a:t>
            </a:r>
            <a:r>
              <a:rPr lang="en-US" sz="1100" dirty="0">
                <a:solidFill>
                  <a:schemeClr val="tx1">
                    <a:lumMod val="65000"/>
                    <a:lumOff val="35000"/>
                  </a:schemeClr>
                </a:solidFill>
                <a:latin typeface="Georgia" panose="02040502050405020303" pitchFamily="18" charset="0"/>
              </a:rPr>
              <a:t>The evolution of digital technologies, such as artificial intelligence, the Internet of Things (IoT), and high-speed connectivity, can enable new opportunities.</a:t>
            </a:r>
          </a:p>
          <a:p>
            <a:pPr marL="171450" indent="-171450">
              <a:buFont typeface="Arial" panose="020B0604020202020204" pitchFamily="34" charset="0"/>
              <a:buChar char="•"/>
            </a:pPr>
            <a:endParaRPr lang="en-US" sz="1100" b="1" dirty="0">
              <a:solidFill>
                <a:schemeClr val="tx1">
                  <a:lumMod val="65000"/>
                  <a:lumOff val="35000"/>
                </a:schemeClr>
              </a:solidFill>
              <a:latin typeface="Georgia" panose="02040502050405020303" pitchFamily="18" charset="0"/>
            </a:endParaRPr>
          </a:p>
          <a:p>
            <a:pPr marL="171450" indent="-171450">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Data security: </a:t>
            </a:r>
            <a:r>
              <a:rPr lang="en-US" sz="1100" dirty="0">
                <a:solidFill>
                  <a:schemeClr val="tx1">
                    <a:lumMod val="65000"/>
                    <a:lumOff val="35000"/>
                  </a:schemeClr>
                </a:solidFill>
                <a:latin typeface="Georgia" panose="02040502050405020303" pitchFamily="18" charset="0"/>
              </a:rPr>
              <a:t>The protection of sensitive medical data and the security of virtual communications are crucial issues.</a:t>
            </a:r>
            <a:endParaRPr lang="it-IT" sz="1100" dirty="0">
              <a:solidFill>
                <a:schemeClr val="tx1">
                  <a:lumMod val="65000"/>
                  <a:lumOff val="35000"/>
                </a:schemeClr>
              </a:solidFill>
              <a:latin typeface="Georgia" panose="02040502050405020303" pitchFamily="18" charset="0"/>
            </a:endParaRPr>
          </a:p>
        </p:txBody>
      </p:sp>
      <p:sp>
        <p:nvSpPr>
          <p:cNvPr id="70" name="CasellaDiTesto 69">
            <a:extLst>
              <a:ext uri="{FF2B5EF4-FFF2-40B4-BE49-F238E27FC236}">
                <a16:creationId xmlns:a16="http://schemas.microsoft.com/office/drawing/2014/main" id="{65D9F17B-3A16-7BBF-D425-98C2CBF8351F}"/>
              </a:ext>
            </a:extLst>
          </p:cNvPr>
          <p:cNvSpPr txBox="1"/>
          <p:nvPr/>
        </p:nvSpPr>
        <p:spPr>
          <a:xfrm>
            <a:off x="10031651" y="2934752"/>
            <a:ext cx="1755128" cy="1615827"/>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tx1">
                    <a:lumMod val="75000"/>
                    <a:lumOff val="25000"/>
                  </a:schemeClr>
                </a:solidFill>
                <a:latin typeface="Georgia" panose="02040502050405020303" pitchFamily="18" charset="0"/>
              </a:rPr>
              <a:t>Legal Responsibility: </a:t>
            </a:r>
            <a:r>
              <a:rPr lang="en-US" sz="1100" dirty="0">
                <a:solidFill>
                  <a:schemeClr val="tx1">
                    <a:lumMod val="75000"/>
                    <a:lumOff val="25000"/>
                  </a:schemeClr>
                </a:solidFill>
                <a:latin typeface="Georgia" panose="02040502050405020303" pitchFamily="18" charset="0"/>
              </a:rPr>
              <a:t>Legal issues related to physician liability, </a:t>
            </a:r>
            <a:r>
              <a:rPr lang="en-US" sz="1100" dirty="0" err="1">
                <a:solidFill>
                  <a:schemeClr val="tx1">
                    <a:lumMod val="75000"/>
                    <a:lumOff val="25000"/>
                  </a:schemeClr>
                </a:solidFill>
                <a:latin typeface="Georgia" panose="02040502050405020303" pitchFamily="18" charset="0"/>
              </a:rPr>
              <a:t>teleprescribing</a:t>
            </a:r>
            <a:r>
              <a:rPr lang="en-US" sz="1100" dirty="0">
                <a:solidFill>
                  <a:schemeClr val="tx1">
                    <a:lumMod val="75000"/>
                    <a:lumOff val="25000"/>
                  </a:schemeClr>
                </a:solidFill>
                <a:latin typeface="Georgia" panose="02040502050405020303" pitchFamily="18" charset="0"/>
              </a:rPr>
              <a:t>, and teleconsultation can impact the adoption and provision of telemedicine services.</a:t>
            </a:r>
            <a:endParaRPr lang="it-IT" sz="1100" dirty="0">
              <a:solidFill>
                <a:schemeClr val="tx1">
                  <a:lumMod val="75000"/>
                  <a:lumOff val="25000"/>
                </a:schemeClr>
              </a:solidFill>
              <a:latin typeface="Georgia" panose="02040502050405020303" pitchFamily="18" charset="0"/>
            </a:endParaRPr>
          </a:p>
        </p:txBody>
      </p:sp>
      <p:pic>
        <p:nvPicPr>
          <p:cNvPr id="5" name="Immagine 4" descr="Immagine che contiene Carattere, logo, Elementi grafici, grafica&#10;&#10;Descrizione generata automaticamente">
            <a:extLst>
              <a:ext uri="{FF2B5EF4-FFF2-40B4-BE49-F238E27FC236}">
                <a16:creationId xmlns:a16="http://schemas.microsoft.com/office/drawing/2014/main" id="{5A041C4E-9E70-48EB-496B-B9B79CAE7C42}"/>
              </a:ext>
            </a:extLst>
          </p:cNvPr>
          <p:cNvPicPr>
            <a:picLocks noChangeAspect="1"/>
          </p:cNvPicPr>
          <p:nvPr/>
        </p:nvPicPr>
        <p:blipFill>
          <a:blip r:embed="rId3"/>
          <a:stretch>
            <a:fillRect/>
          </a:stretch>
        </p:blipFill>
        <p:spPr>
          <a:xfrm>
            <a:off x="1502806" y="2332284"/>
            <a:ext cx="567881" cy="57589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magine 11" descr="Immagine che contiene Elementi grafici, verde, design&#10;&#10;Descrizione generata automaticamente">
            <a:extLst>
              <a:ext uri="{FF2B5EF4-FFF2-40B4-BE49-F238E27FC236}">
                <a16:creationId xmlns:a16="http://schemas.microsoft.com/office/drawing/2014/main" id="{5E0A7882-C83C-F09B-8976-ECC1555515A5}"/>
              </a:ext>
            </a:extLst>
          </p:cNvPr>
          <p:cNvPicPr>
            <a:picLocks noChangeAspect="1"/>
          </p:cNvPicPr>
          <p:nvPr/>
        </p:nvPicPr>
        <p:blipFill>
          <a:blip r:embed="rId4"/>
          <a:stretch>
            <a:fillRect/>
          </a:stretch>
        </p:blipFill>
        <p:spPr>
          <a:xfrm>
            <a:off x="9250946" y="2337140"/>
            <a:ext cx="593164" cy="606372"/>
          </a:xfrm>
          <a:prstGeom prst="rect">
            <a:avLst/>
          </a:prstGeom>
        </p:spPr>
      </p:pic>
      <p:pic>
        <p:nvPicPr>
          <p:cNvPr id="14" name="Immagine 13" descr="Immagine che contiene Elementi grafici, simbolo, Carattere, cerchio&#10;&#10;Descrizione generata automaticamente">
            <a:extLst>
              <a:ext uri="{FF2B5EF4-FFF2-40B4-BE49-F238E27FC236}">
                <a16:creationId xmlns:a16="http://schemas.microsoft.com/office/drawing/2014/main" id="{03480289-405B-DE9F-AAFB-361B27DC0F5F}"/>
              </a:ext>
            </a:extLst>
          </p:cNvPr>
          <p:cNvPicPr>
            <a:picLocks noChangeAspect="1"/>
          </p:cNvPicPr>
          <p:nvPr/>
        </p:nvPicPr>
        <p:blipFill>
          <a:blip r:embed="rId5"/>
          <a:stretch>
            <a:fillRect/>
          </a:stretch>
        </p:blipFill>
        <p:spPr>
          <a:xfrm>
            <a:off x="7265781" y="2354396"/>
            <a:ext cx="606669" cy="593455"/>
          </a:xfrm>
          <a:prstGeom prst="rect">
            <a:avLst/>
          </a:prstGeom>
        </p:spPr>
      </p:pic>
      <p:pic>
        <p:nvPicPr>
          <p:cNvPr id="17" name="Immagine 16" descr="Immagine che contiene Policromia, Elementi grafici, design&#10;&#10;Descrizione generata automaticamente">
            <a:extLst>
              <a:ext uri="{FF2B5EF4-FFF2-40B4-BE49-F238E27FC236}">
                <a16:creationId xmlns:a16="http://schemas.microsoft.com/office/drawing/2014/main" id="{46705ED5-15BB-F3B1-B811-EC1761D7777C}"/>
              </a:ext>
            </a:extLst>
          </p:cNvPr>
          <p:cNvPicPr>
            <a:picLocks noChangeAspect="1"/>
          </p:cNvPicPr>
          <p:nvPr/>
        </p:nvPicPr>
        <p:blipFill>
          <a:blip r:embed="rId6"/>
          <a:stretch>
            <a:fillRect/>
          </a:stretch>
        </p:blipFill>
        <p:spPr>
          <a:xfrm>
            <a:off x="5403373" y="2395273"/>
            <a:ext cx="571259" cy="540488"/>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magine 18" descr="Immagine che contiene logo, simbolo, Elementi grafici, Carattere&#10;&#10;Descrizione generata automaticamente">
            <a:extLst>
              <a:ext uri="{FF2B5EF4-FFF2-40B4-BE49-F238E27FC236}">
                <a16:creationId xmlns:a16="http://schemas.microsoft.com/office/drawing/2014/main" id="{25C2F5C5-9C34-444A-47D5-49B15BF9C1B0}"/>
              </a:ext>
            </a:extLst>
          </p:cNvPr>
          <p:cNvPicPr>
            <a:picLocks noChangeAspect="1"/>
          </p:cNvPicPr>
          <p:nvPr/>
        </p:nvPicPr>
        <p:blipFill>
          <a:blip r:embed="rId7"/>
          <a:stretch>
            <a:fillRect/>
          </a:stretch>
        </p:blipFill>
        <p:spPr>
          <a:xfrm>
            <a:off x="3439074" y="2333141"/>
            <a:ext cx="654391" cy="668197"/>
          </a:xfrm>
          <a:prstGeom prst="rect">
            <a:avLst/>
          </a:prstGeom>
        </p:spPr>
      </p:pic>
      <p:pic>
        <p:nvPicPr>
          <p:cNvPr id="21" name="Immagine 20" descr="Immagine che contiene schermata, Elementi grafici, design&#10;&#10;Descrizione generata automaticamente">
            <a:extLst>
              <a:ext uri="{FF2B5EF4-FFF2-40B4-BE49-F238E27FC236}">
                <a16:creationId xmlns:a16="http://schemas.microsoft.com/office/drawing/2014/main" id="{567C0040-BB1D-D7B2-1856-EBA9519201AD}"/>
              </a:ext>
            </a:extLst>
          </p:cNvPr>
          <p:cNvPicPr>
            <a:picLocks noChangeAspect="1"/>
          </p:cNvPicPr>
          <p:nvPr/>
        </p:nvPicPr>
        <p:blipFill>
          <a:blip r:embed="rId8"/>
          <a:stretch>
            <a:fillRect/>
          </a:stretch>
        </p:blipFill>
        <p:spPr>
          <a:xfrm>
            <a:off x="11224758" y="2352335"/>
            <a:ext cx="585272" cy="57129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egnaposto data 3">
            <a:extLst>
              <a:ext uri="{FF2B5EF4-FFF2-40B4-BE49-F238E27FC236}">
                <a16:creationId xmlns:a16="http://schemas.microsoft.com/office/drawing/2014/main" id="{CB6284D2-5823-6300-4108-4948BF119879}"/>
              </a:ext>
            </a:extLst>
          </p:cNvPr>
          <p:cNvSpPr>
            <a:spLocks noGrp="1"/>
          </p:cNvSpPr>
          <p:nvPr>
            <p:ph type="dt" sz="half" idx="10"/>
          </p:nvPr>
        </p:nvSpPr>
        <p:spPr/>
        <p:txBody>
          <a:bodyPr/>
          <a:lstStyle/>
          <a:p>
            <a:pPr rtl="0"/>
            <a:r>
              <a:rPr lang="it-IT" noProof="0" dirty="0"/>
              <a:t>20/06/2023</a:t>
            </a:r>
          </a:p>
        </p:txBody>
      </p:sp>
      <p:sp>
        <p:nvSpPr>
          <p:cNvPr id="8" name="Segnaposto numero diapositiva 7">
            <a:extLst>
              <a:ext uri="{FF2B5EF4-FFF2-40B4-BE49-F238E27FC236}">
                <a16:creationId xmlns:a16="http://schemas.microsoft.com/office/drawing/2014/main" id="{2C9AFD63-EBCC-F7AF-CC0E-26AA853ECFF3}"/>
              </a:ext>
            </a:extLst>
          </p:cNvPr>
          <p:cNvSpPr>
            <a:spLocks noGrp="1"/>
          </p:cNvSpPr>
          <p:nvPr>
            <p:ph type="sldNum" sz="quarter" idx="12"/>
          </p:nvPr>
        </p:nvSpPr>
        <p:spPr/>
        <p:txBody>
          <a:bodyPr/>
          <a:lstStyle/>
          <a:p>
            <a:pPr rtl="0"/>
            <a:fld id="{D8DA9DAA-006C-4F4B-980E-E3DF019B24E2}" type="slidenum">
              <a:rPr lang="it-IT" noProof="0" smtClean="0"/>
              <a:t>17</a:t>
            </a:fld>
            <a:endParaRPr lang="it-IT" noProof="0"/>
          </a:p>
        </p:txBody>
      </p:sp>
    </p:spTree>
    <p:extLst>
      <p:ext uri="{BB962C8B-B14F-4D97-AF65-F5344CB8AC3E}">
        <p14:creationId xmlns:p14="http://schemas.microsoft.com/office/powerpoint/2010/main" val="1428629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B128F783-4A4E-F2E7-E606-B66000689C9D}"/>
              </a:ext>
            </a:extLst>
          </p:cNvPr>
          <p:cNvSpPr/>
          <p:nvPr/>
        </p:nvSpPr>
        <p:spPr>
          <a:xfrm>
            <a:off x="6156380" y="2254372"/>
            <a:ext cx="3953174" cy="1843198"/>
          </a:xfrm>
          <a:prstGeom prst="rect">
            <a:avLst/>
          </a:prstGeom>
          <a:solidFill>
            <a:srgbClr val="8F9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7E2D7899-06FD-7792-A11F-04EFA0F9A025}"/>
              </a:ext>
            </a:extLst>
          </p:cNvPr>
          <p:cNvSpPr/>
          <p:nvPr/>
        </p:nvSpPr>
        <p:spPr>
          <a:xfrm>
            <a:off x="2072179" y="2254372"/>
            <a:ext cx="3953174" cy="1834351"/>
          </a:xfrm>
          <a:prstGeom prst="rect">
            <a:avLst/>
          </a:prstGeom>
          <a:solidFill>
            <a:srgbClr val="FF9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04676C6E-4F95-E5DB-35C9-E03B20DFB30D}"/>
              </a:ext>
            </a:extLst>
          </p:cNvPr>
          <p:cNvSpPr/>
          <p:nvPr/>
        </p:nvSpPr>
        <p:spPr>
          <a:xfrm>
            <a:off x="6165529" y="4247360"/>
            <a:ext cx="3953174" cy="1791419"/>
          </a:xfrm>
          <a:prstGeom prst="rect">
            <a:avLst/>
          </a:prstGeom>
          <a:solidFill>
            <a:srgbClr val="6D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cxnSp>
        <p:nvCxnSpPr>
          <p:cNvPr id="20" name="Connettore 2 19">
            <a:extLst>
              <a:ext uri="{FF2B5EF4-FFF2-40B4-BE49-F238E27FC236}">
                <a16:creationId xmlns:a16="http://schemas.microsoft.com/office/drawing/2014/main" id="{F51CEFB1-9110-FBF2-F594-357791AD8AE2}"/>
              </a:ext>
            </a:extLst>
          </p:cNvPr>
          <p:cNvCxnSpPr>
            <a:cxnSpLocks/>
          </p:cNvCxnSpPr>
          <p:nvPr/>
        </p:nvCxnSpPr>
        <p:spPr>
          <a:xfrm flipV="1">
            <a:off x="6081416" y="1995849"/>
            <a:ext cx="0" cy="4105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7121368-67A2-E6FF-8A09-CD8800B83741}"/>
              </a:ext>
            </a:extLst>
          </p:cNvPr>
          <p:cNvCxnSpPr>
            <a:cxnSpLocks/>
          </p:cNvCxnSpPr>
          <p:nvPr/>
        </p:nvCxnSpPr>
        <p:spPr>
          <a:xfrm>
            <a:off x="2072179" y="4171172"/>
            <a:ext cx="9085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Analysis of Business Models</a:t>
            </a:r>
            <a:endParaRPr lang="it-IT" sz="2800" dirty="0">
              <a:solidFill>
                <a:schemeClr val="accent3">
                  <a:lumMod val="50000"/>
                </a:schemeClr>
              </a:solidFill>
              <a:latin typeface="Imprint MT Shadow" panose="04020605060303030202" pitchFamily="82" charset="0"/>
            </a:endParaRPr>
          </a:p>
        </p:txBody>
      </p:sp>
      <p:sp>
        <p:nvSpPr>
          <p:cNvPr id="41" name="CasellaDiTesto 40">
            <a:extLst>
              <a:ext uri="{FF2B5EF4-FFF2-40B4-BE49-F238E27FC236}">
                <a16:creationId xmlns:a16="http://schemas.microsoft.com/office/drawing/2014/main" id="{5CA9126A-2E05-4E7F-63B3-B8179B8C6D70}"/>
              </a:ext>
            </a:extLst>
          </p:cNvPr>
          <p:cNvSpPr txBox="1"/>
          <p:nvPr/>
        </p:nvSpPr>
        <p:spPr>
          <a:xfrm>
            <a:off x="10334186" y="3606241"/>
            <a:ext cx="1522852" cy="461665"/>
          </a:xfrm>
          <a:prstGeom prst="rect">
            <a:avLst/>
          </a:prstGeom>
          <a:noFill/>
        </p:spPr>
        <p:txBody>
          <a:bodyPr wrap="square" rtlCol="0">
            <a:spAutoFit/>
          </a:bodyPr>
          <a:lstStyle/>
          <a:p>
            <a:r>
              <a:rPr lang="it-IT" sz="1200" dirty="0">
                <a:latin typeface="Georgia" panose="02040502050405020303" pitchFamily="18" charset="0"/>
              </a:rPr>
              <a:t>Posizionamento Mercato</a:t>
            </a:r>
          </a:p>
        </p:txBody>
      </p:sp>
      <p:sp>
        <p:nvSpPr>
          <p:cNvPr id="42" name="CasellaDiTesto 41">
            <a:extLst>
              <a:ext uri="{FF2B5EF4-FFF2-40B4-BE49-F238E27FC236}">
                <a16:creationId xmlns:a16="http://schemas.microsoft.com/office/drawing/2014/main" id="{88E6CFA7-3CEB-3735-66AE-4DB2B2C95243}"/>
              </a:ext>
            </a:extLst>
          </p:cNvPr>
          <p:cNvSpPr txBox="1"/>
          <p:nvPr/>
        </p:nvSpPr>
        <p:spPr>
          <a:xfrm>
            <a:off x="6118384" y="1725231"/>
            <a:ext cx="1709006" cy="461665"/>
          </a:xfrm>
          <a:prstGeom prst="rect">
            <a:avLst/>
          </a:prstGeom>
          <a:noFill/>
        </p:spPr>
        <p:txBody>
          <a:bodyPr wrap="square" rtlCol="0">
            <a:spAutoFit/>
          </a:bodyPr>
          <a:lstStyle/>
          <a:p>
            <a:r>
              <a:rPr lang="it-IT" sz="1200" dirty="0">
                <a:latin typeface="Georgia" panose="02040502050405020303" pitchFamily="18" charset="0"/>
              </a:rPr>
              <a:t>Differenziazione (livello innovazione)</a:t>
            </a:r>
          </a:p>
        </p:txBody>
      </p:sp>
      <p:sp>
        <p:nvSpPr>
          <p:cNvPr id="10" name="CasellaDiTesto 9">
            <a:extLst>
              <a:ext uri="{FF2B5EF4-FFF2-40B4-BE49-F238E27FC236}">
                <a16:creationId xmlns:a16="http://schemas.microsoft.com/office/drawing/2014/main" id="{DE49CFDD-DD6F-36D7-10E7-8914C7F465C2}"/>
              </a:ext>
            </a:extLst>
          </p:cNvPr>
          <p:cNvSpPr txBox="1"/>
          <p:nvPr/>
        </p:nvSpPr>
        <p:spPr>
          <a:xfrm>
            <a:off x="195208" y="6101259"/>
            <a:ext cx="1393753" cy="276999"/>
          </a:xfrm>
          <a:prstGeom prst="rect">
            <a:avLst/>
          </a:prstGeom>
          <a:solidFill>
            <a:schemeClr val="accent2">
              <a:lumMod val="40000"/>
              <a:lumOff val="60000"/>
            </a:schemeClr>
          </a:solidFill>
          <a:ln w="19050">
            <a:solidFill>
              <a:srgbClr val="00B050"/>
            </a:solidFill>
          </a:ln>
        </p:spPr>
        <p:txBody>
          <a:bodyPr wrap="square" rtlCol="0">
            <a:spAutoFit/>
          </a:bodyPr>
          <a:lstStyle/>
          <a:p>
            <a:pPr algn="ctr"/>
            <a:r>
              <a:rPr lang="it-IT" sz="1200" b="1" dirty="0">
                <a:latin typeface="Georgia" panose="02040502050405020303" pitchFamily="18" charset="0"/>
              </a:rPr>
              <a:t>B2C</a:t>
            </a:r>
          </a:p>
        </p:txBody>
      </p:sp>
      <p:sp>
        <p:nvSpPr>
          <p:cNvPr id="11" name="CasellaDiTesto 10">
            <a:extLst>
              <a:ext uri="{FF2B5EF4-FFF2-40B4-BE49-F238E27FC236}">
                <a16:creationId xmlns:a16="http://schemas.microsoft.com/office/drawing/2014/main" id="{A9B266BD-18DD-8EEA-80E0-1BE72292FE0D}"/>
              </a:ext>
            </a:extLst>
          </p:cNvPr>
          <p:cNvSpPr txBox="1"/>
          <p:nvPr/>
        </p:nvSpPr>
        <p:spPr>
          <a:xfrm>
            <a:off x="195208" y="5730511"/>
            <a:ext cx="1393753" cy="276999"/>
          </a:xfrm>
          <a:prstGeom prst="rect">
            <a:avLst/>
          </a:prstGeom>
          <a:solidFill>
            <a:schemeClr val="accent2">
              <a:lumMod val="40000"/>
              <a:lumOff val="60000"/>
            </a:schemeClr>
          </a:solidFill>
          <a:ln w="19050">
            <a:solidFill>
              <a:srgbClr val="FF0000"/>
            </a:solidFill>
          </a:ln>
        </p:spPr>
        <p:txBody>
          <a:bodyPr wrap="square" rtlCol="0">
            <a:spAutoFit/>
          </a:bodyPr>
          <a:lstStyle/>
          <a:p>
            <a:pPr algn="ctr"/>
            <a:r>
              <a:rPr lang="it-IT" sz="1200" b="1" dirty="0">
                <a:latin typeface="Georgia" panose="02040502050405020303" pitchFamily="18" charset="0"/>
              </a:rPr>
              <a:t>B2B</a:t>
            </a:r>
          </a:p>
        </p:txBody>
      </p:sp>
      <p:pic>
        <p:nvPicPr>
          <p:cNvPr id="26" name="Picture 12" descr="Cerebral | LinkedIn">
            <a:extLst>
              <a:ext uri="{FF2B5EF4-FFF2-40B4-BE49-F238E27FC236}">
                <a16:creationId xmlns:a16="http://schemas.microsoft.com/office/drawing/2014/main" id="{D57FEB69-4010-E25F-9CA0-7126FABFC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282" y="2784067"/>
            <a:ext cx="550382" cy="550382"/>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1" name="CasellaDiTesto 30">
            <a:extLst>
              <a:ext uri="{FF2B5EF4-FFF2-40B4-BE49-F238E27FC236}">
                <a16:creationId xmlns:a16="http://schemas.microsoft.com/office/drawing/2014/main" id="{221156DB-97D5-51D5-5524-D1057B93280C}"/>
              </a:ext>
            </a:extLst>
          </p:cNvPr>
          <p:cNvSpPr txBox="1"/>
          <p:nvPr/>
        </p:nvSpPr>
        <p:spPr>
          <a:xfrm>
            <a:off x="3212132" y="2253900"/>
            <a:ext cx="1673265" cy="430887"/>
          </a:xfrm>
          <a:prstGeom prst="rect">
            <a:avLst/>
          </a:prstGeom>
          <a:noFill/>
        </p:spPr>
        <p:txBody>
          <a:bodyPr wrap="square" rtlCol="0">
            <a:spAutoFit/>
          </a:bodyPr>
          <a:lstStyle/>
          <a:p>
            <a:pPr algn="ctr"/>
            <a:r>
              <a:rPr lang="it-IT" sz="1100" b="1" i="1" u="sng" dirty="0">
                <a:latin typeface="Georgia" panose="02040502050405020303" pitchFamily="18" charset="0"/>
              </a:rPr>
              <a:t>High-Tech &amp; </a:t>
            </a:r>
          </a:p>
          <a:p>
            <a:pPr algn="ctr"/>
            <a:r>
              <a:rPr lang="it-IT" sz="1100" b="1" i="1" u="sng" dirty="0">
                <a:latin typeface="Georgia" panose="02040502050405020303" pitchFamily="18" charset="0"/>
              </a:rPr>
              <a:t>Poco conosciute</a:t>
            </a:r>
          </a:p>
        </p:txBody>
      </p:sp>
      <p:pic>
        <p:nvPicPr>
          <p:cNvPr id="33" name="Picture 2" descr="Snart öppnar KRY även i Malmö! | Vårdporten">
            <a:extLst>
              <a:ext uri="{FF2B5EF4-FFF2-40B4-BE49-F238E27FC236}">
                <a16:creationId xmlns:a16="http://schemas.microsoft.com/office/drawing/2014/main" id="{8B22232B-35DC-517E-1113-45D76E8861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42" r="13888"/>
          <a:stretch/>
        </p:blipFill>
        <p:spPr bwMode="auto">
          <a:xfrm>
            <a:off x="7485354" y="3421459"/>
            <a:ext cx="633492" cy="555219"/>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52129161-B0E3-032F-AD2E-E85CCF297B1D}"/>
              </a:ext>
            </a:extLst>
          </p:cNvPr>
          <p:cNvSpPr txBox="1"/>
          <p:nvPr/>
        </p:nvSpPr>
        <p:spPr>
          <a:xfrm>
            <a:off x="7258564" y="2261760"/>
            <a:ext cx="1869292" cy="430887"/>
          </a:xfrm>
          <a:prstGeom prst="rect">
            <a:avLst/>
          </a:prstGeom>
          <a:noFill/>
        </p:spPr>
        <p:txBody>
          <a:bodyPr wrap="square" rtlCol="0">
            <a:spAutoFit/>
          </a:bodyPr>
          <a:lstStyle/>
          <a:p>
            <a:pPr algn="ctr"/>
            <a:r>
              <a:rPr lang="it-IT" sz="1100" b="1" i="1" u="sng" dirty="0">
                <a:latin typeface="Georgia" panose="02040502050405020303" pitchFamily="18" charset="0"/>
              </a:rPr>
              <a:t>High-Tech &amp; Consolidate</a:t>
            </a:r>
          </a:p>
        </p:txBody>
      </p:sp>
      <p:pic>
        <p:nvPicPr>
          <p:cNvPr id="44" name="Picture 4" descr="K Health Expands Board and Executive Team | citybiz">
            <a:extLst>
              <a:ext uri="{FF2B5EF4-FFF2-40B4-BE49-F238E27FC236}">
                <a16:creationId xmlns:a16="http://schemas.microsoft.com/office/drawing/2014/main" id="{B381BA03-D04A-7669-CBA2-ADE11E6E8C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615" r="15652"/>
          <a:stretch/>
        </p:blipFill>
        <p:spPr bwMode="auto">
          <a:xfrm>
            <a:off x="7866042" y="2734414"/>
            <a:ext cx="597095" cy="566154"/>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6" name="Immagine 45" descr="Immagine che contiene Carattere, logo, Elementi grafici, testo&#10;&#10;Descrizione generata automaticamente">
            <a:extLst>
              <a:ext uri="{FF2B5EF4-FFF2-40B4-BE49-F238E27FC236}">
                <a16:creationId xmlns:a16="http://schemas.microsoft.com/office/drawing/2014/main" id="{8AFF0896-FF7F-92EA-7F15-981E0E9CF36B}"/>
              </a:ext>
            </a:extLst>
          </p:cNvPr>
          <p:cNvPicPr>
            <a:picLocks noChangeAspect="1"/>
          </p:cNvPicPr>
          <p:nvPr/>
        </p:nvPicPr>
        <p:blipFill>
          <a:blip r:embed="rId6"/>
          <a:stretch>
            <a:fillRect/>
          </a:stretch>
        </p:blipFill>
        <p:spPr>
          <a:xfrm>
            <a:off x="9070615" y="2512158"/>
            <a:ext cx="538469" cy="536197"/>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6" descr="微医(挂号网)免费下载_华为应用市场|微医(挂号网)安卓版(3.6.4)下载">
            <a:extLst>
              <a:ext uri="{FF2B5EF4-FFF2-40B4-BE49-F238E27FC236}">
                <a16:creationId xmlns:a16="http://schemas.microsoft.com/office/drawing/2014/main" id="{57C1BCEE-1513-01D4-F636-2B144A65A2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9809" y="3338663"/>
            <a:ext cx="531334" cy="531334"/>
          </a:xfrm>
          <a:prstGeom prst="ellipse">
            <a:avLst/>
          </a:prstGeom>
          <a:ln w="38100" cap="rnd">
            <a:solidFill>
              <a:srgbClr val="C495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Rettangolo 49">
            <a:extLst>
              <a:ext uri="{FF2B5EF4-FFF2-40B4-BE49-F238E27FC236}">
                <a16:creationId xmlns:a16="http://schemas.microsoft.com/office/drawing/2014/main" id="{D0E3925C-1DEA-05D4-FFB6-43E5EDAE0E8D}"/>
              </a:ext>
            </a:extLst>
          </p:cNvPr>
          <p:cNvSpPr/>
          <p:nvPr/>
        </p:nvSpPr>
        <p:spPr>
          <a:xfrm>
            <a:off x="2072179" y="4247360"/>
            <a:ext cx="3953174" cy="1791419"/>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Picture 10" descr="Transcarent for PC - Windows 7,8,10,11">
            <a:extLst>
              <a:ext uri="{FF2B5EF4-FFF2-40B4-BE49-F238E27FC236}">
                <a16:creationId xmlns:a16="http://schemas.microsoft.com/office/drawing/2014/main" id="{61E494BA-E6C5-86F4-6EA0-E5E4332374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5577" y="3591967"/>
            <a:ext cx="556059" cy="556059"/>
          </a:xfrm>
          <a:prstGeom prst="ellipse">
            <a:avLst/>
          </a:prstGeom>
          <a:ln w="381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CasellaDiTesto 20">
            <a:extLst>
              <a:ext uri="{FF2B5EF4-FFF2-40B4-BE49-F238E27FC236}">
                <a16:creationId xmlns:a16="http://schemas.microsoft.com/office/drawing/2014/main" id="{13F60A3E-D46D-CE1E-0E26-C5A7343A9237}"/>
              </a:ext>
            </a:extLst>
          </p:cNvPr>
          <p:cNvSpPr txBox="1"/>
          <p:nvPr/>
        </p:nvSpPr>
        <p:spPr>
          <a:xfrm>
            <a:off x="3212131" y="5505988"/>
            <a:ext cx="1673265" cy="430887"/>
          </a:xfrm>
          <a:prstGeom prst="rect">
            <a:avLst/>
          </a:prstGeom>
          <a:noFill/>
        </p:spPr>
        <p:txBody>
          <a:bodyPr wrap="square" rtlCol="0">
            <a:spAutoFit/>
          </a:bodyPr>
          <a:lstStyle/>
          <a:p>
            <a:pPr algn="ctr"/>
            <a:r>
              <a:rPr lang="it-IT" sz="1100" b="1" i="1" u="sng" dirty="0">
                <a:latin typeface="Georgia" panose="02040502050405020303" pitchFamily="18" charset="0"/>
              </a:rPr>
              <a:t>Low-Tech &amp; </a:t>
            </a:r>
          </a:p>
          <a:p>
            <a:pPr algn="ctr"/>
            <a:r>
              <a:rPr lang="it-IT" sz="1100" b="1" i="1" u="sng" dirty="0">
                <a:latin typeface="Georgia" panose="02040502050405020303" pitchFamily="18" charset="0"/>
              </a:rPr>
              <a:t>Poco conosciute</a:t>
            </a:r>
          </a:p>
        </p:txBody>
      </p:sp>
      <p:pic>
        <p:nvPicPr>
          <p:cNvPr id="45" name="Picture 8" descr="ZocDoc Customer Service, Complaints and Reviews">
            <a:extLst>
              <a:ext uri="{FF2B5EF4-FFF2-40B4-BE49-F238E27FC236}">
                <a16:creationId xmlns:a16="http://schemas.microsoft.com/office/drawing/2014/main" id="{E91E72B3-2220-B722-CA65-BB603B5CE1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9594" y="4673475"/>
            <a:ext cx="540874" cy="540874"/>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A43D990D-DEA6-962B-F65F-595B7A402E12}"/>
              </a:ext>
            </a:extLst>
          </p:cNvPr>
          <p:cNvSpPr txBox="1"/>
          <p:nvPr/>
        </p:nvSpPr>
        <p:spPr>
          <a:xfrm>
            <a:off x="7356577" y="5515067"/>
            <a:ext cx="1673265" cy="430887"/>
          </a:xfrm>
          <a:prstGeom prst="rect">
            <a:avLst/>
          </a:prstGeom>
          <a:noFill/>
        </p:spPr>
        <p:txBody>
          <a:bodyPr wrap="square" rtlCol="0">
            <a:spAutoFit/>
          </a:bodyPr>
          <a:lstStyle/>
          <a:p>
            <a:pPr algn="ctr"/>
            <a:r>
              <a:rPr lang="it-IT" sz="1100" b="1" i="1" u="sng" dirty="0">
                <a:latin typeface="Georgia" panose="02040502050405020303" pitchFamily="18" charset="0"/>
              </a:rPr>
              <a:t>Low-Tech &amp; </a:t>
            </a:r>
          </a:p>
          <a:p>
            <a:pPr algn="ctr"/>
            <a:r>
              <a:rPr lang="it-IT" sz="1100" b="1" i="1" u="sng" dirty="0">
                <a:latin typeface="Georgia" panose="02040502050405020303" pitchFamily="18" charset="0"/>
              </a:rPr>
              <a:t>Consolidate</a:t>
            </a:r>
          </a:p>
        </p:txBody>
      </p:sp>
      <p:pic>
        <p:nvPicPr>
          <p:cNvPr id="32" name="Picture 14" descr="Carbon Health 19600 Vallco Pkwy, Cupertino, CA 95014 - YP.com">
            <a:extLst>
              <a:ext uri="{FF2B5EF4-FFF2-40B4-BE49-F238E27FC236}">
                <a16:creationId xmlns:a16="http://schemas.microsoft.com/office/drawing/2014/main" id="{F6862BF7-1C5A-1D23-DC57-5F4349A613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80" y="3668870"/>
            <a:ext cx="555733" cy="555219"/>
          </a:xfrm>
          <a:prstGeom prst="ellipse">
            <a:avLst/>
          </a:prstGeom>
          <a:ln w="381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4" name="CasellaDiTesto 23">
            <a:extLst>
              <a:ext uri="{FF2B5EF4-FFF2-40B4-BE49-F238E27FC236}">
                <a16:creationId xmlns:a16="http://schemas.microsoft.com/office/drawing/2014/main" id="{7483E04F-8E8A-42DC-0324-EB2AACBB78D2}"/>
              </a:ext>
            </a:extLst>
          </p:cNvPr>
          <p:cNvSpPr txBox="1"/>
          <p:nvPr/>
        </p:nvSpPr>
        <p:spPr>
          <a:xfrm>
            <a:off x="195207" y="5359763"/>
            <a:ext cx="1393753" cy="276999"/>
          </a:xfrm>
          <a:prstGeom prst="rect">
            <a:avLst/>
          </a:prstGeom>
          <a:solidFill>
            <a:schemeClr val="accent2">
              <a:lumMod val="40000"/>
              <a:lumOff val="60000"/>
            </a:schemeClr>
          </a:solidFill>
          <a:ln w="19050">
            <a:solidFill>
              <a:srgbClr val="C49500"/>
            </a:solidFill>
          </a:ln>
        </p:spPr>
        <p:txBody>
          <a:bodyPr wrap="square" rtlCol="0">
            <a:spAutoFit/>
          </a:bodyPr>
          <a:lstStyle/>
          <a:p>
            <a:pPr algn="ctr"/>
            <a:r>
              <a:rPr lang="it-IT" sz="1200" b="1" dirty="0">
                <a:latin typeface="Georgia" panose="02040502050405020303" pitchFamily="18" charset="0"/>
              </a:rPr>
              <a:t>B2B / B2C</a:t>
            </a:r>
          </a:p>
        </p:txBody>
      </p:sp>
      <p:sp>
        <p:nvSpPr>
          <p:cNvPr id="5" name="Segnaposto data 4">
            <a:extLst>
              <a:ext uri="{FF2B5EF4-FFF2-40B4-BE49-F238E27FC236}">
                <a16:creationId xmlns:a16="http://schemas.microsoft.com/office/drawing/2014/main" id="{611E0F14-44D8-646E-F7D5-3E2A4C1F78BA}"/>
              </a:ext>
            </a:extLst>
          </p:cNvPr>
          <p:cNvSpPr>
            <a:spLocks noGrp="1"/>
          </p:cNvSpPr>
          <p:nvPr>
            <p:ph type="dt" sz="half" idx="10"/>
          </p:nvPr>
        </p:nvSpPr>
        <p:spPr/>
        <p:txBody>
          <a:bodyPr/>
          <a:lstStyle/>
          <a:p>
            <a:pPr rtl="0"/>
            <a:r>
              <a:rPr lang="it-IT" noProof="0"/>
              <a:t>20/06/2023</a:t>
            </a:r>
          </a:p>
        </p:txBody>
      </p:sp>
      <p:sp>
        <p:nvSpPr>
          <p:cNvPr id="8" name="Segnaposto numero diapositiva 7">
            <a:extLst>
              <a:ext uri="{FF2B5EF4-FFF2-40B4-BE49-F238E27FC236}">
                <a16:creationId xmlns:a16="http://schemas.microsoft.com/office/drawing/2014/main" id="{1C6AAFFE-0CCE-C09E-E631-8C8D65EEB0B7}"/>
              </a:ext>
            </a:extLst>
          </p:cNvPr>
          <p:cNvSpPr>
            <a:spLocks noGrp="1"/>
          </p:cNvSpPr>
          <p:nvPr>
            <p:ph type="sldNum" sz="quarter" idx="12"/>
          </p:nvPr>
        </p:nvSpPr>
        <p:spPr/>
        <p:txBody>
          <a:bodyPr/>
          <a:lstStyle/>
          <a:p>
            <a:pPr rtl="0"/>
            <a:fld id="{D8DA9DAA-006C-4F4B-980E-E3DF019B24E2}" type="slidenum">
              <a:rPr lang="it-IT" noProof="0" smtClean="0"/>
              <a:t>18</a:t>
            </a:fld>
            <a:endParaRPr lang="it-IT" noProof="0"/>
          </a:p>
        </p:txBody>
      </p:sp>
    </p:spTree>
    <p:extLst>
      <p:ext uri="{BB962C8B-B14F-4D97-AF65-F5344CB8AC3E}">
        <p14:creationId xmlns:p14="http://schemas.microsoft.com/office/powerpoint/2010/main" val="2236716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cxnSp>
        <p:nvCxnSpPr>
          <p:cNvPr id="20" name="Connettore 2 19">
            <a:extLst>
              <a:ext uri="{FF2B5EF4-FFF2-40B4-BE49-F238E27FC236}">
                <a16:creationId xmlns:a16="http://schemas.microsoft.com/office/drawing/2014/main" id="{F51CEFB1-9110-FBF2-F594-357791AD8AE2}"/>
              </a:ext>
            </a:extLst>
          </p:cNvPr>
          <p:cNvCxnSpPr>
            <a:cxnSpLocks/>
          </p:cNvCxnSpPr>
          <p:nvPr/>
        </p:nvCxnSpPr>
        <p:spPr>
          <a:xfrm flipV="1">
            <a:off x="1701202" y="2062716"/>
            <a:ext cx="0" cy="4305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7121368-67A2-E6FF-8A09-CD8800B83741}"/>
              </a:ext>
            </a:extLst>
          </p:cNvPr>
          <p:cNvCxnSpPr>
            <a:cxnSpLocks/>
          </p:cNvCxnSpPr>
          <p:nvPr/>
        </p:nvCxnSpPr>
        <p:spPr>
          <a:xfrm>
            <a:off x="1053273" y="4455042"/>
            <a:ext cx="103616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Figura a mano libera: forma 35">
            <a:extLst>
              <a:ext uri="{FF2B5EF4-FFF2-40B4-BE49-F238E27FC236}">
                <a16:creationId xmlns:a16="http://schemas.microsoft.com/office/drawing/2014/main" id="{565C45A0-0296-BA79-B379-4A9F15A1BED4}"/>
              </a:ext>
            </a:extLst>
          </p:cNvPr>
          <p:cNvSpPr/>
          <p:nvPr/>
        </p:nvSpPr>
        <p:spPr>
          <a:xfrm>
            <a:off x="1701209" y="2220727"/>
            <a:ext cx="8708065" cy="3350738"/>
          </a:xfrm>
          <a:custGeom>
            <a:avLst/>
            <a:gdLst>
              <a:gd name="connsiteX0" fmla="*/ 0 w 8814391"/>
              <a:gd name="connsiteY0" fmla="*/ 2700669 h 4135638"/>
              <a:gd name="connsiteX1" fmla="*/ 606056 w 8814391"/>
              <a:gd name="connsiteY1" fmla="*/ 3732028 h 4135638"/>
              <a:gd name="connsiteX2" fmla="*/ 2190307 w 8814391"/>
              <a:gd name="connsiteY2" fmla="*/ 4125432 h 4135638"/>
              <a:gd name="connsiteX3" fmla="*/ 3657600 w 8814391"/>
              <a:gd name="connsiteY3" fmla="*/ 3370521 h 4135638"/>
              <a:gd name="connsiteX4" fmla="*/ 4603898 w 8814391"/>
              <a:gd name="connsiteY4" fmla="*/ 2200939 h 4135638"/>
              <a:gd name="connsiteX5" fmla="*/ 5720317 w 8814391"/>
              <a:gd name="connsiteY5" fmla="*/ 1180214 h 4135638"/>
              <a:gd name="connsiteX6" fmla="*/ 7091917 w 8814391"/>
              <a:gd name="connsiteY6" fmla="*/ 414669 h 4135638"/>
              <a:gd name="connsiteX7" fmla="*/ 8814391 w 8814391"/>
              <a:gd name="connsiteY7" fmla="*/ 0 h 413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4391" h="4135638">
                <a:moveTo>
                  <a:pt x="0" y="2700669"/>
                </a:moveTo>
                <a:cubicBezTo>
                  <a:pt x="120502" y="3097618"/>
                  <a:pt x="241005" y="3494568"/>
                  <a:pt x="606056" y="3732028"/>
                </a:cubicBezTo>
                <a:cubicBezTo>
                  <a:pt x="971107" y="3969489"/>
                  <a:pt x="1681716" y="4185683"/>
                  <a:pt x="2190307" y="4125432"/>
                </a:cubicBezTo>
                <a:cubicBezTo>
                  <a:pt x="2698898" y="4065181"/>
                  <a:pt x="3255335" y="3691270"/>
                  <a:pt x="3657600" y="3370521"/>
                </a:cubicBezTo>
                <a:cubicBezTo>
                  <a:pt x="4059865" y="3049772"/>
                  <a:pt x="4260112" y="2565990"/>
                  <a:pt x="4603898" y="2200939"/>
                </a:cubicBezTo>
                <a:cubicBezTo>
                  <a:pt x="4947684" y="1835888"/>
                  <a:pt x="5305647" y="1477926"/>
                  <a:pt x="5720317" y="1180214"/>
                </a:cubicBezTo>
                <a:cubicBezTo>
                  <a:pt x="6134987" y="882502"/>
                  <a:pt x="6576238" y="611371"/>
                  <a:pt x="7091917" y="414669"/>
                </a:cubicBezTo>
                <a:cubicBezTo>
                  <a:pt x="7607596" y="217967"/>
                  <a:pt x="8210993" y="108983"/>
                  <a:pt x="8814391" y="0"/>
                </a:cubicBezTo>
              </a:path>
            </a:pathLst>
          </a:cu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8" name="Diagramma 37">
            <a:extLst>
              <a:ext uri="{FF2B5EF4-FFF2-40B4-BE49-F238E27FC236}">
                <a16:creationId xmlns:a16="http://schemas.microsoft.com/office/drawing/2014/main" id="{640D08A7-51A7-55D5-1D87-FD4F2E1C9FF2}"/>
              </a:ext>
            </a:extLst>
          </p:cNvPr>
          <p:cNvGraphicFramePr/>
          <p:nvPr/>
        </p:nvGraphicFramePr>
        <p:xfrm>
          <a:off x="1813440" y="6095767"/>
          <a:ext cx="8918294" cy="272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Analysis of the Startup Life-Cycle - Round</a:t>
            </a:r>
            <a:endParaRPr lang="it-IT" sz="2800" dirty="0">
              <a:solidFill>
                <a:schemeClr val="accent3">
                  <a:lumMod val="50000"/>
                </a:schemeClr>
              </a:solidFill>
              <a:latin typeface="Imprint MT Shadow" panose="04020605060303030202" pitchFamily="82" charset="0"/>
            </a:endParaRPr>
          </a:p>
        </p:txBody>
      </p:sp>
      <p:sp>
        <p:nvSpPr>
          <p:cNvPr id="41" name="CasellaDiTesto 40">
            <a:extLst>
              <a:ext uri="{FF2B5EF4-FFF2-40B4-BE49-F238E27FC236}">
                <a16:creationId xmlns:a16="http://schemas.microsoft.com/office/drawing/2014/main" id="{5CA9126A-2E05-4E7F-63B3-B8179B8C6D70}"/>
              </a:ext>
            </a:extLst>
          </p:cNvPr>
          <p:cNvSpPr txBox="1"/>
          <p:nvPr/>
        </p:nvSpPr>
        <p:spPr>
          <a:xfrm>
            <a:off x="594971" y="2205776"/>
            <a:ext cx="1200007" cy="338554"/>
          </a:xfrm>
          <a:prstGeom prst="rect">
            <a:avLst/>
          </a:prstGeom>
          <a:noFill/>
        </p:spPr>
        <p:txBody>
          <a:bodyPr wrap="square" rtlCol="0">
            <a:spAutoFit/>
          </a:bodyPr>
          <a:lstStyle/>
          <a:p>
            <a:r>
              <a:rPr lang="it-IT" sz="1600" dirty="0">
                <a:latin typeface="Georgia" panose="02040502050405020303" pitchFamily="18" charset="0"/>
              </a:rPr>
              <a:t>Fundings</a:t>
            </a:r>
          </a:p>
        </p:txBody>
      </p:sp>
      <p:sp>
        <p:nvSpPr>
          <p:cNvPr id="42" name="CasellaDiTesto 41">
            <a:extLst>
              <a:ext uri="{FF2B5EF4-FFF2-40B4-BE49-F238E27FC236}">
                <a16:creationId xmlns:a16="http://schemas.microsoft.com/office/drawing/2014/main" id="{88E6CFA7-3CEB-3735-66AE-4DB2B2C95243}"/>
              </a:ext>
            </a:extLst>
          </p:cNvPr>
          <p:cNvSpPr txBox="1"/>
          <p:nvPr/>
        </p:nvSpPr>
        <p:spPr>
          <a:xfrm>
            <a:off x="10250951" y="4594952"/>
            <a:ext cx="726355" cy="338554"/>
          </a:xfrm>
          <a:prstGeom prst="rect">
            <a:avLst/>
          </a:prstGeom>
          <a:noFill/>
        </p:spPr>
        <p:txBody>
          <a:bodyPr wrap="square" rtlCol="0">
            <a:spAutoFit/>
          </a:bodyPr>
          <a:lstStyle/>
          <a:p>
            <a:r>
              <a:rPr lang="it-IT" sz="1600" dirty="0">
                <a:latin typeface="Georgia" panose="02040502050405020303" pitchFamily="18" charset="0"/>
              </a:rPr>
              <a:t>Time</a:t>
            </a:r>
          </a:p>
        </p:txBody>
      </p:sp>
      <p:sp>
        <p:nvSpPr>
          <p:cNvPr id="52" name="Figura a mano libera: forma 51">
            <a:extLst>
              <a:ext uri="{FF2B5EF4-FFF2-40B4-BE49-F238E27FC236}">
                <a16:creationId xmlns:a16="http://schemas.microsoft.com/office/drawing/2014/main" id="{0E340F50-3B9C-DA07-D12B-2130B105A32D}"/>
              </a:ext>
            </a:extLst>
          </p:cNvPr>
          <p:cNvSpPr/>
          <p:nvPr/>
        </p:nvSpPr>
        <p:spPr>
          <a:xfrm>
            <a:off x="1733107" y="4456009"/>
            <a:ext cx="4008474" cy="1089132"/>
          </a:xfrm>
          <a:custGeom>
            <a:avLst/>
            <a:gdLst>
              <a:gd name="connsiteX0" fmla="*/ 0 w 4072270"/>
              <a:gd name="connsiteY0" fmla="*/ 0 h 1143263"/>
              <a:gd name="connsiteX1" fmla="*/ 329609 w 4072270"/>
              <a:gd name="connsiteY1" fmla="*/ 637953 h 1143263"/>
              <a:gd name="connsiteX2" fmla="*/ 372140 w 4072270"/>
              <a:gd name="connsiteY2" fmla="*/ 648586 h 1143263"/>
              <a:gd name="connsiteX3" fmla="*/ 1063256 w 4072270"/>
              <a:gd name="connsiteY3" fmla="*/ 1010093 h 1143263"/>
              <a:gd name="connsiteX4" fmla="*/ 2115879 w 4072270"/>
              <a:gd name="connsiteY4" fmla="*/ 1137683 h 1143263"/>
              <a:gd name="connsiteX5" fmla="*/ 3009014 w 4072270"/>
              <a:gd name="connsiteY5" fmla="*/ 850604 h 1143263"/>
              <a:gd name="connsiteX6" fmla="*/ 3795823 w 4072270"/>
              <a:gd name="connsiteY6" fmla="*/ 340242 h 1143263"/>
              <a:gd name="connsiteX7" fmla="*/ 4072270 w 4072270"/>
              <a:gd name="connsiteY7" fmla="*/ 31897 h 114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2270" h="1143263">
                <a:moveTo>
                  <a:pt x="0" y="0"/>
                </a:moveTo>
                <a:cubicBezTo>
                  <a:pt x="133793" y="264927"/>
                  <a:pt x="267586" y="529855"/>
                  <a:pt x="329609" y="637953"/>
                </a:cubicBezTo>
                <a:cubicBezTo>
                  <a:pt x="391632" y="746051"/>
                  <a:pt x="249866" y="586563"/>
                  <a:pt x="372140" y="648586"/>
                </a:cubicBezTo>
                <a:cubicBezTo>
                  <a:pt x="494414" y="710609"/>
                  <a:pt x="772633" y="928577"/>
                  <a:pt x="1063256" y="1010093"/>
                </a:cubicBezTo>
                <a:cubicBezTo>
                  <a:pt x="1353879" y="1091609"/>
                  <a:pt x="1791586" y="1164265"/>
                  <a:pt x="2115879" y="1137683"/>
                </a:cubicBezTo>
                <a:cubicBezTo>
                  <a:pt x="2440172" y="1111102"/>
                  <a:pt x="2729023" y="983511"/>
                  <a:pt x="3009014" y="850604"/>
                </a:cubicBezTo>
                <a:cubicBezTo>
                  <a:pt x="3289005" y="717697"/>
                  <a:pt x="3618614" y="476693"/>
                  <a:pt x="3795823" y="340242"/>
                </a:cubicBezTo>
                <a:cubicBezTo>
                  <a:pt x="3973032" y="203791"/>
                  <a:pt x="4022651" y="117844"/>
                  <a:pt x="4072270" y="31897"/>
                </a:cubicBezTo>
              </a:path>
            </a:pathLst>
          </a:custGeom>
          <a:solidFill>
            <a:srgbClr val="FF3333">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Figura a mano libera: forma 52">
            <a:extLst>
              <a:ext uri="{FF2B5EF4-FFF2-40B4-BE49-F238E27FC236}">
                <a16:creationId xmlns:a16="http://schemas.microsoft.com/office/drawing/2014/main" id="{93B43A04-74BA-BF4F-8F0C-BE97E1DB9F7D}"/>
              </a:ext>
            </a:extLst>
          </p:cNvPr>
          <p:cNvSpPr/>
          <p:nvPr/>
        </p:nvSpPr>
        <p:spPr>
          <a:xfrm>
            <a:off x="5911703" y="2222206"/>
            <a:ext cx="4540102" cy="2232837"/>
          </a:xfrm>
          <a:custGeom>
            <a:avLst/>
            <a:gdLst>
              <a:gd name="connsiteX0" fmla="*/ 0 w 4540102"/>
              <a:gd name="connsiteY0" fmla="*/ 2232837 h 2232837"/>
              <a:gd name="connsiteX1" fmla="*/ 552893 w 4540102"/>
              <a:gd name="connsiteY1" fmla="*/ 1616148 h 2232837"/>
              <a:gd name="connsiteX2" fmla="*/ 1286539 w 4540102"/>
              <a:gd name="connsiteY2" fmla="*/ 1095153 h 2232837"/>
              <a:gd name="connsiteX3" fmla="*/ 1956390 w 4540102"/>
              <a:gd name="connsiteY3" fmla="*/ 701748 h 2232837"/>
              <a:gd name="connsiteX4" fmla="*/ 2604977 w 4540102"/>
              <a:gd name="connsiteY4" fmla="*/ 425302 h 2232837"/>
              <a:gd name="connsiteX5" fmla="*/ 3317358 w 4540102"/>
              <a:gd name="connsiteY5" fmla="*/ 223283 h 2232837"/>
              <a:gd name="connsiteX6" fmla="*/ 4029739 w 4540102"/>
              <a:gd name="connsiteY6" fmla="*/ 85060 h 2232837"/>
              <a:gd name="connsiteX7" fmla="*/ 4540102 w 4540102"/>
              <a:gd name="connsiteY7" fmla="*/ 0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0102" h="2232837">
                <a:moveTo>
                  <a:pt x="0" y="2232837"/>
                </a:moveTo>
                <a:cubicBezTo>
                  <a:pt x="169235" y="2019299"/>
                  <a:pt x="338470" y="1805762"/>
                  <a:pt x="552893" y="1616148"/>
                </a:cubicBezTo>
                <a:cubicBezTo>
                  <a:pt x="767316" y="1426534"/>
                  <a:pt x="1052623" y="1247553"/>
                  <a:pt x="1286539" y="1095153"/>
                </a:cubicBezTo>
                <a:cubicBezTo>
                  <a:pt x="1520455" y="942753"/>
                  <a:pt x="1736650" y="813390"/>
                  <a:pt x="1956390" y="701748"/>
                </a:cubicBezTo>
                <a:cubicBezTo>
                  <a:pt x="2176130" y="590106"/>
                  <a:pt x="2378149" y="505046"/>
                  <a:pt x="2604977" y="425302"/>
                </a:cubicBezTo>
                <a:cubicBezTo>
                  <a:pt x="2831805" y="345558"/>
                  <a:pt x="3079898" y="279990"/>
                  <a:pt x="3317358" y="223283"/>
                </a:cubicBezTo>
                <a:cubicBezTo>
                  <a:pt x="3554818" y="166576"/>
                  <a:pt x="3825948" y="122274"/>
                  <a:pt x="4029739" y="85060"/>
                </a:cubicBezTo>
                <a:cubicBezTo>
                  <a:pt x="4233530" y="47846"/>
                  <a:pt x="4386816" y="23923"/>
                  <a:pt x="4540102" y="0"/>
                </a:cubicBezTo>
              </a:path>
            </a:pathLst>
          </a:custGeom>
          <a:solidFill>
            <a:srgbClr val="A9DA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con due angoli in diagonale arrotondati 55">
            <a:extLst>
              <a:ext uri="{FF2B5EF4-FFF2-40B4-BE49-F238E27FC236}">
                <a16:creationId xmlns:a16="http://schemas.microsoft.com/office/drawing/2014/main" id="{DB6865CD-FECC-C0EB-A5DD-C992B8CDF44C}"/>
              </a:ext>
            </a:extLst>
          </p:cNvPr>
          <p:cNvSpPr/>
          <p:nvPr/>
        </p:nvSpPr>
        <p:spPr>
          <a:xfrm rot="5400000">
            <a:off x="8346558" y="2513226"/>
            <a:ext cx="1266439" cy="2542346"/>
          </a:xfrm>
          <a:prstGeom prst="round2Diag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con due angoli in diagonale arrotondati 56">
            <a:extLst>
              <a:ext uri="{FF2B5EF4-FFF2-40B4-BE49-F238E27FC236}">
                <a16:creationId xmlns:a16="http://schemas.microsoft.com/office/drawing/2014/main" id="{B224C15F-D755-F9E5-6709-68136DE3D6F7}"/>
              </a:ext>
            </a:extLst>
          </p:cNvPr>
          <p:cNvSpPr/>
          <p:nvPr/>
        </p:nvSpPr>
        <p:spPr>
          <a:xfrm rot="5400000">
            <a:off x="7141598" y="3215991"/>
            <a:ext cx="817366" cy="1570074"/>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Rettangolo con due angoli in diagonale arrotondati 57">
            <a:extLst>
              <a:ext uri="{FF2B5EF4-FFF2-40B4-BE49-F238E27FC236}">
                <a16:creationId xmlns:a16="http://schemas.microsoft.com/office/drawing/2014/main" id="{A00A4715-7772-BE74-28E2-455CDF010862}"/>
              </a:ext>
            </a:extLst>
          </p:cNvPr>
          <p:cNvSpPr/>
          <p:nvPr/>
        </p:nvSpPr>
        <p:spPr>
          <a:xfrm rot="5400000">
            <a:off x="8914769" y="2092818"/>
            <a:ext cx="802122" cy="1870241"/>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Rettangolo con due angoli in diagonale arrotondati 58">
            <a:extLst>
              <a:ext uri="{FF2B5EF4-FFF2-40B4-BE49-F238E27FC236}">
                <a16:creationId xmlns:a16="http://schemas.microsoft.com/office/drawing/2014/main" id="{F8B23462-C3DA-7508-DAA2-149380CA43BC}"/>
              </a:ext>
            </a:extLst>
          </p:cNvPr>
          <p:cNvSpPr/>
          <p:nvPr/>
        </p:nvSpPr>
        <p:spPr>
          <a:xfrm rot="5400000">
            <a:off x="9581458" y="2329085"/>
            <a:ext cx="802122" cy="853510"/>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Rettangolo con due angoli in diagonale arrotondati 59">
            <a:extLst>
              <a:ext uri="{FF2B5EF4-FFF2-40B4-BE49-F238E27FC236}">
                <a16:creationId xmlns:a16="http://schemas.microsoft.com/office/drawing/2014/main" id="{CE57DB88-80A1-44A1-7CE1-DB2FD52D203F}"/>
              </a:ext>
            </a:extLst>
          </p:cNvPr>
          <p:cNvSpPr/>
          <p:nvPr/>
        </p:nvSpPr>
        <p:spPr>
          <a:xfrm rot="5400000">
            <a:off x="6502424" y="3967232"/>
            <a:ext cx="355518" cy="545256"/>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Rettangolo con due angoli in diagonale arrotondati 60">
            <a:extLst>
              <a:ext uri="{FF2B5EF4-FFF2-40B4-BE49-F238E27FC236}">
                <a16:creationId xmlns:a16="http://schemas.microsoft.com/office/drawing/2014/main" id="{2AA7630E-6D96-E037-0631-4AA1E545C9D1}"/>
              </a:ext>
            </a:extLst>
          </p:cNvPr>
          <p:cNvSpPr/>
          <p:nvPr/>
        </p:nvSpPr>
        <p:spPr>
          <a:xfrm rot="5400000">
            <a:off x="6247053" y="4029309"/>
            <a:ext cx="243147" cy="545256"/>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con due angoli in diagonale arrotondati 61">
            <a:extLst>
              <a:ext uri="{FF2B5EF4-FFF2-40B4-BE49-F238E27FC236}">
                <a16:creationId xmlns:a16="http://schemas.microsoft.com/office/drawing/2014/main" id="{EDBEAEBA-E67E-CF09-8F79-EB5769B9A556}"/>
              </a:ext>
            </a:extLst>
          </p:cNvPr>
          <p:cNvSpPr/>
          <p:nvPr/>
        </p:nvSpPr>
        <p:spPr>
          <a:xfrm rot="5400000">
            <a:off x="6228184" y="4092312"/>
            <a:ext cx="120867" cy="545256"/>
          </a:xfrm>
          <a:prstGeom prst="round2DiagRect">
            <a:avLst>
              <a:gd name="adj1" fmla="val 16667"/>
              <a:gd name="adj2" fmla="val 50000"/>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Rettangolo 62">
            <a:extLst>
              <a:ext uri="{FF2B5EF4-FFF2-40B4-BE49-F238E27FC236}">
                <a16:creationId xmlns:a16="http://schemas.microsoft.com/office/drawing/2014/main" id="{FF7DA6FA-1AF5-A998-1AF7-6C347AA129F2}"/>
              </a:ext>
            </a:extLst>
          </p:cNvPr>
          <p:cNvSpPr/>
          <p:nvPr/>
        </p:nvSpPr>
        <p:spPr>
          <a:xfrm>
            <a:off x="10131771" y="2297963"/>
            <a:ext cx="288854" cy="2102945"/>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7" name="Diagramma 6">
            <a:extLst>
              <a:ext uri="{FF2B5EF4-FFF2-40B4-BE49-F238E27FC236}">
                <a16:creationId xmlns:a16="http://schemas.microsoft.com/office/drawing/2014/main" id="{9BBD7869-0833-C89C-F340-C0EDE1CC4951}"/>
              </a:ext>
            </a:extLst>
          </p:cNvPr>
          <p:cNvGraphicFramePr/>
          <p:nvPr/>
        </p:nvGraphicFramePr>
        <p:xfrm>
          <a:off x="1813438" y="5735337"/>
          <a:ext cx="10183339" cy="2721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CasellaDiTesto 9">
            <a:extLst>
              <a:ext uri="{FF2B5EF4-FFF2-40B4-BE49-F238E27FC236}">
                <a16:creationId xmlns:a16="http://schemas.microsoft.com/office/drawing/2014/main" id="{DE49CFDD-DD6F-36D7-10E7-8914C7F465C2}"/>
              </a:ext>
            </a:extLst>
          </p:cNvPr>
          <p:cNvSpPr txBox="1"/>
          <p:nvPr/>
        </p:nvSpPr>
        <p:spPr>
          <a:xfrm>
            <a:off x="195209" y="6060163"/>
            <a:ext cx="1393753" cy="276999"/>
          </a:xfrm>
          <a:prstGeom prst="rect">
            <a:avLst/>
          </a:prstGeom>
          <a:solidFill>
            <a:schemeClr val="accent2">
              <a:lumMod val="40000"/>
              <a:lumOff val="60000"/>
            </a:schemeClr>
          </a:solidFill>
          <a:ln>
            <a:noFill/>
          </a:ln>
        </p:spPr>
        <p:txBody>
          <a:bodyPr wrap="square" rtlCol="0">
            <a:spAutoFit/>
          </a:bodyPr>
          <a:lstStyle/>
          <a:p>
            <a:pPr algn="ctr"/>
            <a:r>
              <a:rPr lang="it-IT" sz="1200" b="1" dirty="0">
                <a:latin typeface="Georgia" panose="02040502050405020303" pitchFamily="18" charset="0"/>
              </a:rPr>
              <a:t>Finanziamento</a:t>
            </a:r>
          </a:p>
        </p:txBody>
      </p:sp>
      <p:sp>
        <p:nvSpPr>
          <p:cNvPr id="11" name="CasellaDiTesto 10">
            <a:extLst>
              <a:ext uri="{FF2B5EF4-FFF2-40B4-BE49-F238E27FC236}">
                <a16:creationId xmlns:a16="http://schemas.microsoft.com/office/drawing/2014/main" id="{A9B266BD-18DD-8EEA-80E0-1BE72292FE0D}"/>
              </a:ext>
            </a:extLst>
          </p:cNvPr>
          <p:cNvSpPr txBox="1"/>
          <p:nvPr/>
        </p:nvSpPr>
        <p:spPr>
          <a:xfrm>
            <a:off x="195208" y="5730511"/>
            <a:ext cx="1393753" cy="276999"/>
          </a:xfrm>
          <a:prstGeom prst="rect">
            <a:avLst/>
          </a:prstGeom>
          <a:solidFill>
            <a:schemeClr val="accent2">
              <a:lumMod val="40000"/>
              <a:lumOff val="60000"/>
            </a:schemeClr>
          </a:solidFill>
          <a:ln>
            <a:noFill/>
          </a:ln>
        </p:spPr>
        <p:txBody>
          <a:bodyPr wrap="square" rtlCol="0">
            <a:spAutoFit/>
          </a:bodyPr>
          <a:lstStyle/>
          <a:p>
            <a:pPr algn="ctr"/>
            <a:r>
              <a:rPr lang="it-IT" sz="1200" b="1" dirty="0">
                <a:latin typeface="Georgia" panose="02040502050405020303" pitchFamily="18" charset="0"/>
              </a:rPr>
              <a:t>Prodotto</a:t>
            </a:r>
          </a:p>
        </p:txBody>
      </p:sp>
      <p:sp>
        <p:nvSpPr>
          <p:cNvPr id="12" name="Figura a mano libera: forma 11">
            <a:extLst>
              <a:ext uri="{FF2B5EF4-FFF2-40B4-BE49-F238E27FC236}">
                <a16:creationId xmlns:a16="http://schemas.microsoft.com/office/drawing/2014/main" id="{FFC3C008-F595-7C04-807C-2AAA7ECC9719}"/>
              </a:ext>
            </a:extLst>
          </p:cNvPr>
          <p:cNvSpPr/>
          <p:nvPr/>
        </p:nvSpPr>
        <p:spPr>
          <a:xfrm>
            <a:off x="9308390" y="2174555"/>
            <a:ext cx="2106544" cy="228402"/>
          </a:xfrm>
          <a:custGeom>
            <a:avLst/>
            <a:gdLst>
              <a:gd name="connsiteX0" fmla="*/ 0 w 1623317"/>
              <a:gd name="connsiteY0" fmla="*/ 157678 h 157678"/>
              <a:gd name="connsiteX1" fmla="*/ 842481 w 1623317"/>
              <a:gd name="connsiteY1" fmla="*/ 13840 h 157678"/>
              <a:gd name="connsiteX2" fmla="*/ 1315092 w 1623317"/>
              <a:gd name="connsiteY2" fmla="*/ 13840 h 157678"/>
              <a:gd name="connsiteX3" fmla="*/ 1623317 w 1623317"/>
              <a:gd name="connsiteY3" fmla="*/ 85759 h 157678"/>
            </a:gdLst>
            <a:ahLst/>
            <a:cxnLst>
              <a:cxn ang="0">
                <a:pos x="connsiteX0" y="connsiteY0"/>
              </a:cxn>
              <a:cxn ang="0">
                <a:pos x="connsiteX1" y="connsiteY1"/>
              </a:cxn>
              <a:cxn ang="0">
                <a:pos x="connsiteX2" y="connsiteY2"/>
              </a:cxn>
              <a:cxn ang="0">
                <a:pos x="connsiteX3" y="connsiteY3"/>
              </a:cxn>
            </a:cxnLst>
            <a:rect l="l" t="t" r="r" b="b"/>
            <a:pathLst>
              <a:path w="1623317" h="157678">
                <a:moveTo>
                  <a:pt x="0" y="157678"/>
                </a:moveTo>
                <a:cubicBezTo>
                  <a:pt x="311649" y="97745"/>
                  <a:pt x="623299" y="37813"/>
                  <a:pt x="842481" y="13840"/>
                </a:cubicBezTo>
                <a:cubicBezTo>
                  <a:pt x="1061663" y="-10133"/>
                  <a:pt x="1184953" y="1853"/>
                  <a:pt x="1315092" y="13840"/>
                </a:cubicBezTo>
                <a:cubicBezTo>
                  <a:pt x="1445231" y="25826"/>
                  <a:pt x="1534274" y="55792"/>
                  <a:pt x="1623317" y="85759"/>
                </a:cubicBez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3B6CB557-F825-A560-22B6-3D61F098EB4A}"/>
              </a:ext>
            </a:extLst>
          </p:cNvPr>
          <p:cNvSpPr/>
          <p:nvPr/>
        </p:nvSpPr>
        <p:spPr>
          <a:xfrm>
            <a:off x="10349497" y="2239765"/>
            <a:ext cx="731881" cy="2177853"/>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30365B7-A09B-BAAA-366F-E8DE4C078D78}"/>
              </a:ext>
            </a:extLst>
          </p:cNvPr>
          <p:cNvSpPr/>
          <p:nvPr/>
        </p:nvSpPr>
        <p:spPr>
          <a:xfrm>
            <a:off x="10578235" y="2422620"/>
            <a:ext cx="765576" cy="2012759"/>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64A745BD-61B9-DAC0-7BF7-715ADA720ACA}"/>
              </a:ext>
            </a:extLst>
          </p:cNvPr>
          <p:cNvSpPr/>
          <p:nvPr/>
        </p:nvSpPr>
        <p:spPr>
          <a:xfrm>
            <a:off x="9958485" y="2410181"/>
            <a:ext cx="765576" cy="2012759"/>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CE183BAD-94B5-D139-A57D-5B3E66FAD429}"/>
              </a:ext>
            </a:extLst>
          </p:cNvPr>
          <p:cNvSpPr/>
          <p:nvPr/>
        </p:nvSpPr>
        <p:spPr>
          <a:xfrm>
            <a:off x="10576445" y="2297963"/>
            <a:ext cx="765576" cy="272174"/>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51ACB153-DB21-206E-4759-433B6FF75AE7}"/>
              </a:ext>
            </a:extLst>
          </p:cNvPr>
          <p:cNvSpPr/>
          <p:nvPr/>
        </p:nvSpPr>
        <p:spPr>
          <a:xfrm>
            <a:off x="10774796" y="2255709"/>
            <a:ext cx="443672" cy="149150"/>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E7D39EE6-1312-D99C-AE8C-77175BB7D52C}"/>
              </a:ext>
            </a:extLst>
          </p:cNvPr>
          <p:cNvSpPr/>
          <p:nvPr/>
        </p:nvSpPr>
        <p:spPr>
          <a:xfrm>
            <a:off x="10269028" y="2264153"/>
            <a:ext cx="443672" cy="149150"/>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E10FD414-F168-CAC3-FF63-3B6368B66BD3}"/>
              </a:ext>
            </a:extLst>
          </p:cNvPr>
          <p:cNvSpPr/>
          <p:nvPr/>
        </p:nvSpPr>
        <p:spPr>
          <a:xfrm>
            <a:off x="10513901" y="2207105"/>
            <a:ext cx="443672" cy="182846"/>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9050A539-EED8-7FC1-7061-32151E620F6B}"/>
              </a:ext>
            </a:extLst>
          </p:cNvPr>
          <p:cNvSpPr/>
          <p:nvPr/>
        </p:nvSpPr>
        <p:spPr>
          <a:xfrm>
            <a:off x="10451695" y="2205776"/>
            <a:ext cx="443672" cy="182846"/>
          </a:xfrm>
          <a:prstGeom prst="rect">
            <a:avLst/>
          </a:prstGeom>
          <a:solidFill>
            <a:srgbClr val="A9D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Picture 10" descr="Transcarent for PC - Windows 7,8,10,11">
            <a:extLst>
              <a:ext uri="{FF2B5EF4-FFF2-40B4-BE49-F238E27FC236}">
                <a16:creationId xmlns:a16="http://schemas.microsoft.com/office/drawing/2014/main" id="{61E494BA-E6C5-86F4-6EA0-E5E4332374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3143" y="4455042"/>
            <a:ext cx="556059" cy="556059"/>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 name="Picture 12" descr="Cerebral | LinkedIn">
            <a:extLst>
              <a:ext uri="{FF2B5EF4-FFF2-40B4-BE49-F238E27FC236}">
                <a16:creationId xmlns:a16="http://schemas.microsoft.com/office/drawing/2014/main" id="{D57FEB69-4010-E25F-9CA0-7126FABFC3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1534" y="3947306"/>
            <a:ext cx="550382" cy="550382"/>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28" name="Connettore diritto 27">
            <a:extLst>
              <a:ext uri="{FF2B5EF4-FFF2-40B4-BE49-F238E27FC236}">
                <a16:creationId xmlns:a16="http://schemas.microsoft.com/office/drawing/2014/main" id="{B01950AF-943B-CE80-D6A4-5D1025C740BF}"/>
              </a:ext>
            </a:extLst>
          </p:cNvPr>
          <p:cNvCxnSpPr>
            <a:cxnSpLocks/>
          </p:cNvCxnSpPr>
          <p:nvPr/>
        </p:nvCxnSpPr>
        <p:spPr>
          <a:xfrm>
            <a:off x="5210401" y="2011823"/>
            <a:ext cx="0" cy="3533318"/>
          </a:xfrm>
          <a:prstGeom prst="line">
            <a:avLst/>
          </a:prstGeom>
          <a:ln w="19050">
            <a:solidFill>
              <a:srgbClr val="DD6B0D"/>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E98AE2C-0AD6-B801-C75A-1937085B9EB8}"/>
              </a:ext>
            </a:extLst>
          </p:cNvPr>
          <p:cNvCxnSpPr>
            <a:cxnSpLocks/>
          </p:cNvCxnSpPr>
          <p:nvPr/>
        </p:nvCxnSpPr>
        <p:spPr>
          <a:xfrm>
            <a:off x="6368626" y="2011823"/>
            <a:ext cx="0" cy="3533318"/>
          </a:xfrm>
          <a:prstGeom prst="line">
            <a:avLst/>
          </a:prstGeom>
          <a:ln w="19050">
            <a:solidFill>
              <a:srgbClr val="DD6B0D"/>
            </a:solidFill>
            <a:prstDash val="dash"/>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221156DB-97D5-51D5-5524-D1057B93280C}"/>
              </a:ext>
            </a:extLst>
          </p:cNvPr>
          <p:cNvSpPr txBox="1"/>
          <p:nvPr/>
        </p:nvSpPr>
        <p:spPr>
          <a:xfrm>
            <a:off x="5322001" y="1737347"/>
            <a:ext cx="1200007" cy="307777"/>
          </a:xfrm>
          <a:prstGeom prst="rect">
            <a:avLst/>
          </a:prstGeom>
          <a:noFill/>
        </p:spPr>
        <p:txBody>
          <a:bodyPr wrap="square" rtlCol="0">
            <a:spAutoFit/>
          </a:bodyPr>
          <a:lstStyle/>
          <a:p>
            <a:r>
              <a:rPr lang="it-IT" sz="1400" b="1" i="1" u="sng" dirty="0">
                <a:latin typeface="Georgia" panose="02040502050405020303" pitchFamily="18" charset="0"/>
              </a:rPr>
              <a:t>Round C</a:t>
            </a:r>
          </a:p>
        </p:txBody>
      </p:sp>
      <p:pic>
        <p:nvPicPr>
          <p:cNvPr id="32" name="Picture 14" descr="Carbon Health 19600 Vallco Pkwy, Cupertino, CA 95014 - YP.com">
            <a:extLst>
              <a:ext uri="{FF2B5EF4-FFF2-40B4-BE49-F238E27FC236}">
                <a16:creationId xmlns:a16="http://schemas.microsoft.com/office/drawing/2014/main" id="{F6862BF7-1C5A-1D23-DC57-5F4349A613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22917" y="3236319"/>
            <a:ext cx="555733" cy="555219"/>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3" name="Picture 2" descr="Snart öppnar KRY även i Malmö! | Vårdporten">
            <a:extLst>
              <a:ext uri="{FF2B5EF4-FFF2-40B4-BE49-F238E27FC236}">
                <a16:creationId xmlns:a16="http://schemas.microsoft.com/office/drawing/2014/main" id="{8B22232B-35DC-517E-1113-45D76E88613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242" r="13888"/>
          <a:stretch/>
        </p:blipFill>
        <p:spPr bwMode="auto">
          <a:xfrm>
            <a:off x="6869430" y="2912324"/>
            <a:ext cx="633492" cy="555219"/>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4" name="Connettore diritto 3">
            <a:extLst>
              <a:ext uri="{FF2B5EF4-FFF2-40B4-BE49-F238E27FC236}">
                <a16:creationId xmlns:a16="http://schemas.microsoft.com/office/drawing/2014/main" id="{1FF5C5DE-E0E2-7401-5B34-34B0C003A7B4}"/>
              </a:ext>
            </a:extLst>
          </p:cNvPr>
          <p:cNvCxnSpPr>
            <a:cxnSpLocks/>
          </p:cNvCxnSpPr>
          <p:nvPr/>
        </p:nvCxnSpPr>
        <p:spPr>
          <a:xfrm>
            <a:off x="7636686" y="2011823"/>
            <a:ext cx="0" cy="3532578"/>
          </a:xfrm>
          <a:prstGeom prst="line">
            <a:avLst/>
          </a:prstGeom>
          <a:ln w="19050">
            <a:solidFill>
              <a:srgbClr val="DD6B0D"/>
            </a:solidFill>
            <a:prstDash val="dash"/>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C9BD5B07-DE18-9D60-C804-E93C870BCF4F}"/>
              </a:ext>
            </a:extLst>
          </p:cNvPr>
          <p:cNvSpPr txBox="1"/>
          <p:nvPr/>
        </p:nvSpPr>
        <p:spPr>
          <a:xfrm>
            <a:off x="6536191" y="1746248"/>
            <a:ext cx="1200007" cy="307777"/>
          </a:xfrm>
          <a:prstGeom prst="rect">
            <a:avLst/>
          </a:prstGeom>
          <a:noFill/>
        </p:spPr>
        <p:txBody>
          <a:bodyPr wrap="square" rtlCol="0">
            <a:spAutoFit/>
          </a:bodyPr>
          <a:lstStyle/>
          <a:p>
            <a:r>
              <a:rPr lang="it-IT" sz="1400" b="1" i="1" u="sng" dirty="0">
                <a:latin typeface="Georgia" panose="02040502050405020303" pitchFamily="18" charset="0"/>
              </a:rPr>
              <a:t>Round D</a:t>
            </a:r>
          </a:p>
        </p:txBody>
      </p:sp>
      <p:cxnSp>
        <p:nvCxnSpPr>
          <p:cNvPr id="8" name="Connettore diritto 7">
            <a:extLst>
              <a:ext uri="{FF2B5EF4-FFF2-40B4-BE49-F238E27FC236}">
                <a16:creationId xmlns:a16="http://schemas.microsoft.com/office/drawing/2014/main" id="{C5B536A6-7D20-EB0E-E25A-ACCB6BBC923D}"/>
              </a:ext>
            </a:extLst>
          </p:cNvPr>
          <p:cNvCxnSpPr>
            <a:cxnSpLocks/>
          </p:cNvCxnSpPr>
          <p:nvPr/>
        </p:nvCxnSpPr>
        <p:spPr>
          <a:xfrm>
            <a:off x="8867870" y="2011823"/>
            <a:ext cx="0" cy="3520594"/>
          </a:xfrm>
          <a:prstGeom prst="line">
            <a:avLst/>
          </a:prstGeom>
          <a:ln w="19050">
            <a:solidFill>
              <a:srgbClr val="DD6B0D"/>
            </a:solidFill>
            <a:prstDash val="dash"/>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444C09DB-B402-BE31-A215-EBA92E65F187}"/>
              </a:ext>
            </a:extLst>
          </p:cNvPr>
          <p:cNvSpPr txBox="1"/>
          <p:nvPr/>
        </p:nvSpPr>
        <p:spPr>
          <a:xfrm>
            <a:off x="7807375" y="1745129"/>
            <a:ext cx="1200007" cy="307777"/>
          </a:xfrm>
          <a:prstGeom prst="rect">
            <a:avLst/>
          </a:prstGeom>
          <a:noFill/>
        </p:spPr>
        <p:txBody>
          <a:bodyPr wrap="square" rtlCol="0">
            <a:spAutoFit/>
          </a:bodyPr>
          <a:lstStyle/>
          <a:p>
            <a:r>
              <a:rPr lang="it-IT" sz="1400" b="1" i="1" u="sng" dirty="0">
                <a:latin typeface="Georgia" panose="02040502050405020303" pitchFamily="18" charset="0"/>
              </a:rPr>
              <a:t>Round E</a:t>
            </a:r>
          </a:p>
        </p:txBody>
      </p:sp>
      <p:sp>
        <p:nvSpPr>
          <p:cNvPr id="16" name="CasellaDiTesto 15">
            <a:extLst>
              <a:ext uri="{FF2B5EF4-FFF2-40B4-BE49-F238E27FC236}">
                <a16:creationId xmlns:a16="http://schemas.microsoft.com/office/drawing/2014/main" id="{52129161-B0E3-032F-AD2E-E85CCF297B1D}"/>
              </a:ext>
            </a:extLst>
          </p:cNvPr>
          <p:cNvSpPr txBox="1"/>
          <p:nvPr/>
        </p:nvSpPr>
        <p:spPr>
          <a:xfrm>
            <a:off x="9009081" y="1744874"/>
            <a:ext cx="1200007" cy="307777"/>
          </a:xfrm>
          <a:prstGeom prst="rect">
            <a:avLst/>
          </a:prstGeom>
          <a:noFill/>
        </p:spPr>
        <p:txBody>
          <a:bodyPr wrap="square" rtlCol="0">
            <a:spAutoFit/>
          </a:bodyPr>
          <a:lstStyle/>
          <a:p>
            <a:r>
              <a:rPr lang="it-IT" sz="1400" b="1" i="1" u="sng" dirty="0">
                <a:latin typeface="Georgia" panose="02040502050405020303" pitchFamily="18" charset="0"/>
              </a:rPr>
              <a:t>Round F</a:t>
            </a:r>
          </a:p>
        </p:txBody>
      </p:sp>
      <p:cxnSp>
        <p:nvCxnSpPr>
          <p:cNvPr id="29" name="Connettore diritto 28">
            <a:extLst>
              <a:ext uri="{FF2B5EF4-FFF2-40B4-BE49-F238E27FC236}">
                <a16:creationId xmlns:a16="http://schemas.microsoft.com/office/drawing/2014/main" id="{EEAFDB33-F9D1-77AB-946C-BC5657727852}"/>
              </a:ext>
            </a:extLst>
          </p:cNvPr>
          <p:cNvCxnSpPr>
            <a:cxnSpLocks/>
          </p:cNvCxnSpPr>
          <p:nvPr/>
        </p:nvCxnSpPr>
        <p:spPr>
          <a:xfrm flipH="1">
            <a:off x="10078512" y="1940803"/>
            <a:ext cx="15866" cy="3520594"/>
          </a:xfrm>
          <a:prstGeom prst="line">
            <a:avLst/>
          </a:prstGeom>
          <a:ln w="19050">
            <a:solidFill>
              <a:srgbClr val="DD6B0D"/>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 descr="K Health Expands Board and Executive Team | citybiz">
            <a:extLst>
              <a:ext uri="{FF2B5EF4-FFF2-40B4-BE49-F238E27FC236}">
                <a16:creationId xmlns:a16="http://schemas.microsoft.com/office/drawing/2014/main" id="{B381BA03-D04A-7669-CBA2-ADE11E6E8CB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615" r="15652"/>
          <a:stretch/>
        </p:blipFill>
        <p:spPr bwMode="auto">
          <a:xfrm>
            <a:off x="7745597" y="2641410"/>
            <a:ext cx="597095" cy="566154"/>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5" name="Picture 8" descr="ZocDoc Customer Service, Complaints and Reviews">
            <a:extLst>
              <a:ext uri="{FF2B5EF4-FFF2-40B4-BE49-F238E27FC236}">
                <a16:creationId xmlns:a16="http://schemas.microsoft.com/office/drawing/2014/main" id="{E91E72B3-2220-B722-CA65-BB603B5CE1E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93211" y="2338282"/>
            <a:ext cx="540874" cy="540874"/>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6" name="Immagine 45" descr="Immagine che contiene Carattere, logo, Elementi grafici, testo&#10;&#10;Descrizione generata automaticamente">
            <a:extLst>
              <a:ext uri="{FF2B5EF4-FFF2-40B4-BE49-F238E27FC236}">
                <a16:creationId xmlns:a16="http://schemas.microsoft.com/office/drawing/2014/main" id="{8AFF0896-FF7F-92EA-7F15-981E0E9CF36B}"/>
              </a:ext>
            </a:extLst>
          </p:cNvPr>
          <p:cNvPicPr>
            <a:picLocks noChangeAspect="1"/>
          </p:cNvPicPr>
          <p:nvPr/>
        </p:nvPicPr>
        <p:blipFill>
          <a:blip r:embed="rId19"/>
          <a:stretch>
            <a:fillRect/>
          </a:stretch>
        </p:blipFill>
        <p:spPr>
          <a:xfrm>
            <a:off x="8963074" y="2253311"/>
            <a:ext cx="538469" cy="536197"/>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6" descr="微医(挂号网)免费下载_华为应用市场|微医(挂号网)安卓版(3.6.4)下载">
            <a:extLst>
              <a:ext uri="{FF2B5EF4-FFF2-40B4-BE49-F238E27FC236}">
                <a16:creationId xmlns:a16="http://schemas.microsoft.com/office/drawing/2014/main" id="{57C1BCEE-1513-01D4-F636-2B144A65A26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65281" y="2137258"/>
            <a:ext cx="531334" cy="531334"/>
          </a:xfrm>
          <a:prstGeom prst="ellipse">
            <a:avLst/>
          </a:prstGeom>
          <a:ln w="95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 name="Segnaposto data 26">
            <a:extLst>
              <a:ext uri="{FF2B5EF4-FFF2-40B4-BE49-F238E27FC236}">
                <a16:creationId xmlns:a16="http://schemas.microsoft.com/office/drawing/2014/main" id="{BAC52730-3DBE-2F86-4C9B-8AC4A7D110B6}"/>
              </a:ext>
            </a:extLst>
          </p:cNvPr>
          <p:cNvSpPr>
            <a:spLocks noGrp="1"/>
          </p:cNvSpPr>
          <p:nvPr>
            <p:ph type="dt" sz="half" idx="10"/>
          </p:nvPr>
        </p:nvSpPr>
        <p:spPr/>
        <p:txBody>
          <a:bodyPr/>
          <a:lstStyle/>
          <a:p>
            <a:pPr rtl="0"/>
            <a:r>
              <a:rPr lang="it-IT" noProof="0"/>
              <a:t>20/06/2023</a:t>
            </a:r>
          </a:p>
        </p:txBody>
      </p:sp>
      <p:sp>
        <p:nvSpPr>
          <p:cNvPr id="34" name="Segnaposto numero diapositiva 33">
            <a:extLst>
              <a:ext uri="{FF2B5EF4-FFF2-40B4-BE49-F238E27FC236}">
                <a16:creationId xmlns:a16="http://schemas.microsoft.com/office/drawing/2014/main" id="{14103436-CEF4-8B7D-7EB1-475EF3A3F2D4}"/>
              </a:ext>
            </a:extLst>
          </p:cNvPr>
          <p:cNvSpPr>
            <a:spLocks noGrp="1"/>
          </p:cNvSpPr>
          <p:nvPr>
            <p:ph type="sldNum" sz="quarter" idx="12"/>
          </p:nvPr>
        </p:nvSpPr>
        <p:spPr/>
        <p:txBody>
          <a:bodyPr/>
          <a:lstStyle/>
          <a:p>
            <a:pPr rtl="0"/>
            <a:fld id="{D8DA9DAA-006C-4F4B-980E-E3DF019B24E2}" type="slidenum">
              <a:rPr lang="it-IT" noProof="0" smtClean="0"/>
              <a:t>19</a:t>
            </a:fld>
            <a:endParaRPr lang="it-IT" noProof="0"/>
          </a:p>
        </p:txBody>
      </p:sp>
    </p:spTree>
    <p:extLst>
      <p:ext uri="{BB962C8B-B14F-4D97-AF65-F5344CB8AC3E}">
        <p14:creationId xmlns:p14="http://schemas.microsoft.com/office/powerpoint/2010/main" val="57425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6ABC3388-7E06-D81C-8152-9CE7CD6AD0ED}"/>
              </a:ext>
            </a:extLst>
          </p:cNvPr>
          <p:cNvSpPr>
            <a:spLocks noGrp="1"/>
          </p:cNvSpPr>
          <p:nvPr>
            <p:ph type="title"/>
          </p:nvPr>
        </p:nvSpPr>
        <p:spPr>
          <a:xfrm>
            <a:off x="511012" y="310377"/>
            <a:ext cx="10515600" cy="1074375"/>
          </a:xfrm>
        </p:spPr>
        <p:txBody>
          <a:bodyPr>
            <a:normAutofit/>
          </a:bodyPr>
          <a:lstStyle/>
          <a:p>
            <a:r>
              <a:rPr lang="it-IT" sz="5400" dirty="0">
                <a:solidFill>
                  <a:schemeClr val="accent3">
                    <a:lumMod val="50000"/>
                  </a:schemeClr>
                </a:solidFill>
                <a:latin typeface="Imprint MT Shadow" panose="04020605060303030202" pitchFamily="82" charset="0"/>
              </a:rPr>
              <a:t>Indice:</a:t>
            </a:r>
          </a:p>
        </p:txBody>
      </p:sp>
      <p:sp>
        <p:nvSpPr>
          <p:cNvPr id="20" name="Sottotitolo 2">
            <a:extLst>
              <a:ext uri="{FF2B5EF4-FFF2-40B4-BE49-F238E27FC236}">
                <a16:creationId xmlns:a16="http://schemas.microsoft.com/office/drawing/2014/main" id="{CBEBCB37-A43B-8BDD-E87E-CF43EE955C42}"/>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762000" eaLnBrk="0" hangingPunct="0"/>
            <a:r>
              <a:rPr lang="it-IT" sz="1000" dirty="0" err="1">
                <a:solidFill>
                  <a:schemeClr val="tx1">
                    <a:lumMod val="65000"/>
                    <a:lumOff val="35000"/>
                  </a:schemeClr>
                </a:solidFill>
                <a:latin typeface="Georgia" panose="02040502050405020303" pitchFamily="18" charset="0"/>
              </a:rPr>
              <a:t>Table</a:t>
            </a:r>
            <a:r>
              <a:rPr lang="it-IT" sz="1000" dirty="0">
                <a:solidFill>
                  <a:schemeClr val="tx1">
                    <a:lumMod val="65000"/>
                    <a:lumOff val="35000"/>
                  </a:schemeClr>
                </a:solidFill>
                <a:latin typeface="Georgia" panose="02040502050405020303" pitchFamily="18" charset="0"/>
              </a:rPr>
              <a:t> of contest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24" name="CasellaDiTesto 23">
            <a:extLst>
              <a:ext uri="{FF2B5EF4-FFF2-40B4-BE49-F238E27FC236}">
                <a16:creationId xmlns:a16="http://schemas.microsoft.com/office/drawing/2014/main" id="{C3893B3A-0F49-FFA0-31B8-E40F6EA1044D}"/>
              </a:ext>
            </a:extLst>
          </p:cNvPr>
          <p:cNvSpPr txBox="1"/>
          <p:nvPr/>
        </p:nvSpPr>
        <p:spPr>
          <a:xfrm>
            <a:off x="1305705" y="1726482"/>
            <a:ext cx="9580590" cy="3682931"/>
          </a:xfrm>
          <a:prstGeom prst="rect">
            <a:avLst/>
          </a:prstGeom>
          <a:noFill/>
        </p:spPr>
        <p:txBody>
          <a:bodyPr wrap="square" numCol="2">
            <a:spAutoFit/>
          </a:bodyPr>
          <a:lstStyle/>
          <a:p>
            <a:pPr marL="400050" indent="-40005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Introduction to Digital Healthcare</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rPr>
              <a:t>Project introduction</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Exploration Sector</a:t>
            </a: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Literature Industry Classification</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Focus on </a:t>
            </a:r>
            <a:r>
              <a:rPr lang="it-IT"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Unicorn</a:t>
            </a:r>
            <a:r>
              <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Market Size and Growth</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Key Players and Stakeholders</a:t>
            </a:r>
            <a:endPar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Definition </a:t>
            </a:r>
            <a:r>
              <a:rPr lang="en-US"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rPr>
              <a:t>of</a:t>
            </a: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Analysis</a:t>
            </a:r>
          </a:p>
          <a:p>
            <a:pPr lvl="1">
              <a:lnSpc>
                <a:spcPct val="107000"/>
              </a:lnSpc>
              <a:spcAft>
                <a:spcPts val="800"/>
              </a:spcAft>
            </a:pP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rPr>
              <a:t>Advantages &amp; Limits</a:t>
            </a: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in Digital Healthcare</a:t>
            </a:r>
            <a:endPar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rPr>
              <a:t>Challenging of new technology</a:t>
            </a: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Data Security and Privacy Concerns</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Regulatory and Legal Framework</a:t>
            </a:r>
            <a:endPar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Conclusion and Future Outlook</a:t>
            </a:r>
            <a:endParaRPr lang="it-IT"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US"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Key Takeaways and Future work</a:t>
            </a:r>
            <a:endParaRPr lang="it-IT"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endParaRPr>
          </a:p>
        </p:txBody>
      </p:sp>
      <p:sp>
        <p:nvSpPr>
          <p:cNvPr id="2" name="Segnaposto data 1">
            <a:extLst>
              <a:ext uri="{FF2B5EF4-FFF2-40B4-BE49-F238E27FC236}">
                <a16:creationId xmlns:a16="http://schemas.microsoft.com/office/drawing/2014/main" id="{AC50A74B-2487-4A98-CFDF-D534D6306C38}"/>
              </a:ext>
            </a:extLst>
          </p:cNvPr>
          <p:cNvSpPr>
            <a:spLocks noGrp="1"/>
          </p:cNvSpPr>
          <p:nvPr>
            <p:ph type="dt" sz="half" idx="10"/>
          </p:nvPr>
        </p:nvSpPr>
        <p:spPr/>
        <p:txBody>
          <a:bodyPr/>
          <a:lstStyle/>
          <a:p>
            <a:pPr rtl="0"/>
            <a:r>
              <a:rPr lang="it-IT" noProof="0"/>
              <a:t>20/06/2023</a:t>
            </a:r>
          </a:p>
        </p:txBody>
      </p:sp>
      <p:sp>
        <p:nvSpPr>
          <p:cNvPr id="3" name="Segnaposto numero diapositiva 2">
            <a:extLst>
              <a:ext uri="{FF2B5EF4-FFF2-40B4-BE49-F238E27FC236}">
                <a16:creationId xmlns:a16="http://schemas.microsoft.com/office/drawing/2014/main" id="{7591D270-E779-3605-ECB4-A922B944B35A}"/>
              </a:ext>
            </a:extLst>
          </p:cNvPr>
          <p:cNvSpPr>
            <a:spLocks noGrp="1"/>
          </p:cNvSpPr>
          <p:nvPr>
            <p:ph type="sldNum" sz="quarter" idx="12"/>
          </p:nvPr>
        </p:nvSpPr>
        <p:spPr/>
        <p:txBody>
          <a:bodyPr/>
          <a:lstStyle/>
          <a:p>
            <a:pPr rtl="0"/>
            <a:fld id="{D8DA9DAA-006C-4F4B-980E-E3DF019B24E2}" type="slidenum">
              <a:rPr lang="it-IT" noProof="0" smtClean="0"/>
              <a:t>2</a:t>
            </a:fld>
            <a:endParaRPr lang="it-IT" noProof="0"/>
          </a:p>
        </p:txBody>
      </p:sp>
    </p:spTree>
    <p:extLst>
      <p:ext uri="{BB962C8B-B14F-4D97-AF65-F5344CB8AC3E}">
        <p14:creationId xmlns:p14="http://schemas.microsoft.com/office/powerpoint/2010/main" val="2798010488"/>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4" name="Cornice 3">
            <a:extLst>
              <a:ext uri="{FF2B5EF4-FFF2-40B4-BE49-F238E27FC236}">
                <a16:creationId xmlns:a16="http://schemas.microsoft.com/office/drawing/2014/main" id="{B0589921-DE0B-0B2F-A24B-A6D177352F53}"/>
              </a:ext>
            </a:extLst>
          </p:cNvPr>
          <p:cNvSpPr/>
          <p:nvPr/>
        </p:nvSpPr>
        <p:spPr>
          <a:xfrm>
            <a:off x="1756880" y="2379853"/>
            <a:ext cx="8054939" cy="4041496"/>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Analysis of the Startup Life-Cycle – Key Factors</a:t>
            </a:r>
            <a:endParaRPr lang="it-IT" sz="2800" dirty="0">
              <a:solidFill>
                <a:schemeClr val="accent3">
                  <a:lumMod val="50000"/>
                </a:schemeClr>
              </a:solidFill>
              <a:latin typeface="Imprint MT Shadow" panose="04020605060303030202" pitchFamily="82" charset="0"/>
            </a:endParaRPr>
          </a:p>
        </p:txBody>
      </p:sp>
      <p:sp>
        <p:nvSpPr>
          <p:cNvPr id="34" name="CasellaDiTesto 33">
            <a:extLst>
              <a:ext uri="{FF2B5EF4-FFF2-40B4-BE49-F238E27FC236}">
                <a16:creationId xmlns:a16="http://schemas.microsoft.com/office/drawing/2014/main" id="{22DCA763-1B4F-BCC5-BC33-B62FCE09BF75}"/>
              </a:ext>
            </a:extLst>
          </p:cNvPr>
          <p:cNvSpPr txBox="1"/>
          <p:nvPr/>
        </p:nvSpPr>
        <p:spPr>
          <a:xfrm>
            <a:off x="1165388" y="1864685"/>
            <a:ext cx="8185774" cy="369332"/>
          </a:xfrm>
          <a:prstGeom prst="rect">
            <a:avLst/>
          </a:prstGeom>
          <a:noFill/>
        </p:spPr>
        <p:txBody>
          <a:bodyPr wrap="square">
            <a:spAutoFit/>
          </a:bodyPr>
          <a:lstStyle/>
          <a:p>
            <a:pPr algn="l"/>
            <a:r>
              <a:rPr lang="it-IT" b="0" i="1" u="sng" dirty="0">
                <a:solidFill>
                  <a:srgbClr val="374151"/>
                </a:solidFill>
                <a:effectLst/>
                <a:latin typeface="Georgia" panose="02040502050405020303" pitchFamily="18" charset="0"/>
              </a:rPr>
              <a:t>Analysis </a:t>
            </a:r>
            <a:r>
              <a:rPr lang="it-IT" b="0" i="1" u="sng" dirty="0" err="1">
                <a:solidFill>
                  <a:srgbClr val="374151"/>
                </a:solidFill>
                <a:effectLst/>
                <a:latin typeface="Georgia" panose="02040502050405020303" pitchFamily="18" charset="0"/>
              </a:rPr>
              <a:t>Factors</a:t>
            </a:r>
            <a:r>
              <a:rPr lang="it-IT" b="0" i="1" u="sng" dirty="0">
                <a:solidFill>
                  <a:srgbClr val="374151"/>
                </a:solidFill>
                <a:effectLst/>
                <a:latin typeface="Georgia" panose="02040502050405020303" pitchFamily="18" charset="0"/>
              </a:rPr>
              <a:t>:</a:t>
            </a:r>
          </a:p>
        </p:txBody>
      </p:sp>
      <p:graphicFrame>
        <p:nvGraphicFramePr>
          <p:cNvPr id="35" name="Tabella 36">
            <a:extLst>
              <a:ext uri="{FF2B5EF4-FFF2-40B4-BE49-F238E27FC236}">
                <a16:creationId xmlns:a16="http://schemas.microsoft.com/office/drawing/2014/main" id="{88E63277-0960-C98F-1E42-449228E0F566}"/>
              </a:ext>
            </a:extLst>
          </p:cNvPr>
          <p:cNvGraphicFramePr>
            <a:graphicFrameLocks noGrp="1"/>
          </p:cNvGraphicFramePr>
          <p:nvPr>
            <p:extLst>
              <p:ext uri="{D42A27DB-BD31-4B8C-83A1-F6EECF244321}">
                <p14:modId xmlns:p14="http://schemas.microsoft.com/office/powerpoint/2010/main" val="2863383975"/>
              </p:ext>
            </p:extLst>
          </p:nvPr>
        </p:nvGraphicFramePr>
        <p:xfrm>
          <a:off x="1273996" y="2568115"/>
          <a:ext cx="9246741" cy="2571035"/>
        </p:xfrm>
        <a:graphic>
          <a:graphicData uri="http://schemas.openxmlformats.org/drawingml/2006/table">
            <a:tbl>
              <a:tblPr firstRow="1" firstCol="1" lastCol="1" bandRow="1">
                <a:tableStyleId>{EB344D84-9AFB-497E-A393-DC336BA19D2E}</a:tableStyleId>
              </a:tblPr>
              <a:tblGrid>
                <a:gridCol w="454360">
                  <a:extLst>
                    <a:ext uri="{9D8B030D-6E8A-4147-A177-3AD203B41FA5}">
                      <a16:colId xmlns:a16="http://schemas.microsoft.com/office/drawing/2014/main" val="3173489684"/>
                    </a:ext>
                  </a:extLst>
                </a:gridCol>
                <a:gridCol w="2853726">
                  <a:extLst>
                    <a:ext uri="{9D8B030D-6E8A-4147-A177-3AD203B41FA5}">
                      <a16:colId xmlns:a16="http://schemas.microsoft.com/office/drawing/2014/main" val="3983665584"/>
                    </a:ext>
                  </a:extLst>
                </a:gridCol>
                <a:gridCol w="3687543">
                  <a:extLst>
                    <a:ext uri="{9D8B030D-6E8A-4147-A177-3AD203B41FA5}">
                      <a16:colId xmlns:a16="http://schemas.microsoft.com/office/drawing/2014/main" val="1253959785"/>
                    </a:ext>
                  </a:extLst>
                </a:gridCol>
                <a:gridCol w="2251112">
                  <a:extLst>
                    <a:ext uri="{9D8B030D-6E8A-4147-A177-3AD203B41FA5}">
                      <a16:colId xmlns:a16="http://schemas.microsoft.com/office/drawing/2014/main" val="3641463937"/>
                    </a:ext>
                  </a:extLst>
                </a:gridCol>
              </a:tblGrid>
              <a:tr h="539550">
                <a:tc>
                  <a:txBody>
                    <a:bodyPr/>
                    <a:lstStyle/>
                    <a:p>
                      <a:endParaRPr lang="it-IT" sz="1600" dirty="0">
                        <a:latin typeface="Georgia" panose="02040502050405020303" pitchFamily="18" charset="0"/>
                      </a:endParaRPr>
                    </a:p>
                  </a:txBody>
                  <a:tcPr/>
                </a:tc>
                <a:tc>
                  <a:txBody>
                    <a:bodyPr/>
                    <a:lstStyle/>
                    <a:p>
                      <a:r>
                        <a:rPr lang="it-IT" sz="1400" dirty="0">
                          <a:latin typeface="Georgia" panose="02040502050405020303" pitchFamily="18" charset="0"/>
                        </a:rPr>
                        <a:t>Variabili </a:t>
                      </a:r>
                    </a:p>
                  </a:txBody>
                  <a:tcPr/>
                </a:tc>
                <a:tc>
                  <a:txBody>
                    <a:bodyPr/>
                    <a:lstStyle/>
                    <a:p>
                      <a:r>
                        <a:rPr lang="it-IT" sz="1400" dirty="0">
                          <a:latin typeface="Georgia" panose="02040502050405020303" pitchFamily="18" charset="0"/>
                        </a:rPr>
                        <a:t>Significato</a:t>
                      </a:r>
                    </a:p>
                  </a:txBody>
                  <a:tcPr/>
                </a:tc>
                <a:tc>
                  <a:txBody>
                    <a:bodyPr/>
                    <a:lstStyle/>
                    <a:p>
                      <a:r>
                        <a:rPr lang="it-IT" sz="1400" dirty="0">
                          <a:latin typeface="Georgia" panose="02040502050405020303" pitchFamily="18" charset="0"/>
                        </a:rPr>
                        <a:t>Indicatore Temporale</a:t>
                      </a:r>
                    </a:p>
                  </a:txBody>
                  <a:tcPr/>
                </a:tc>
                <a:extLst>
                  <a:ext uri="{0D108BD9-81ED-4DB2-BD59-A6C34878D82A}">
                    <a16:rowId xmlns:a16="http://schemas.microsoft.com/office/drawing/2014/main" val="2145652896"/>
                  </a:ext>
                </a:extLst>
              </a:tr>
              <a:tr h="285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solidFill>
                            <a:schemeClr val="bg1"/>
                          </a:solidFill>
                          <a:effectLst/>
                          <a:latin typeface="Georgia" panose="02040502050405020303" pitchFamily="18" charset="0"/>
                        </a:rPr>
                        <a:t>1</a:t>
                      </a:r>
                      <a:endParaRPr lang="it-IT" sz="1200" b="1" i="0" dirty="0">
                        <a:solidFill>
                          <a:schemeClr val="bg1"/>
                        </a:solidFill>
                        <a:effectLst/>
                        <a:latin typeface="Georgia"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374151"/>
                          </a:solidFill>
                          <a:effectLst/>
                          <a:latin typeface="Georgia" panose="02040502050405020303" pitchFamily="18" charset="0"/>
                        </a:rPr>
                        <a:t>Anno di Nascita startup</a:t>
                      </a:r>
                      <a:endParaRPr lang="it-IT" sz="1200" b="0" i="0" dirty="0">
                        <a:solidFill>
                          <a:srgbClr val="374151"/>
                        </a:solidFill>
                        <a:effectLst/>
                        <a:latin typeface="Georgia"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374151"/>
                          </a:solidFill>
                          <a:effectLst/>
                          <a:latin typeface="Georgia" panose="02040502050405020303" pitchFamily="18" charset="0"/>
                        </a:rPr>
                        <a:t>Esperienza e stabilità nel settore.</a:t>
                      </a:r>
                      <a:endParaRPr lang="it-IT" sz="1200" b="0" i="0" dirty="0">
                        <a:solidFill>
                          <a:srgbClr val="374151"/>
                        </a:solidFill>
                        <a:effectLst/>
                        <a:latin typeface="Georgia" panose="02040502050405020303" pitchFamily="18" charset="0"/>
                      </a:endParaRPr>
                    </a:p>
                  </a:txBody>
                  <a:tcPr/>
                </a:tc>
                <a:tc>
                  <a:txBody>
                    <a:bodyPr/>
                    <a:lstStyle/>
                    <a:p>
                      <a:r>
                        <a:rPr lang="it-IT" sz="1200" dirty="0">
                          <a:latin typeface="Georgia" panose="02040502050405020303" pitchFamily="18" charset="0"/>
                        </a:rPr>
                        <a:t>MID</a:t>
                      </a:r>
                    </a:p>
                  </a:txBody>
                  <a:tcPr/>
                </a:tc>
                <a:extLst>
                  <a:ext uri="{0D108BD9-81ED-4DB2-BD59-A6C34878D82A}">
                    <a16:rowId xmlns:a16="http://schemas.microsoft.com/office/drawing/2014/main" val="2002916003"/>
                  </a:ext>
                </a:extLst>
              </a:tr>
              <a:tr h="2856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solidFill>
                            <a:schemeClr val="bg1"/>
                          </a:solidFill>
                          <a:effectLst/>
                          <a:latin typeface="Georgia" panose="02040502050405020303" pitchFamily="18" charset="0"/>
                        </a:rPr>
                        <a:t>2</a:t>
                      </a:r>
                      <a:endParaRPr lang="it-IT" sz="1200" b="1" i="0" dirty="0">
                        <a:solidFill>
                          <a:schemeClr val="bg1"/>
                        </a:solidFill>
                        <a:effectLst/>
                        <a:latin typeface="Georgia"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374151"/>
                          </a:solidFill>
                          <a:effectLst/>
                          <a:latin typeface="Georgia" panose="02040502050405020303" pitchFamily="18" charset="0"/>
                        </a:rPr>
                        <a:t>Numero di round di finanziamento</a:t>
                      </a:r>
                      <a:endParaRPr lang="it-IT" sz="1200" b="0" i="0" dirty="0">
                        <a:solidFill>
                          <a:srgbClr val="374151"/>
                        </a:solidFill>
                        <a:effectLst/>
                        <a:latin typeface="Georgia"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dirty="0">
                          <a:solidFill>
                            <a:srgbClr val="374151"/>
                          </a:solidFill>
                          <a:effectLst/>
                          <a:latin typeface="Georgia" panose="02040502050405020303" pitchFamily="18" charset="0"/>
                        </a:rPr>
                        <a:t>Maturità e fiducia investitori.</a:t>
                      </a:r>
                      <a:endParaRPr lang="it-IT" sz="1200" b="0" i="0" dirty="0">
                        <a:solidFill>
                          <a:srgbClr val="374151"/>
                        </a:solidFill>
                        <a:effectLst/>
                        <a:latin typeface="Georgia" panose="02040502050405020303" pitchFamily="18" charset="0"/>
                      </a:endParaRPr>
                    </a:p>
                  </a:txBody>
                  <a:tcPr/>
                </a:tc>
                <a:tc>
                  <a:txBody>
                    <a:bodyPr/>
                    <a:lstStyle/>
                    <a:p>
                      <a:r>
                        <a:rPr lang="it-IT" sz="1200" dirty="0">
                          <a:latin typeface="Georgia" panose="02040502050405020303" pitchFamily="18" charset="0"/>
                        </a:rPr>
                        <a:t>LONG</a:t>
                      </a:r>
                    </a:p>
                  </a:txBody>
                  <a:tcPr/>
                </a:tc>
                <a:extLst>
                  <a:ext uri="{0D108BD9-81ED-4DB2-BD59-A6C34878D82A}">
                    <a16:rowId xmlns:a16="http://schemas.microsoft.com/office/drawing/2014/main" val="3516728117"/>
                  </a:ext>
                </a:extLst>
              </a:tr>
              <a:tr h="285644">
                <a:tc>
                  <a:txBody>
                    <a:bodyPr/>
                    <a:lstStyle/>
                    <a:p>
                      <a:r>
                        <a:rPr lang="it-IT" sz="1200" b="1" dirty="0">
                          <a:latin typeface="Georgia" panose="02040502050405020303" pitchFamily="18" charset="0"/>
                        </a:rPr>
                        <a:t>3</a:t>
                      </a:r>
                    </a:p>
                  </a:txBody>
                  <a:tcPr/>
                </a:tc>
                <a:tc>
                  <a:txBody>
                    <a:bodyPr/>
                    <a:lstStyle/>
                    <a:p>
                      <a:r>
                        <a:rPr lang="it-IT" sz="1200" b="0" dirty="0">
                          <a:solidFill>
                            <a:srgbClr val="374151"/>
                          </a:solidFill>
                          <a:effectLst/>
                          <a:latin typeface="Georgia" panose="02040502050405020303" pitchFamily="18" charset="0"/>
                        </a:rPr>
                        <a:t>Tipo di finanziamento più recente</a:t>
                      </a:r>
                      <a:endParaRPr lang="it-IT" sz="1200" dirty="0">
                        <a:latin typeface="Georgia" panose="02040502050405020303" pitchFamily="18" charset="0"/>
                      </a:endParaRPr>
                    </a:p>
                  </a:txBody>
                  <a:tcPr/>
                </a:tc>
                <a:tc>
                  <a:txBody>
                    <a:bodyPr/>
                    <a:lstStyle/>
                    <a:p>
                      <a:r>
                        <a:rPr lang="it-IT" sz="1200" b="0" dirty="0">
                          <a:solidFill>
                            <a:srgbClr val="374151"/>
                          </a:solidFill>
                          <a:effectLst/>
                          <a:latin typeface="Georgia" panose="02040502050405020303" pitchFamily="18" charset="0"/>
                        </a:rPr>
                        <a:t>Grado attrattività per investitori</a:t>
                      </a:r>
                      <a:endParaRPr lang="it-IT" sz="1200" dirty="0">
                        <a:latin typeface="Georgia" panose="02040502050405020303" pitchFamily="18" charset="0"/>
                      </a:endParaRPr>
                    </a:p>
                  </a:txBody>
                  <a:tcPr/>
                </a:tc>
                <a:tc>
                  <a:txBody>
                    <a:bodyPr/>
                    <a:lstStyle/>
                    <a:p>
                      <a:r>
                        <a:rPr lang="it-IT" sz="1200" dirty="0">
                          <a:latin typeface="Georgia" panose="02040502050405020303" pitchFamily="18" charset="0"/>
                        </a:rPr>
                        <a:t>MID</a:t>
                      </a:r>
                    </a:p>
                  </a:txBody>
                  <a:tcPr/>
                </a:tc>
                <a:extLst>
                  <a:ext uri="{0D108BD9-81ED-4DB2-BD59-A6C34878D82A}">
                    <a16:rowId xmlns:a16="http://schemas.microsoft.com/office/drawing/2014/main" val="367696982"/>
                  </a:ext>
                </a:extLst>
              </a:tr>
              <a:tr h="285644">
                <a:tc>
                  <a:txBody>
                    <a:bodyPr/>
                    <a:lstStyle/>
                    <a:p>
                      <a:r>
                        <a:rPr lang="it-IT" sz="1200" dirty="0">
                          <a:latin typeface="Georgia" panose="02040502050405020303" pitchFamily="18" charset="0"/>
                        </a:rPr>
                        <a:t>4</a:t>
                      </a:r>
                    </a:p>
                  </a:txBody>
                  <a:tcPr/>
                </a:tc>
                <a:tc>
                  <a:txBody>
                    <a:bodyPr/>
                    <a:lstStyle/>
                    <a:p>
                      <a:r>
                        <a:rPr lang="it-IT" sz="1200" b="0" dirty="0">
                          <a:solidFill>
                            <a:srgbClr val="374151"/>
                          </a:solidFill>
                          <a:effectLst/>
                          <a:latin typeface="Georgia" panose="02040502050405020303" pitchFamily="18" charset="0"/>
                        </a:rPr>
                        <a:t>Valutazione</a:t>
                      </a:r>
                      <a:endParaRPr lang="it-IT" sz="1200" dirty="0">
                        <a:latin typeface="Georgia" panose="02040502050405020303" pitchFamily="18" charset="0"/>
                      </a:endParaRPr>
                    </a:p>
                  </a:txBody>
                  <a:tcPr/>
                </a:tc>
                <a:tc>
                  <a:txBody>
                    <a:bodyPr/>
                    <a:lstStyle/>
                    <a:p>
                      <a:r>
                        <a:rPr lang="it-IT" sz="1200" dirty="0">
                          <a:solidFill>
                            <a:srgbClr val="374151"/>
                          </a:solidFill>
                          <a:latin typeface="Georgia" panose="02040502050405020303" pitchFamily="18" charset="0"/>
                        </a:rPr>
                        <a:t>P</a:t>
                      </a:r>
                      <a:r>
                        <a:rPr lang="it-IT" sz="1200" b="0" dirty="0">
                          <a:solidFill>
                            <a:srgbClr val="374151"/>
                          </a:solidFill>
                          <a:effectLst/>
                          <a:latin typeface="Georgia" panose="02040502050405020303" pitchFamily="18" charset="0"/>
                        </a:rPr>
                        <a:t>otenzialità di successo</a:t>
                      </a:r>
                      <a:endParaRPr lang="it-IT" sz="1200" dirty="0">
                        <a:latin typeface="Georgia" panose="02040502050405020303" pitchFamily="18" charset="0"/>
                      </a:endParaRPr>
                    </a:p>
                  </a:txBody>
                  <a:tcPr/>
                </a:tc>
                <a:tc>
                  <a:txBody>
                    <a:bodyPr/>
                    <a:lstStyle/>
                    <a:p>
                      <a:r>
                        <a:rPr lang="it-IT" sz="1200" dirty="0">
                          <a:latin typeface="Georgia" panose="02040502050405020303" pitchFamily="18" charset="0"/>
                        </a:rPr>
                        <a:t>LONG</a:t>
                      </a:r>
                    </a:p>
                  </a:txBody>
                  <a:tcPr/>
                </a:tc>
                <a:extLst>
                  <a:ext uri="{0D108BD9-81ED-4DB2-BD59-A6C34878D82A}">
                    <a16:rowId xmlns:a16="http://schemas.microsoft.com/office/drawing/2014/main" val="3747531466"/>
                  </a:ext>
                </a:extLst>
              </a:tr>
              <a:tr h="317621">
                <a:tc>
                  <a:txBody>
                    <a:bodyPr/>
                    <a:lstStyle/>
                    <a:p>
                      <a:r>
                        <a:rPr lang="it-IT" sz="1200" dirty="0">
                          <a:latin typeface="Georgia" panose="02040502050405020303" pitchFamily="18" charset="0"/>
                        </a:rPr>
                        <a:t>5</a:t>
                      </a:r>
                    </a:p>
                  </a:txBody>
                  <a:tcPr/>
                </a:tc>
                <a:tc>
                  <a:txBody>
                    <a:bodyPr/>
                    <a:lstStyle/>
                    <a:p>
                      <a:r>
                        <a:rPr lang="it-IT" sz="1200" b="0" dirty="0">
                          <a:solidFill>
                            <a:srgbClr val="374151"/>
                          </a:solidFill>
                          <a:effectLst/>
                          <a:latin typeface="Georgia" panose="02040502050405020303" pitchFamily="18" charset="0"/>
                        </a:rPr>
                        <a:t>Numero totale di finanziamenti</a:t>
                      </a:r>
                      <a:endParaRPr lang="it-IT" sz="1200" dirty="0">
                        <a:latin typeface="Georgia" panose="02040502050405020303" pitchFamily="18" charset="0"/>
                      </a:endParaRPr>
                    </a:p>
                  </a:txBody>
                  <a:tcPr/>
                </a:tc>
                <a:tc>
                  <a:txBody>
                    <a:bodyPr/>
                    <a:lstStyle/>
                    <a:p>
                      <a:r>
                        <a:rPr lang="it-IT" sz="1200" b="0" dirty="0">
                          <a:solidFill>
                            <a:srgbClr val="374151"/>
                          </a:solidFill>
                          <a:effectLst/>
                          <a:latin typeface="Georgia" panose="02040502050405020303" pitchFamily="18" charset="0"/>
                        </a:rPr>
                        <a:t>Garanzia fiducia e sostegno finanziario nel tempo</a:t>
                      </a:r>
                      <a:endParaRPr lang="it-IT" sz="1200" dirty="0">
                        <a:latin typeface="Georgia" panose="02040502050405020303" pitchFamily="18" charset="0"/>
                      </a:endParaRPr>
                    </a:p>
                  </a:txBody>
                  <a:tcPr/>
                </a:tc>
                <a:tc>
                  <a:txBody>
                    <a:bodyPr/>
                    <a:lstStyle/>
                    <a:p>
                      <a:r>
                        <a:rPr lang="it-IT" sz="1200" dirty="0">
                          <a:latin typeface="Georgia" panose="02040502050405020303" pitchFamily="18" charset="0"/>
                        </a:rPr>
                        <a:t>LONG</a:t>
                      </a:r>
                    </a:p>
                  </a:txBody>
                  <a:tcPr/>
                </a:tc>
                <a:extLst>
                  <a:ext uri="{0D108BD9-81ED-4DB2-BD59-A6C34878D82A}">
                    <a16:rowId xmlns:a16="http://schemas.microsoft.com/office/drawing/2014/main" val="1161299356"/>
                  </a:ext>
                </a:extLst>
              </a:tr>
              <a:tr h="285644">
                <a:tc>
                  <a:txBody>
                    <a:bodyPr/>
                    <a:lstStyle/>
                    <a:p>
                      <a:r>
                        <a:rPr lang="it-IT" sz="1200" dirty="0">
                          <a:latin typeface="Georgia" panose="02040502050405020303" pitchFamily="18" charset="0"/>
                        </a:rPr>
                        <a:t>6</a:t>
                      </a:r>
                    </a:p>
                  </a:txBody>
                  <a:tcPr/>
                </a:tc>
                <a:tc>
                  <a:txBody>
                    <a:bodyPr/>
                    <a:lstStyle/>
                    <a:p>
                      <a:r>
                        <a:rPr lang="it-IT" sz="1200" b="0" dirty="0">
                          <a:solidFill>
                            <a:srgbClr val="374151"/>
                          </a:solidFill>
                          <a:effectLst/>
                          <a:latin typeface="Georgia" panose="02040502050405020303" pitchFamily="18" charset="0"/>
                        </a:rPr>
                        <a:t>Range del numero di dipendenti</a:t>
                      </a:r>
                      <a:endParaRPr lang="it-IT" sz="1200" dirty="0">
                        <a:latin typeface="Georgia" panose="02040502050405020303" pitchFamily="18" charset="0"/>
                      </a:endParaRPr>
                    </a:p>
                  </a:txBody>
                  <a:tcPr/>
                </a:tc>
                <a:tc>
                  <a:txBody>
                    <a:bodyPr/>
                    <a:lstStyle/>
                    <a:p>
                      <a:r>
                        <a:rPr lang="it-IT" sz="1200" b="0" dirty="0">
                          <a:solidFill>
                            <a:srgbClr val="374151"/>
                          </a:solidFill>
                          <a:effectLst/>
                          <a:latin typeface="Georgia" panose="02040502050405020303" pitchFamily="18" charset="0"/>
                        </a:rPr>
                        <a:t>Grado di operatività</a:t>
                      </a:r>
                      <a:endParaRPr lang="it-IT" sz="1200" dirty="0">
                        <a:latin typeface="Georgia" panose="02040502050405020303" pitchFamily="18" charset="0"/>
                      </a:endParaRPr>
                    </a:p>
                  </a:txBody>
                  <a:tcPr/>
                </a:tc>
                <a:tc>
                  <a:txBody>
                    <a:bodyPr/>
                    <a:lstStyle/>
                    <a:p>
                      <a:r>
                        <a:rPr lang="it-IT" sz="1200" dirty="0">
                          <a:latin typeface="Georgia" panose="02040502050405020303" pitchFamily="18" charset="0"/>
                        </a:rPr>
                        <a:t>SHORT</a:t>
                      </a:r>
                    </a:p>
                  </a:txBody>
                  <a:tcPr/>
                </a:tc>
                <a:extLst>
                  <a:ext uri="{0D108BD9-81ED-4DB2-BD59-A6C34878D82A}">
                    <a16:rowId xmlns:a16="http://schemas.microsoft.com/office/drawing/2014/main" val="682484073"/>
                  </a:ext>
                </a:extLst>
              </a:tr>
              <a:tr h="285644">
                <a:tc>
                  <a:txBody>
                    <a:bodyPr/>
                    <a:lstStyle/>
                    <a:p>
                      <a:r>
                        <a:rPr lang="it-IT" sz="1200" dirty="0">
                          <a:latin typeface="Georgia" panose="02040502050405020303" pitchFamily="18" charset="0"/>
                        </a:rPr>
                        <a:t>7</a:t>
                      </a:r>
                    </a:p>
                  </a:txBody>
                  <a:tcPr/>
                </a:tc>
                <a:tc>
                  <a:txBody>
                    <a:bodyPr/>
                    <a:lstStyle/>
                    <a:p>
                      <a:r>
                        <a:rPr lang="it-IT" sz="1200" b="0" dirty="0">
                          <a:solidFill>
                            <a:srgbClr val="374151"/>
                          </a:solidFill>
                          <a:effectLst/>
                          <a:latin typeface="Georgia" panose="02040502050405020303" pitchFamily="18" charset="0"/>
                        </a:rPr>
                        <a:t>Delta tra offerte lavorative</a:t>
                      </a:r>
                      <a:endParaRPr lang="it-IT" sz="1200" dirty="0">
                        <a:latin typeface="Georgia" panose="02040502050405020303" pitchFamily="18" charset="0"/>
                      </a:endParaRPr>
                    </a:p>
                  </a:txBody>
                  <a:tcPr/>
                </a:tc>
                <a:tc>
                  <a:txBody>
                    <a:bodyPr/>
                    <a:lstStyle/>
                    <a:p>
                      <a:r>
                        <a:rPr lang="it-IT" sz="1200" b="0" dirty="0">
                          <a:solidFill>
                            <a:srgbClr val="374151"/>
                          </a:solidFill>
                          <a:effectLst/>
                          <a:latin typeface="Georgia" panose="02040502050405020303" pitchFamily="18" charset="0"/>
                        </a:rPr>
                        <a:t>Grado di crescit</a:t>
                      </a:r>
                      <a:r>
                        <a:rPr lang="it-IT" sz="1200" dirty="0">
                          <a:solidFill>
                            <a:srgbClr val="374151"/>
                          </a:solidFill>
                          <a:latin typeface="Georgia" panose="02040502050405020303" pitchFamily="18" charset="0"/>
                        </a:rPr>
                        <a:t>a operatività</a:t>
                      </a:r>
                      <a:endParaRPr lang="it-IT" sz="1200" dirty="0">
                        <a:latin typeface="Georgia" panose="02040502050405020303" pitchFamily="18" charset="0"/>
                      </a:endParaRPr>
                    </a:p>
                  </a:txBody>
                  <a:tcPr/>
                </a:tc>
                <a:tc>
                  <a:txBody>
                    <a:bodyPr/>
                    <a:lstStyle/>
                    <a:p>
                      <a:r>
                        <a:rPr lang="it-IT" sz="1200" dirty="0">
                          <a:latin typeface="Georgia" panose="02040502050405020303" pitchFamily="18" charset="0"/>
                        </a:rPr>
                        <a:t>SHORT</a:t>
                      </a:r>
                    </a:p>
                  </a:txBody>
                  <a:tcPr/>
                </a:tc>
                <a:extLst>
                  <a:ext uri="{0D108BD9-81ED-4DB2-BD59-A6C34878D82A}">
                    <a16:rowId xmlns:a16="http://schemas.microsoft.com/office/drawing/2014/main" val="1748687352"/>
                  </a:ext>
                </a:extLst>
              </a:tr>
            </a:tbl>
          </a:graphicData>
        </a:graphic>
      </p:graphicFrame>
      <p:grpSp>
        <p:nvGrpSpPr>
          <p:cNvPr id="5" name="Gruppo 4">
            <a:extLst>
              <a:ext uri="{FF2B5EF4-FFF2-40B4-BE49-F238E27FC236}">
                <a16:creationId xmlns:a16="http://schemas.microsoft.com/office/drawing/2014/main" id="{60313182-FD2D-91F3-B1F3-669E5EECC54E}"/>
              </a:ext>
            </a:extLst>
          </p:cNvPr>
          <p:cNvGrpSpPr/>
          <p:nvPr/>
        </p:nvGrpSpPr>
        <p:grpSpPr>
          <a:xfrm>
            <a:off x="2205360" y="5278042"/>
            <a:ext cx="7384012" cy="815136"/>
            <a:chOff x="2536344" y="2844159"/>
            <a:chExt cx="7384012" cy="705154"/>
          </a:xfrm>
        </p:grpSpPr>
        <p:sp>
          <p:nvSpPr>
            <p:cNvPr id="7" name="Rettangolo 6">
              <a:extLst>
                <a:ext uri="{FF2B5EF4-FFF2-40B4-BE49-F238E27FC236}">
                  <a16:creationId xmlns:a16="http://schemas.microsoft.com/office/drawing/2014/main" id="{D71FC948-93F3-4942-43B4-337D6D1E2F64}"/>
                </a:ext>
              </a:extLst>
            </p:cNvPr>
            <p:cNvSpPr/>
            <p:nvPr/>
          </p:nvSpPr>
          <p:spPr>
            <a:xfrm>
              <a:off x="2536344" y="2844159"/>
              <a:ext cx="7384012" cy="705154"/>
            </a:xfrm>
            <a:prstGeom prst="rect">
              <a:avLst/>
            </a:prstGeom>
            <a:ln w="19050">
              <a:solidFill>
                <a:srgbClr val="243FFF"/>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CasellaDiTesto 7">
              <a:extLst>
                <a:ext uri="{FF2B5EF4-FFF2-40B4-BE49-F238E27FC236}">
                  <a16:creationId xmlns:a16="http://schemas.microsoft.com/office/drawing/2014/main" id="{13BD8C43-77F7-FAFF-94F9-C1B46022ECA3}"/>
                </a:ext>
              </a:extLst>
            </p:cNvPr>
            <p:cNvSpPr txBox="1"/>
            <p:nvPr/>
          </p:nvSpPr>
          <p:spPr>
            <a:xfrm>
              <a:off x="2692248" y="2911772"/>
              <a:ext cx="7072204" cy="54691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1920" tIns="45720" rIns="121920" bIns="45720" numCol="1" spcCol="1270" anchor="ctr" anchorCtr="0">
              <a:noAutofit/>
            </a:bodyPr>
            <a:lstStyle/>
            <a:p>
              <a:pPr marL="0" lvl="0" indent="0" algn="l" defTabSz="533400">
                <a:lnSpc>
                  <a:spcPct val="90000"/>
                </a:lnSpc>
                <a:spcBef>
                  <a:spcPct val="0"/>
                </a:spcBef>
                <a:spcAft>
                  <a:spcPct val="35000"/>
                </a:spcAft>
                <a:buNone/>
              </a:pPr>
              <a:r>
                <a:rPr lang="en-US" sz="1200" dirty="0">
                  <a:solidFill>
                    <a:schemeClr val="tx1"/>
                  </a:solidFill>
                  <a:latin typeface="Georgia" panose="02040502050405020303" pitchFamily="18" charset="0"/>
                </a:rPr>
                <a:t>Different variables have been identified and segmented into "SHORT," "MID," and "LONG" factors. For instance, the evaluation provides an indication of the startup's long-term prospects, while the current number of employees refers to a snapshot of the startup's present state.</a:t>
              </a:r>
              <a:endParaRPr lang="it-IT" sz="1200" kern="1200" dirty="0">
                <a:solidFill>
                  <a:schemeClr val="tx1"/>
                </a:solidFill>
                <a:latin typeface="Georgia" panose="02040502050405020303" pitchFamily="18" charset="0"/>
              </a:endParaRPr>
            </a:p>
          </p:txBody>
        </p:sp>
      </p:grpSp>
      <p:sp>
        <p:nvSpPr>
          <p:cNvPr id="10" name="Segnaposto data 9">
            <a:extLst>
              <a:ext uri="{FF2B5EF4-FFF2-40B4-BE49-F238E27FC236}">
                <a16:creationId xmlns:a16="http://schemas.microsoft.com/office/drawing/2014/main" id="{05D2063F-467C-6EF8-87A9-790C387EBBF5}"/>
              </a:ext>
            </a:extLst>
          </p:cNvPr>
          <p:cNvSpPr>
            <a:spLocks noGrp="1"/>
          </p:cNvSpPr>
          <p:nvPr>
            <p:ph type="dt" sz="half" idx="10"/>
          </p:nvPr>
        </p:nvSpPr>
        <p:spPr/>
        <p:txBody>
          <a:bodyPr/>
          <a:lstStyle/>
          <a:p>
            <a:pPr rtl="0"/>
            <a:r>
              <a:rPr lang="it-IT" noProof="0"/>
              <a:t>20/06/2023</a:t>
            </a:r>
          </a:p>
        </p:txBody>
      </p:sp>
      <p:sp>
        <p:nvSpPr>
          <p:cNvPr id="11" name="Segnaposto numero diapositiva 10">
            <a:extLst>
              <a:ext uri="{FF2B5EF4-FFF2-40B4-BE49-F238E27FC236}">
                <a16:creationId xmlns:a16="http://schemas.microsoft.com/office/drawing/2014/main" id="{F4403889-674A-7CFE-A623-927E671ABBEC}"/>
              </a:ext>
            </a:extLst>
          </p:cNvPr>
          <p:cNvSpPr>
            <a:spLocks noGrp="1"/>
          </p:cNvSpPr>
          <p:nvPr>
            <p:ph type="sldNum" sz="quarter" idx="12"/>
          </p:nvPr>
        </p:nvSpPr>
        <p:spPr/>
        <p:txBody>
          <a:bodyPr/>
          <a:lstStyle/>
          <a:p>
            <a:pPr rtl="0"/>
            <a:fld id="{D8DA9DAA-006C-4F4B-980E-E3DF019B24E2}" type="slidenum">
              <a:rPr lang="it-IT" noProof="0" smtClean="0"/>
              <a:t>20</a:t>
            </a:fld>
            <a:endParaRPr lang="it-IT" noProof="0"/>
          </a:p>
        </p:txBody>
      </p:sp>
    </p:spTree>
    <p:extLst>
      <p:ext uri="{BB962C8B-B14F-4D97-AF65-F5344CB8AC3E}">
        <p14:creationId xmlns:p14="http://schemas.microsoft.com/office/powerpoint/2010/main" val="349098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Evaluation of Startups – Algorithms</a:t>
            </a:r>
            <a:endParaRPr lang="it-IT" sz="2800" dirty="0">
              <a:solidFill>
                <a:schemeClr val="accent3">
                  <a:lumMod val="50000"/>
                </a:schemeClr>
              </a:solidFill>
              <a:latin typeface="Imprint MT Shadow" panose="04020605060303030202" pitchFamily="82" charset="0"/>
            </a:endParaRPr>
          </a:p>
        </p:txBody>
      </p:sp>
      <p:sp>
        <p:nvSpPr>
          <p:cNvPr id="34" name="CasellaDiTesto 33">
            <a:extLst>
              <a:ext uri="{FF2B5EF4-FFF2-40B4-BE49-F238E27FC236}">
                <a16:creationId xmlns:a16="http://schemas.microsoft.com/office/drawing/2014/main" id="{22DCA763-1B4F-BCC5-BC33-B62FCE09BF75}"/>
              </a:ext>
            </a:extLst>
          </p:cNvPr>
          <p:cNvSpPr txBox="1"/>
          <p:nvPr/>
        </p:nvSpPr>
        <p:spPr>
          <a:xfrm>
            <a:off x="550863" y="4418951"/>
            <a:ext cx="4144489" cy="369332"/>
          </a:xfrm>
          <a:prstGeom prst="rect">
            <a:avLst/>
          </a:prstGeom>
          <a:noFill/>
        </p:spPr>
        <p:txBody>
          <a:bodyPr wrap="square">
            <a:spAutoFit/>
          </a:bodyPr>
          <a:lstStyle/>
          <a:p>
            <a:pPr algn="ctr"/>
            <a:r>
              <a:rPr lang="it-IT" b="1" i="1" u="sng" dirty="0">
                <a:solidFill>
                  <a:srgbClr val="374151"/>
                </a:solidFill>
                <a:effectLst/>
                <a:latin typeface="Georgia" panose="02040502050405020303" pitchFamily="18" charset="0"/>
              </a:rPr>
              <a:t>&gt; Startup </a:t>
            </a:r>
            <a:r>
              <a:rPr lang="it-IT" b="1" i="1" u="sng" dirty="0" err="1">
                <a:solidFill>
                  <a:srgbClr val="374151"/>
                </a:solidFill>
                <a:effectLst/>
                <a:latin typeface="Georgia" panose="02040502050405020303" pitchFamily="18" charset="0"/>
              </a:rPr>
              <a:t>Maturity</a:t>
            </a:r>
            <a:r>
              <a:rPr lang="it-IT" b="1" i="1" u="sng" dirty="0">
                <a:solidFill>
                  <a:srgbClr val="374151"/>
                </a:solidFill>
                <a:effectLst/>
                <a:latin typeface="Georgia" panose="02040502050405020303" pitchFamily="18" charset="0"/>
              </a:rPr>
              <a:t> Score (SMS):</a:t>
            </a:r>
          </a:p>
        </p:txBody>
      </p:sp>
      <p:sp>
        <p:nvSpPr>
          <p:cNvPr id="4" name="CasellaDiTesto 3">
            <a:extLst>
              <a:ext uri="{FF2B5EF4-FFF2-40B4-BE49-F238E27FC236}">
                <a16:creationId xmlns:a16="http://schemas.microsoft.com/office/drawing/2014/main" id="{54C994B6-51A5-7571-7F80-9771D35AAAE6}"/>
              </a:ext>
            </a:extLst>
          </p:cNvPr>
          <p:cNvSpPr txBox="1"/>
          <p:nvPr/>
        </p:nvSpPr>
        <p:spPr>
          <a:xfrm>
            <a:off x="438859" y="1829514"/>
            <a:ext cx="4144489" cy="369332"/>
          </a:xfrm>
          <a:prstGeom prst="rect">
            <a:avLst/>
          </a:prstGeom>
          <a:noFill/>
        </p:spPr>
        <p:txBody>
          <a:bodyPr wrap="square">
            <a:spAutoFit/>
          </a:bodyPr>
          <a:lstStyle/>
          <a:p>
            <a:pPr algn="ctr"/>
            <a:r>
              <a:rPr lang="it-IT" b="1" i="1" u="sng" dirty="0">
                <a:solidFill>
                  <a:srgbClr val="374151"/>
                </a:solidFill>
                <a:effectLst/>
                <a:latin typeface="Georgia" panose="02040502050405020303" pitchFamily="18" charset="0"/>
              </a:rPr>
              <a:t>&gt; Startup </a:t>
            </a:r>
            <a:r>
              <a:rPr lang="it-IT" b="1" i="1" u="sng" dirty="0" err="1">
                <a:solidFill>
                  <a:srgbClr val="374151"/>
                </a:solidFill>
                <a:effectLst/>
                <a:latin typeface="Georgia" panose="02040502050405020303" pitchFamily="18" charset="0"/>
              </a:rPr>
              <a:t>Sucess</a:t>
            </a:r>
            <a:r>
              <a:rPr lang="it-IT" b="1" i="1" u="sng" dirty="0">
                <a:solidFill>
                  <a:srgbClr val="374151"/>
                </a:solidFill>
                <a:effectLst/>
                <a:latin typeface="Georgia" panose="02040502050405020303" pitchFamily="18" charset="0"/>
              </a:rPr>
              <a:t> Score (SSS):</a:t>
            </a: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00C770F-8B68-F4D7-A82E-6FE0CBBD09E8}"/>
                  </a:ext>
                </a:extLst>
              </p:cNvPr>
              <p:cNvSpPr txBox="1"/>
              <p:nvPr/>
            </p:nvSpPr>
            <p:spPr>
              <a:xfrm>
                <a:off x="4854428" y="4162021"/>
                <a:ext cx="5996129" cy="701539"/>
              </a:xfrm>
              <a:prstGeom prst="rect">
                <a:avLst/>
              </a:prstGeom>
              <a:noFill/>
            </p:spPr>
            <p:txBody>
              <a:bodyPr wrap="none" lIns="0" tIns="0" rIns="0" bIns="0" rtlCol="0">
                <a:spAutoFit/>
              </a:bodyPr>
              <a:lstStyle/>
              <a:p>
                <a14:m>
                  <m:oMath xmlns:m="http://schemas.openxmlformats.org/officeDocument/2006/math">
                    <m:r>
                      <a:rPr lang="it-IT" b="0" i="1" smtClean="0">
                        <a:latin typeface="Cambria Math" panose="02040503050406030204" pitchFamily="18" charset="0"/>
                      </a:rPr>
                      <m:t>(</m:t>
                    </m:r>
                    <m:f>
                      <m:fPr>
                        <m:ctrlPr>
                          <a:rPr lang="it-IT" b="0" i="1" smtClean="0">
                            <a:latin typeface="Cambria Math" panose="02040503050406030204" pitchFamily="18" charset="0"/>
                          </a:rPr>
                        </m:ctrlPr>
                      </m:fPr>
                      <m:num>
                        <m:f>
                          <m:fPr>
                            <m:ctrlPr>
                              <a:rPr lang="it-IT" i="1">
                                <a:latin typeface="Cambria Math" panose="02040503050406030204" pitchFamily="18" charset="0"/>
                              </a:rPr>
                            </m:ctrlPr>
                          </m:fPr>
                          <m:num>
                            <m:r>
                              <m:rPr>
                                <m:sty m:val="p"/>
                              </m:rPr>
                              <a:rPr lang="it-IT">
                                <a:latin typeface="Cambria Math" panose="02040503050406030204" pitchFamily="18" charset="0"/>
                              </a:rPr>
                              <m:t>ln</m:t>
                            </m:r>
                            <m:r>
                              <a:rPr lang="it-IT" i="1">
                                <a:latin typeface="Cambria Math" panose="02040503050406030204" pitchFamily="18" charset="0"/>
                              </a:rPr>
                              <m:t>⁡(</m:t>
                            </m:r>
                            <m:r>
                              <a:rPr lang="it-IT" i="1">
                                <a:latin typeface="Cambria Math" panose="02040503050406030204" pitchFamily="18" charset="0"/>
                              </a:rPr>
                              <m:t>𝑒𝑡</m:t>
                            </m:r>
                            <m:r>
                              <a:rPr lang="it-IT" i="1">
                                <a:latin typeface="Cambria Math" panose="02040503050406030204" pitchFamily="18" charset="0"/>
                              </a:rPr>
                              <m:t>à </m:t>
                            </m:r>
                            <m:r>
                              <a:rPr lang="it-IT" i="1">
                                <a:latin typeface="Cambria Math" panose="02040503050406030204" pitchFamily="18" charset="0"/>
                              </a:rPr>
                              <m:t>𝑑𝑒𝑙𝑙𝑎</m:t>
                            </m:r>
                            <m:r>
                              <a:rPr lang="it-IT" i="1">
                                <a:latin typeface="Cambria Math" panose="02040503050406030204" pitchFamily="18" charset="0"/>
                              </a:rPr>
                              <m:t> </m:t>
                            </m:r>
                            <m:r>
                              <a:rPr lang="it-IT" i="1">
                                <a:latin typeface="Cambria Math" panose="02040503050406030204" pitchFamily="18" charset="0"/>
                              </a:rPr>
                              <m:t>𝑠𝑡𝑎𝑟𝑡𝑢𝑝</m:t>
                            </m:r>
                            <m:r>
                              <a:rPr lang="it-IT" i="1">
                                <a:latin typeface="Cambria Math" panose="02040503050406030204" pitchFamily="18" charset="0"/>
                              </a:rPr>
                              <m:t>+1)</m:t>
                            </m:r>
                          </m:num>
                          <m:den>
                            <m:r>
                              <m:rPr>
                                <m:sty m:val="p"/>
                              </m:rPr>
                              <a:rPr lang="it-IT">
                                <a:latin typeface="Cambria Math" panose="02040503050406030204" pitchFamily="18" charset="0"/>
                              </a:rPr>
                              <m:t>max</m:t>
                            </m:r>
                            <m:r>
                              <a:rPr lang="it-IT" i="1">
                                <a:latin typeface="Cambria Math" panose="02040503050406030204" pitchFamily="18" charset="0"/>
                              </a:rPr>
                              <m:t>⁡(</m:t>
                            </m:r>
                            <m:r>
                              <a:rPr lang="it-IT" i="1">
                                <a:latin typeface="Cambria Math" panose="02040503050406030204" pitchFamily="18" charset="0"/>
                              </a:rPr>
                              <m:t>𝑒𝑡</m:t>
                            </m:r>
                            <m:r>
                              <a:rPr lang="it-IT" i="1">
                                <a:latin typeface="Cambria Math" panose="02040503050406030204" pitchFamily="18" charset="0"/>
                              </a:rPr>
                              <m:t>à </m:t>
                            </m:r>
                            <m:r>
                              <a:rPr lang="it-IT" i="1">
                                <a:latin typeface="Cambria Math" panose="02040503050406030204" pitchFamily="18" charset="0"/>
                              </a:rPr>
                              <m:t>𝑠𝑡𝑎𝑟𝑡𝑢𝑝</m:t>
                            </m:r>
                            <m:r>
                              <a:rPr lang="it-IT" i="1">
                                <a:latin typeface="Cambria Math" panose="02040503050406030204" pitchFamily="18" charset="0"/>
                              </a:rPr>
                              <m:t>)</m:t>
                            </m:r>
                          </m:den>
                        </m:f>
                        <m:r>
                          <a:rPr lang="it-IT" i="1">
                            <a:latin typeface="Cambria Math" panose="02040503050406030204" pitchFamily="18" charset="0"/>
                          </a:rPr>
                          <m:t>+ </m:t>
                        </m:r>
                        <m:f>
                          <m:fPr>
                            <m:ctrlPr>
                              <a:rPr lang="it-IT" i="1" smtClean="0">
                                <a:latin typeface="Cambria Math" panose="02040503050406030204" pitchFamily="18" charset="0"/>
                              </a:rPr>
                            </m:ctrlPr>
                          </m:fPr>
                          <m:num>
                            <m:f>
                              <m:fPr>
                                <m:ctrlPr>
                                  <a:rPr lang="it-IT" i="1" smtClean="0">
                                    <a:latin typeface="Cambria Math" panose="02040503050406030204" pitchFamily="18" charset="0"/>
                                  </a:rPr>
                                </m:ctrlPr>
                              </m:fPr>
                              <m:num>
                                <m:r>
                                  <a:rPr lang="it-IT" i="1">
                                    <a:latin typeface="Cambria Math" panose="02040503050406030204" pitchFamily="18" charset="0"/>
                                  </a:rPr>
                                  <m:t>(</m:t>
                                </m:r>
                                <m:r>
                                  <a:rPr lang="it-IT" i="1">
                                    <a:latin typeface="Cambria Math" panose="02040503050406030204" pitchFamily="18" charset="0"/>
                                  </a:rPr>
                                  <m:t>𝑛𝑢𝑚𝑒𝑟𝑜</m:t>
                                </m:r>
                                <m:r>
                                  <a:rPr lang="it-IT" i="1">
                                    <a:latin typeface="Cambria Math" panose="02040503050406030204" pitchFamily="18" charset="0"/>
                                  </a:rPr>
                                  <m:t> </m:t>
                                </m:r>
                                <m:r>
                                  <a:rPr lang="it-IT" i="1">
                                    <a:latin typeface="Cambria Math" panose="02040503050406030204" pitchFamily="18" charset="0"/>
                                  </a:rPr>
                                  <m:t>𝑓𝑖𝑛𝑎𝑛𝑧𝑖𝑎𝑚𝑒𝑛𝑡𝑖</m:t>
                                </m:r>
                                <m:r>
                                  <a:rPr lang="it-IT" i="1">
                                    <a:latin typeface="Cambria Math" panose="02040503050406030204" pitchFamily="18" charset="0"/>
                                  </a:rPr>
                                  <m:t>)</m:t>
                                </m:r>
                              </m:num>
                              <m:den>
                                <m:r>
                                  <a:rPr lang="it-IT" i="1">
                                    <a:latin typeface="Cambria Math" panose="02040503050406030204" pitchFamily="18" charset="0"/>
                                  </a:rPr>
                                  <m:t>𝑒𝑡</m:t>
                                </m:r>
                                <m:r>
                                  <a:rPr lang="it-IT" i="1">
                                    <a:latin typeface="Cambria Math" panose="02040503050406030204" pitchFamily="18" charset="0"/>
                                  </a:rPr>
                                  <m:t>à </m:t>
                                </m:r>
                                <m:r>
                                  <a:rPr lang="it-IT" i="1">
                                    <a:latin typeface="Cambria Math" panose="02040503050406030204" pitchFamily="18" charset="0"/>
                                  </a:rPr>
                                  <m:t>𝑠𝑡𝑎𝑟𝑡𝑢𝑝</m:t>
                                </m:r>
                              </m:den>
                            </m:f>
                          </m:num>
                          <m:den>
                            <m:r>
                              <m:rPr>
                                <m:sty m:val="p"/>
                              </m:rPr>
                              <a:rPr lang="it-IT">
                                <a:latin typeface="Cambria Math" panose="02040503050406030204" pitchFamily="18" charset="0"/>
                              </a:rPr>
                              <m:t>max</m:t>
                            </m:r>
                            <m:r>
                              <a:rPr lang="it-IT" i="1">
                                <a:latin typeface="Cambria Math" panose="02040503050406030204" pitchFamily="18" charset="0"/>
                              </a:rPr>
                              <m:t>⁡(</m:t>
                            </m:r>
                            <m:r>
                              <a:rPr lang="it-IT" i="1">
                                <a:latin typeface="Cambria Math" panose="02040503050406030204" pitchFamily="18" charset="0"/>
                              </a:rPr>
                              <m:t>𝑟𝑎𝑝𝑝𝑜𝑟𝑡𝑜</m:t>
                            </m:r>
                            <m:r>
                              <a:rPr lang="it-IT" i="1">
                                <a:latin typeface="Cambria Math" panose="02040503050406030204" pitchFamily="18" charset="0"/>
                              </a:rPr>
                              <m:t> </m:t>
                            </m:r>
                            <m:r>
                              <a:rPr lang="it-IT" i="1">
                                <a:latin typeface="Cambria Math" panose="02040503050406030204" pitchFamily="18" charset="0"/>
                              </a:rPr>
                              <m:t>𝑓𝑖𝑛𝑎𝑛𝑧𝑖𝑎𝑚𝑒𝑛𝑡𝑖</m:t>
                            </m:r>
                          </m:den>
                        </m:f>
                        <m:r>
                          <a:rPr lang="it-IT" i="1">
                            <a:latin typeface="Cambria Math" panose="02040503050406030204" pitchFamily="18" charset="0"/>
                          </a:rPr>
                          <m:t>+</m:t>
                        </m:r>
                        <m:r>
                          <a:rPr lang="it-IT" i="1">
                            <a:latin typeface="Cambria Math" panose="02040503050406030204" pitchFamily="18" charset="0"/>
                          </a:rPr>
                          <m:t>𝑝𝑒𝑠𝑜</m:t>
                        </m:r>
                        <m:r>
                          <a:rPr lang="it-IT" i="1">
                            <a:latin typeface="Cambria Math" panose="02040503050406030204" pitchFamily="18" charset="0"/>
                          </a:rPr>
                          <m:t> </m:t>
                        </m:r>
                        <m:r>
                          <a:rPr lang="it-IT" i="1">
                            <a:latin typeface="Cambria Math" panose="02040503050406030204" pitchFamily="18" charset="0"/>
                          </a:rPr>
                          <m:t>𝑑𝑒𝑙</m:t>
                        </m:r>
                        <m:r>
                          <a:rPr lang="it-IT" i="1">
                            <a:latin typeface="Cambria Math" panose="02040503050406030204" pitchFamily="18" charset="0"/>
                          </a:rPr>
                          <m:t> </m:t>
                        </m:r>
                        <m:r>
                          <a:rPr lang="it-IT" i="1">
                            <a:latin typeface="Cambria Math" panose="02040503050406030204" pitchFamily="18" charset="0"/>
                          </a:rPr>
                          <m:t>𝑡𝑢𝑝𝑜</m:t>
                        </m:r>
                        <m:r>
                          <a:rPr lang="it-IT" i="1">
                            <a:latin typeface="Cambria Math" panose="02040503050406030204" pitchFamily="18" charset="0"/>
                          </a:rPr>
                          <m:t> </m:t>
                        </m:r>
                        <m:r>
                          <a:rPr lang="it-IT" i="1">
                            <a:latin typeface="Cambria Math" panose="02040503050406030204" pitchFamily="18" charset="0"/>
                          </a:rPr>
                          <m:t>𝑟𝑜𝑢𝑛𝑑</m:t>
                        </m:r>
                      </m:num>
                      <m:den>
                        <m:r>
                          <a:rPr lang="it-IT" b="0" i="1" smtClean="0">
                            <a:latin typeface="Cambria Math" panose="02040503050406030204" pitchFamily="18" charset="0"/>
                          </a:rPr>
                          <m:t>3</m:t>
                        </m:r>
                      </m:den>
                    </m:f>
                  </m:oMath>
                </a14:m>
                <a:r>
                  <a:rPr lang="it-IT" dirty="0"/>
                  <a:t>)</a:t>
                </a:r>
              </a:p>
            </p:txBody>
          </p:sp>
        </mc:Choice>
        <mc:Fallback xmlns="">
          <p:sp>
            <p:nvSpPr>
              <p:cNvPr id="14" name="CasellaDiTesto 13">
                <a:extLst>
                  <a:ext uri="{FF2B5EF4-FFF2-40B4-BE49-F238E27FC236}">
                    <a16:creationId xmlns:a16="http://schemas.microsoft.com/office/drawing/2014/main" id="{B00C770F-8B68-F4D7-A82E-6FE0CBBD09E8}"/>
                  </a:ext>
                </a:extLst>
              </p:cNvPr>
              <p:cNvSpPr txBox="1">
                <a:spLocks noRot="1" noChangeAspect="1" noMove="1" noResize="1" noEditPoints="1" noAdjustHandles="1" noChangeArrowheads="1" noChangeShapeType="1" noTextEdit="1"/>
              </p:cNvSpPr>
              <p:nvPr/>
            </p:nvSpPr>
            <p:spPr>
              <a:xfrm>
                <a:off x="4854428" y="4162021"/>
                <a:ext cx="5996129" cy="701539"/>
              </a:xfrm>
              <a:prstGeom prst="rect">
                <a:avLst/>
              </a:prstGeom>
              <a:blipFill>
                <a:blip r:embed="rId4"/>
                <a:stretch>
                  <a:fillRect r="-407" b="-11304"/>
                </a:stretch>
              </a:blipFill>
            </p:spPr>
            <p:txBody>
              <a:bodyPr/>
              <a:lstStyle/>
              <a:p>
                <a:r>
                  <a:rPr lang="it-IT">
                    <a:noFill/>
                  </a:rPr>
                  <a:t> </a:t>
                </a:r>
              </a:p>
            </p:txBody>
          </p:sp>
        </mc:Fallback>
      </mc:AlternateContent>
      <p:sp>
        <p:nvSpPr>
          <p:cNvPr id="24" name="Rettangolo con angoli arrotondati 23">
            <a:extLst>
              <a:ext uri="{FF2B5EF4-FFF2-40B4-BE49-F238E27FC236}">
                <a16:creationId xmlns:a16="http://schemas.microsoft.com/office/drawing/2014/main" id="{04FCA450-5B0E-0769-E88F-83388D9A3145}"/>
              </a:ext>
            </a:extLst>
          </p:cNvPr>
          <p:cNvSpPr/>
          <p:nvPr/>
        </p:nvSpPr>
        <p:spPr>
          <a:xfrm>
            <a:off x="1935678" y="4954132"/>
            <a:ext cx="8383701" cy="1333151"/>
          </a:xfrm>
          <a:prstGeom prst="roundRect">
            <a:avLst/>
          </a:prstGeom>
          <a:solidFill>
            <a:srgbClr val="AECCE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mj-lt"/>
              <a:buAutoNum type="arabicPeriod"/>
            </a:pPr>
            <a:r>
              <a:rPr lang="it-IT" sz="1200" b="1" i="0" dirty="0">
                <a:solidFill>
                  <a:schemeClr val="bg2">
                    <a:lumMod val="25000"/>
                  </a:schemeClr>
                </a:solidFill>
                <a:latin typeface="Georgia" panose="02040502050405020303" pitchFamily="18" charset="0"/>
              </a:rPr>
              <a:t>Età della startup</a:t>
            </a:r>
            <a:r>
              <a:rPr lang="it-IT" sz="1200" i="0" dirty="0">
                <a:solidFill>
                  <a:schemeClr val="bg2">
                    <a:lumMod val="25000"/>
                  </a:schemeClr>
                </a:solidFill>
                <a:latin typeface="Georgia" panose="02040502050405020303" pitchFamily="18" charset="0"/>
              </a:rPr>
              <a:t>: Un'età più alta darà un contributo maggiore al punteggio di maturità, pertanto le startup con un'età relativamente alta rispetto alle altre avranno un contributo positivo al punteggio di maturità.*</a:t>
            </a:r>
          </a:p>
          <a:p>
            <a:pPr marL="342900" indent="-342900" algn="l">
              <a:buFont typeface="+mj-lt"/>
              <a:buAutoNum type="arabicPeriod"/>
            </a:pPr>
            <a:r>
              <a:rPr lang="it-IT" sz="1200" b="1" i="0" dirty="0">
                <a:solidFill>
                  <a:schemeClr val="bg2">
                    <a:lumMod val="25000"/>
                  </a:schemeClr>
                </a:solidFill>
                <a:latin typeface="Georgia" panose="02040502050405020303" pitchFamily="18" charset="0"/>
              </a:rPr>
              <a:t>Numero di finanziamenti</a:t>
            </a:r>
            <a:r>
              <a:rPr lang="it-IT" sz="1200" i="0" dirty="0">
                <a:solidFill>
                  <a:schemeClr val="bg2">
                    <a:lumMod val="25000"/>
                  </a:schemeClr>
                </a:solidFill>
                <a:latin typeface="Georgia" panose="02040502050405020303" pitchFamily="18" charset="0"/>
              </a:rPr>
              <a:t>: Le startup con un numero elevato di finanziamenti rispetto alla loro età avranno un contributo positivo al punteggio di maturità.</a:t>
            </a:r>
          </a:p>
          <a:p>
            <a:pPr marL="342900" indent="-342900" algn="l">
              <a:buFont typeface="+mj-lt"/>
              <a:buAutoNum type="arabicPeriod"/>
            </a:pPr>
            <a:r>
              <a:rPr lang="it-IT" sz="1200" b="1" i="0" dirty="0">
                <a:solidFill>
                  <a:schemeClr val="bg2">
                    <a:lumMod val="25000"/>
                  </a:schemeClr>
                </a:solidFill>
                <a:latin typeface="Georgia" panose="02040502050405020303" pitchFamily="18" charset="0"/>
              </a:rPr>
              <a:t>Peso del tipo di round</a:t>
            </a:r>
            <a:r>
              <a:rPr lang="it-IT" sz="1200" i="0" dirty="0">
                <a:solidFill>
                  <a:schemeClr val="bg2">
                    <a:lumMod val="25000"/>
                  </a:schemeClr>
                </a:solidFill>
                <a:latin typeface="Georgia" panose="02040502050405020303" pitchFamily="18" charset="0"/>
              </a:rPr>
              <a:t>: Viene considerato anche il peso assegnato al tipo di round di finanziamento. Tipo le startup con Round di Series F chiaramente sono più mature.*</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7FBE9955-AF3D-5471-4E69-DF27E74DD67C}"/>
                  </a:ext>
                </a:extLst>
              </p:cNvPr>
              <p:cNvSpPr txBox="1"/>
              <p:nvPr/>
            </p:nvSpPr>
            <p:spPr>
              <a:xfrm>
                <a:off x="4405272" y="1894829"/>
                <a:ext cx="6694910" cy="351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sz="1200" i="1" smtClean="0">
                              <a:latin typeface="Cambria Math" panose="02040503050406030204" pitchFamily="18" charset="0"/>
                            </a:rPr>
                          </m:ctrlPr>
                        </m:fPr>
                        <m:num>
                          <m:r>
                            <a:rPr lang="it-IT" sz="1200" b="0" i="1" smtClean="0">
                              <a:latin typeface="Cambria Math" panose="02040503050406030204" pitchFamily="18" charset="0"/>
                            </a:rPr>
                            <m:t>𝑐𝑜𝑢𝑛𝑡𝑟𝑦</m:t>
                          </m:r>
                          <m:r>
                            <a:rPr lang="it-IT" sz="1200" b="0" i="1" smtClean="0">
                              <a:latin typeface="Cambria Math" panose="02040503050406030204" pitchFamily="18" charset="0"/>
                            </a:rPr>
                            <m:t> </m:t>
                          </m:r>
                          <m:r>
                            <a:rPr lang="it-IT" sz="1200" b="0" i="1" smtClean="0">
                              <a:latin typeface="Cambria Math" panose="02040503050406030204" pitchFamily="18" charset="0"/>
                            </a:rPr>
                            <m:t>𝑠𝑐𝑜𝑟𝑒</m:t>
                          </m:r>
                          <m:r>
                            <a:rPr lang="it-IT" sz="1200" b="0" i="1" smtClean="0">
                              <a:latin typeface="Cambria Math" panose="02040503050406030204" pitchFamily="18" charset="0"/>
                            </a:rPr>
                            <m:t>+</m:t>
                          </m:r>
                          <m:r>
                            <a:rPr lang="it-IT" sz="1200" b="0" i="1" smtClean="0">
                              <a:latin typeface="Cambria Math" panose="02040503050406030204" pitchFamily="18" charset="0"/>
                            </a:rPr>
                            <m:t>𝑗𝑜𝑏</m:t>
                          </m:r>
                          <m:r>
                            <a:rPr lang="it-IT" sz="1200" b="0" i="1" smtClean="0">
                              <a:latin typeface="Cambria Math" panose="02040503050406030204" pitchFamily="18" charset="0"/>
                            </a:rPr>
                            <m:t> </m:t>
                          </m:r>
                          <m:r>
                            <a:rPr lang="it-IT" sz="1200" b="0" i="1" smtClean="0">
                              <a:latin typeface="Cambria Math" panose="02040503050406030204" pitchFamily="18" charset="0"/>
                            </a:rPr>
                            <m:t>𝑜𝑓𝑓𝑒𝑟</m:t>
                          </m:r>
                          <m:r>
                            <a:rPr lang="it-IT" sz="1200" b="0" i="1" smtClean="0">
                              <a:latin typeface="Cambria Math" panose="02040503050406030204" pitchFamily="18" charset="0"/>
                            </a:rPr>
                            <m:t> </m:t>
                          </m:r>
                          <m:r>
                            <a:rPr lang="it-IT" sz="1200" b="0" i="1" smtClean="0">
                              <a:latin typeface="Cambria Math" panose="02040503050406030204" pitchFamily="18" charset="0"/>
                            </a:rPr>
                            <m:t>𝑑𝑒𝑙𝑡𝑎</m:t>
                          </m:r>
                          <m:r>
                            <a:rPr lang="it-IT" sz="1200" b="0" i="1" smtClean="0">
                              <a:latin typeface="Cambria Math" panose="02040503050406030204" pitchFamily="18" charset="0"/>
                            </a:rPr>
                            <m:t>+</m:t>
                          </m:r>
                          <m:r>
                            <a:rPr lang="it-IT" sz="1200" b="0" i="1" smtClean="0">
                              <a:latin typeface="Cambria Math" panose="02040503050406030204" pitchFamily="18" charset="0"/>
                            </a:rPr>
                            <m:t>𝑓𝑢𝑛𝑑𝑖𝑛𝑔</m:t>
                          </m:r>
                          <m:r>
                            <a:rPr lang="it-IT" sz="1200" b="0" i="1" smtClean="0">
                              <a:latin typeface="Cambria Math" panose="02040503050406030204" pitchFamily="18" charset="0"/>
                            </a:rPr>
                            <m:t> </m:t>
                          </m:r>
                          <m:r>
                            <a:rPr lang="it-IT" sz="1200" b="0" i="1" smtClean="0">
                              <a:latin typeface="Cambria Math" panose="02040503050406030204" pitchFamily="18" charset="0"/>
                            </a:rPr>
                            <m:t>𝑠𝑐𝑜𝑟𝑒</m:t>
                          </m:r>
                          <m:r>
                            <a:rPr lang="it-IT" sz="1200" b="0" i="1" smtClean="0">
                              <a:latin typeface="Cambria Math" panose="02040503050406030204" pitchFamily="18" charset="0"/>
                            </a:rPr>
                            <m:t>+</m:t>
                          </m:r>
                          <m:r>
                            <a:rPr lang="it-IT" sz="1200" b="0" i="1" smtClean="0">
                              <a:latin typeface="Cambria Math" panose="02040503050406030204" pitchFamily="18" charset="0"/>
                            </a:rPr>
                            <m:t>𝑛𝑢𝑚</m:t>
                          </m:r>
                          <m:r>
                            <a:rPr lang="it-IT" sz="1200" b="0" i="1" smtClean="0">
                              <a:latin typeface="Cambria Math" panose="02040503050406030204" pitchFamily="18" charset="0"/>
                            </a:rPr>
                            <m:t>. </m:t>
                          </m:r>
                          <m:r>
                            <a:rPr lang="it-IT" sz="1200" b="0" i="1" smtClean="0">
                              <a:latin typeface="Cambria Math" panose="02040503050406030204" pitchFamily="18" charset="0"/>
                            </a:rPr>
                            <m:t>𝑒𝑚𝑝𝑙𝑜𝑦𝑒𝑒</m:t>
                          </m:r>
                          <m:r>
                            <a:rPr lang="it-IT" sz="1200" b="0" i="1" smtClean="0">
                              <a:latin typeface="Cambria Math" panose="02040503050406030204" pitchFamily="18" charset="0"/>
                            </a:rPr>
                            <m:t>+</m:t>
                          </m:r>
                          <m:r>
                            <a:rPr lang="it-IT" sz="1200" b="0" i="1" smtClean="0">
                              <a:latin typeface="Cambria Math" panose="02040503050406030204" pitchFamily="18" charset="0"/>
                            </a:rPr>
                            <m:t>𝑓𝑢𝑛𝑑𝑖𝑛𝑔</m:t>
                          </m:r>
                          <m:r>
                            <a:rPr lang="it-IT" sz="1200" b="0" i="1" smtClean="0">
                              <a:latin typeface="Cambria Math" panose="02040503050406030204" pitchFamily="18" charset="0"/>
                            </a:rPr>
                            <m:t>+</m:t>
                          </m:r>
                          <m:r>
                            <a:rPr lang="it-IT" sz="1200" b="0" i="1" smtClean="0">
                              <a:latin typeface="Cambria Math" panose="02040503050406030204" pitchFamily="18" charset="0"/>
                            </a:rPr>
                            <m:t>𝑣𝑎𝑙𝑢𝑎𝑡𝑖𝑜𝑛</m:t>
                          </m:r>
                          <m:r>
                            <a:rPr lang="it-IT" sz="1200" b="0" i="1" smtClean="0">
                              <a:latin typeface="Cambria Math" panose="02040503050406030204" pitchFamily="18" charset="0"/>
                            </a:rPr>
                            <m:t>_</m:t>
                          </m:r>
                          <m:r>
                            <a:rPr lang="it-IT" sz="1200" b="0" i="1" smtClean="0">
                              <a:latin typeface="Cambria Math" panose="02040503050406030204" pitchFamily="18" charset="0"/>
                            </a:rPr>
                            <m:t>𝑠𝑐𝑜𝑟𝑒</m:t>
                          </m:r>
                        </m:num>
                        <m:den>
                          <m:r>
                            <a:rPr lang="it-IT" sz="1200" b="0" i="1" smtClean="0">
                              <a:latin typeface="Cambria Math" panose="02040503050406030204" pitchFamily="18" charset="0"/>
                            </a:rPr>
                            <m:t>6</m:t>
                          </m:r>
                        </m:den>
                      </m:f>
                    </m:oMath>
                  </m:oMathPara>
                </a14:m>
                <a:endParaRPr lang="it-IT" sz="1200" dirty="0"/>
              </a:p>
            </p:txBody>
          </p:sp>
        </mc:Choice>
        <mc:Fallback xmlns="">
          <p:sp>
            <p:nvSpPr>
              <p:cNvPr id="28" name="CasellaDiTesto 27">
                <a:extLst>
                  <a:ext uri="{FF2B5EF4-FFF2-40B4-BE49-F238E27FC236}">
                    <a16:creationId xmlns:a16="http://schemas.microsoft.com/office/drawing/2014/main" id="{7FBE9955-AF3D-5471-4E69-DF27E74DD67C}"/>
                  </a:ext>
                </a:extLst>
              </p:cNvPr>
              <p:cNvSpPr txBox="1">
                <a:spLocks noRot="1" noChangeAspect="1" noMove="1" noResize="1" noEditPoints="1" noAdjustHandles="1" noChangeArrowheads="1" noChangeShapeType="1" noTextEdit="1"/>
              </p:cNvSpPr>
              <p:nvPr/>
            </p:nvSpPr>
            <p:spPr>
              <a:xfrm>
                <a:off x="4405272" y="1894829"/>
                <a:ext cx="6694910" cy="351058"/>
              </a:xfrm>
              <a:prstGeom prst="rect">
                <a:avLst/>
              </a:prstGeom>
              <a:blipFill>
                <a:blip r:embed="rId5"/>
                <a:stretch>
                  <a:fillRect l="-273" t="-5263" b="-15789"/>
                </a:stretch>
              </a:blipFill>
            </p:spPr>
            <p:txBody>
              <a:bodyPr/>
              <a:lstStyle/>
              <a:p>
                <a:r>
                  <a:rPr lang="it-IT">
                    <a:noFill/>
                  </a:rPr>
                  <a:t> </a:t>
                </a:r>
              </a:p>
            </p:txBody>
          </p:sp>
        </mc:Fallback>
      </mc:AlternateContent>
      <p:sp>
        <p:nvSpPr>
          <p:cNvPr id="29" name="Rettangolo con angoli arrotondati 28">
            <a:extLst>
              <a:ext uri="{FF2B5EF4-FFF2-40B4-BE49-F238E27FC236}">
                <a16:creationId xmlns:a16="http://schemas.microsoft.com/office/drawing/2014/main" id="{15C8AFB9-A012-44AB-7A6A-5D9D51D0679E}"/>
              </a:ext>
            </a:extLst>
          </p:cNvPr>
          <p:cNvSpPr/>
          <p:nvPr/>
        </p:nvSpPr>
        <p:spPr>
          <a:xfrm>
            <a:off x="1904148" y="2417087"/>
            <a:ext cx="8383701" cy="1495352"/>
          </a:xfrm>
          <a:prstGeom prst="roundRect">
            <a:avLst/>
          </a:prstGeom>
          <a:solidFill>
            <a:srgbClr val="AECCE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mj-lt"/>
              <a:buAutoNum type="arabicPeriod"/>
            </a:pPr>
            <a:r>
              <a:rPr lang="it-IT" sz="1200" b="1" i="0" dirty="0">
                <a:solidFill>
                  <a:schemeClr val="bg2">
                    <a:lumMod val="25000"/>
                  </a:schemeClr>
                </a:solidFill>
                <a:latin typeface="Georgia" panose="02040502050405020303" pitchFamily="18" charset="0"/>
              </a:rPr>
              <a:t>Country score</a:t>
            </a:r>
            <a:r>
              <a:rPr lang="it-IT" sz="1200" i="0" dirty="0">
                <a:solidFill>
                  <a:schemeClr val="bg2">
                    <a:lumMod val="25000"/>
                  </a:schemeClr>
                </a:solidFill>
                <a:latin typeface="Georgia" panose="02040502050405020303" pitchFamily="18" charset="0"/>
              </a:rPr>
              <a:t>: assegna valori maggiori a startup USA in quanto ricevono mediamente più finanziamenti*</a:t>
            </a:r>
          </a:p>
          <a:p>
            <a:pPr marL="342900" indent="-342900" algn="l">
              <a:buFont typeface="+mj-lt"/>
              <a:buAutoNum type="arabicPeriod"/>
            </a:pPr>
            <a:r>
              <a:rPr lang="it-IT" sz="1200" b="1" i="0" dirty="0">
                <a:solidFill>
                  <a:schemeClr val="bg2">
                    <a:lumMod val="25000"/>
                  </a:schemeClr>
                </a:solidFill>
                <a:latin typeface="Georgia" panose="02040502050405020303" pitchFamily="18" charset="0"/>
              </a:rPr>
              <a:t>Delta Job </a:t>
            </a:r>
            <a:r>
              <a:rPr lang="it-IT" sz="1200" b="1" i="0" dirty="0" err="1">
                <a:solidFill>
                  <a:schemeClr val="bg2">
                    <a:lumMod val="25000"/>
                  </a:schemeClr>
                </a:solidFill>
                <a:latin typeface="Georgia" panose="02040502050405020303" pitchFamily="18" charset="0"/>
              </a:rPr>
              <a:t>offer</a:t>
            </a:r>
            <a:r>
              <a:rPr lang="it-IT" sz="1200" b="1" i="0" dirty="0">
                <a:solidFill>
                  <a:schemeClr val="bg2">
                    <a:lumMod val="25000"/>
                  </a:schemeClr>
                </a:solidFill>
                <a:latin typeface="Georgia" panose="02040502050405020303" pitchFamily="18" charset="0"/>
              </a:rPr>
              <a:t> </a:t>
            </a:r>
            <a:r>
              <a:rPr lang="it-IT" sz="1200" i="0" dirty="0">
                <a:solidFill>
                  <a:schemeClr val="bg2">
                    <a:lumMod val="25000"/>
                  </a:schemeClr>
                </a:solidFill>
                <a:latin typeface="Georgia" panose="02040502050405020303" pitchFamily="18" charset="0"/>
              </a:rPr>
              <a:t>(2023-2022): valuta tasso di crescita opportunità</a:t>
            </a:r>
          </a:p>
          <a:p>
            <a:pPr marL="342900" indent="-342900" algn="l">
              <a:buFont typeface="+mj-lt"/>
              <a:buAutoNum type="arabicPeriod"/>
            </a:pPr>
            <a:r>
              <a:rPr lang="it-IT" sz="1200" b="1" i="0" dirty="0" err="1">
                <a:solidFill>
                  <a:schemeClr val="bg2">
                    <a:lumMod val="25000"/>
                  </a:schemeClr>
                </a:solidFill>
                <a:latin typeface="Georgia" panose="02040502050405020303" pitchFamily="18" charset="0"/>
              </a:rPr>
              <a:t>Type</a:t>
            </a:r>
            <a:r>
              <a:rPr lang="it-IT" sz="1200" b="1" i="0" dirty="0">
                <a:solidFill>
                  <a:schemeClr val="bg2">
                    <a:lumMod val="25000"/>
                  </a:schemeClr>
                </a:solidFill>
                <a:latin typeface="Georgia" panose="02040502050405020303" pitchFamily="18" charset="0"/>
              </a:rPr>
              <a:t> Funding</a:t>
            </a:r>
            <a:r>
              <a:rPr lang="it-IT" sz="1200" i="0" dirty="0">
                <a:solidFill>
                  <a:schemeClr val="bg2">
                    <a:lumMod val="25000"/>
                  </a:schemeClr>
                </a:solidFill>
                <a:latin typeface="Georgia" panose="02040502050405020303" pitchFamily="18" charset="0"/>
              </a:rPr>
              <a:t>: società che sono ad un round Series F hanno punteggi maggiori*</a:t>
            </a:r>
          </a:p>
          <a:p>
            <a:pPr marL="342900" indent="-342900" algn="l">
              <a:buFont typeface="+mj-lt"/>
              <a:buAutoNum type="arabicPeriod"/>
            </a:pPr>
            <a:r>
              <a:rPr lang="it-IT" sz="1200" b="1" dirty="0">
                <a:solidFill>
                  <a:schemeClr val="bg2">
                    <a:lumMod val="25000"/>
                  </a:schemeClr>
                </a:solidFill>
                <a:latin typeface="Georgia" panose="02040502050405020303" pitchFamily="18" charset="0"/>
              </a:rPr>
              <a:t>Numero </a:t>
            </a:r>
            <a:r>
              <a:rPr lang="it-IT" sz="1200" b="1" dirty="0" err="1">
                <a:solidFill>
                  <a:schemeClr val="bg2">
                    <a:lumMod val="25000"/>
                  </a:schemeClr>
                </a:solidFill>
                <a:latin typeface="Georgia" panose="02040502050405020303" pitchFamily="18" charset="0"/>
              </a:rPr>
              <a:t>Employee</a:t>
            </a:r>
            <a:r>
              <a:rPr lang="it-IT" sz="1200" dirty="0">
                <a:solidFill>
                  <a:schemeClr val="bg2">
                    <a:lumMod val="25000"/>
                  </a:schemeClr>
                </a:solidFill>
                <a:latin typeface="Georgia" panose="02040502050405020303" pitchFamily="18" charset="0"/>
              </a:rPr>
              <a:t>: numero dipendenti</a:t>
            </a:r>
          </a:p>
          <a:p>
            <a:pPr marL="342900" indent="-342900" algn="l">
              <a:buFont typeface="+mj-lt"/>
              <a:buAutoNum type="arabicPeriod"/>
            </a:pPr>
            <a:r>
              <a:rPr lang="it-IT" sz="1200" b="1" dirty="0">
                <a:solidFill>
                  <a:schemeClr val="bg2">
                    <a:lumMod val="25000"/>
                  </a:schemeClr>
                </a:solidFill>
                <a:latin typeface="Georgia" panose="02040502050405020303" pitchFamily="18" charset="0"/>
              </a:rPr>
              <a:t>Totale Funding </a:t>
            </a:r>
            <a:r>
              <a:rPr lang="it-IT" sz="1200" dirty="0">
                <a:solidFill>
                  <a:schemeClr val="bg2">
                    <a:lumMod val="25000"/>
                  </a:schemeClr>
                </a:solidFill>
                <a:latin typeface="Georgia" panose="02040502050405020303" pitchFamily="18" charset="0"/>
              </a:rPr>
              <a:t>ricevuti rispetto alle concorrenti</a:t>
            </a:r>
          </a:p>
          <a:p>
            <a:pPr marL="342900" indent="-342900" algn="l">
              <a:buFont typeface="+mj-lt"/>
              <a:buAutoNum type="arabicPeriod"/>
            </a:pPr>
            <a:r>
              <a:rPr lang="it-IT" sz="1200" b="1" i="0" dirty="0">
                <a:solidFill>
                  <a:schemeClr val="bg2">
                    <a:lumMod val="25000"/>
                  </a:schemeClr>
                </a:solidFill>
                <a:latin typeface="Georgia" panose="02040502050405020303" pitchFamily="18" charset="0"/>
              </a:rPr>
              <a:t>Valutazione startup</a:t>
            </a:r>
          </a:p>
        </p:txBody>
      </p:sp>
      <p:sp>
        <p:nvSpPr>
          <p:cNvPr id="5" name="Segnaposto data 4">
            <a:extLst>
              <a:ext uri="{FF2B5EF4-FFF2-40B4-BE49-F238E27FC236}">
                <a16:creationId xmlns:a16="http://schemas.microsoft.com/office/drawing/2014/main" id="{CE198FD7-5FD6-EB71-B444-BD112D2D3CC4}"/>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A7D05D7A-FD00-1894-1873-37866F620D97}"/>
              </a:ext>
            </a:extLst>
          </p:cNvPr>
          <p:cNvSpPr>
            <a:spLocks noGrp="1"/>
          </p:cNvSpPr>
          <p:nvPr>
            <p:ph type="sldNum" sz="quarter" idx="12"/>
          </p:nvPr>
        </p:nvSpPr>
        <p:spPr/>
        <p:txBody>
          <a:bodyPr/>
          <a:lstStyle/>
          <a:p>
            <a:pPr rtl="0"/>
            <a:fld id="{D8DA9DAA-006C-4F4B-980E-E3DF019B24E2}" type="slidenum">
              <a:rPr lang="it-IT" noProof="0" smtClean="0"/>
              <a:t>21</a:t>
            </a:fld>
            <a:endParaRPr lang="it-IT" noProof="0"/>
          </a:p>
        </p:txBody>
      </p:sp>
    </p:spTree>
    <p:extLst>
      <p:ext uri="{BB962C8B-B14F-4D97-AF65-F5344CB8AC3E}">
        <p14:creationId xmlns:p14="http://schemas.microsoft.com/office/powerpoint/2010/main" val="2733699003"/>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Evaluation of Startups – Algorithms</a:t>
            </a:r>
            <a:endParaRPr lang="it-IT" sz="2800" dirty="0">
              <a:solidFill>
                <a:schemeClr val="accent3">
                  <a:lumMod val="50000"/>
                </a:schemeClr>
              </a:solidFill>
              <a:latin typeface="Imprint MT Shadow" panose="04020605060303030202" pitchFamily="82" charset="0"/>
            </a:endParaRPr>
          </a:p>
        </p:txBody>
      </p:sp>
      <p:sp>
        <p:nvSpPr>
          <p:cNvPr id="34" name="CasellaDiTesto 33">
            <a:extLst>
              <a:ext uri="{FF2B5EF4-FFF2-40B4-BE49-F238E27FC236}">
                <a16:creationId xmlns:a16="http://schemas.microsoft.com/office/drawing/2014/main" id="{22DCA763-1B4F-BCC5-BC33-B62FCE09BF75}"/>
              </a:ext>
            </a:extLst>
          </p:cNvPr>
          <p:cNvSpPr txBox="1"/>
          <p:nvPr/>
        </p:nvSpPr>
        <p:spPr>
          <a:xfrm>
            <a:off x="7127232" y="1814949"/>
            <a:ext cx="3657510" cy="646331"/>
          </a:xfrm>
          <a:prstGeom prst="rect">
            <a:avLst/>
          </a:prstGeom>
          <a:noFill/>
        </p:spPr>
        <p:txBody>
          <a:bodyPr wrap="square">
            <a:spAutoFit/>
          </a:bodyPr>
          <a:lstStyle/>
          <a:p>
            <a:pPr algn="ctr"/>
            <a:r>
              <a:rPr lang="it-IT" b="0" i="1" u="sng" dirty="0" err="1">
                <a:solidFill>
                  <a:srgbClr val="374151"/>
                </a:solidFill>
                <a:effectLst/>
                <a:latin typeface="Georgia" panose="02040502050405020303" pitchFamily="18" charset="0"/>
              </a:rPr>
              <a:t>Based</a:t>
            </a:r>
            <a:r>
              <a:rPr lang="it-IT" b="0" i="1" u="sng" dirty="0">
                <a:solidFill>
                  <a:srgbClr val="374151"/>
                </a:solidFill>
                <a:effectLst/>
                <a:latin typeface="Georgia" panose="02040502050405020303" pitchFamily="18" charset="0"/>
              </a:rPr>
              <a:t> on Startup </a:t>
            </a:r>
          </a:p>
          <a:p>
            <a:pPr algn="ctr"/>
            <a:r>
              <a:rPr lang="it-IT" b="0" i="1" u="sng" dirty="0" err="1">
                <a:solidFill>
                  <a:srgbClr val="374151"/>
                </a:solidFill>
                <a:effectLst/>
                <a:latin typeface="Georgia" panose="02040502050405020303" pitchFamily="18" charset="0"/>
              </a:rPr>
              <a:t>Maturity</a:t>
            </a:r>
            <a:r>
              <a:rPr lang="it-IT" b="0" i="1" u="sng" dirty="0">
                <a:solidFill>
                  <a:srgbClr val="374151"/>
                </a:solidFill>
                <a:effectLst/>
                <a:latin typeface="Georgia" panose="02040502050405020303" pitchFamily="18" charset="0"/>
              </a:rPr>
              <a:t> Score (SMS):</a:t>
            </a:r>
          </a:p>
        </p:txBody>
      </p:sp>
      <p:sp>
        <p:nvSpPr>
          <p:cNvPr id="4" name="CasellaDiTesto 3">
            <a:extLst>
              <a:ext uri="{FF2B5EF4-FFF2-40B4-BE49-F238E27FC236}">
                <a16:creationId xmlns:a16="http://schemas.microsoft.com/office/drawing/2014/main" id="{54C994B6-51A5-7571-7F80-9771D35AAAE6}"/>
              </a:ext>
            </a:extLst>
          </p:cNvPr>
          <p:cNvSpPr txBox="1"/>
          <p:nvPr/>
        </p:nvSpPr>
        <p:spPr>
          <a:xfrm>
            <a:off x="1304519" y="1808603"/>
            <a:ext cx="3657510" cy="646331"/>
          </a:xfrm>
          <a:prstGeom prst="rect">
            <a:avLst/>
          </a:prstGeom>
          <a:noFill/>
        </p:spPr>
        <p:txBody>
          <a:bodyPr wrap="square">
            <a:spAutoFit/>
          </a:bodyPr>
          <a:lstStyle/>
          <a:p>
            <a:pPr algn="ctr"/>
            <a:r>
              <a:rPr lang="it-IT" b="0" i="1" u="sng" dirty="0" err="1">
                <a:solidFill>
                  <a:srgbClr val="374151"/>
                </a:solidFill>
                <a:effectLst/>
                <a:latin typeface="Georgia" panose="02040502050405020303" pitchFamily="18" charset="0"/>
              </a:rPr>
              <a:t>Based</a:t>
            </a:r>
            <a:r>
              <a:rPr lang="it-IT" b="0" i="1" u="sng" dirty="0">
                <a:solidFill>
                  <a:srgbClr val="374151"/>
                </a:solidFill>
                <a:effectLst/>
                <a:latin typeface="Georgia" panose="02040502050405020303" pitchFamily="18" charset="0"/>
              </a:rPr>
              <a:t> on Startup </a:t>
            </a:r>
          </a:p>
          <a:p>
            <a:pPr algn="ctr"/>
            <a:r>
              <a:rPr lang="it-IT" b="0" i="1" u="sng" dirty="0">
                <a:solidFill>
                  <a:srgbClr val="374151"/>
                </a:solidFill>
                <a:effectLst/>
                <a:latin typeface="Georgia" panose="02040502050405020303" pitchFamily="18" charset="0"/>
              </a:rPr>
              <a:t>Success Score (SSS):</a:t>
            </a:r>
          </a:p>
        </p:txBody>
      </p:sp>
      <p:cxnSp>
        <p:nvCxnSpPr>
          <p:cNvPr id="8" name="Connettore diritto 7">
            <a:extLst>
              <a:ext uri="{FF2B5EF4-FFF2-40B4-BE49-F238E27FC236}">
                <a16:creationId xmlns:a16="http://schemas.microsoft.com/office/drawing/2014/main" id="{C1242421-726D-D055-838C-AD87552DEF41}"/>
              </a:ext>
            </a:extLst>
          </p:cNvPr>
          <p:cNvCxnSpPr/>
          <p:nvPr/>
        </p:nvCxnSpPr>
        <p:spPr>
          <a:xfrm>
            <a:off x="6054901" y="2044557"/>
            <a:ext cx="0" cy="4027470"/>
          </a:xfrm>
          <a:prstGeom prst="line">
            <a:avLst/>
          </a:prstGeom>
          <a:ln w="57150">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6" name="Tabella 36">
            <a:extLst>
              <a:ext uri="{FF2B5EF4-FFF2-40B4-BE49-F238E27FC236}">
                <a16:creationId xmlns:a16="http://schemas.microsoft.com/office/drawing/2014/main" id="{B80232B1-3B66-4D79-CA88-527F3F4507F2}"/>
              </a:ext>
            </a:extLst>
          </p:cNvPr>
          <p:cNvGraphicFramePr>
            <a:graphicFrameLocks noGrp="1"/>
          </p:cNvGraphicFramePr>
          <p:nvPr>
            <p:extLst>
              <p:ext uri="{D42A27DB-BD31-4B8C-83A1-F6EECF244321}">
                <p14:modId xmlns:p14="http://schemas.microsoft.com/office/powerpoint/2010/main" val="3315160470"/>
              </p:ext>
            </p:extLst>
          </p:nvPr>
        </p:nvGraphicFramePr>
        <p:xfrm>
          <a:off x="1304519" y="2783661"/>
          <a:ext cx="3657510" cy="3017520"/>
        </p:xfrm>
        <a:graphic>
          <a:graphicData uri="http://schemas.openxmlformats.org/drawingml/2006/table">
            <a:tbl>
              <a:tblPr firstRow="1" firstCol="1" bandRow="1">
                <a:tableStyleId>{EB344D84-9AFB-497E-A393-DC336BA19D2E}</a:tableStyleId>
              </a:tblPr>
              <a:tblGrid>
                <a:gridCol w="362116">
                  <a:extLst>
                    <a:ext uri="{9D8B030D-6E8A-4147-A177-3AD203B41FA5}">
                      <a16:colId xmlns:a16="http://schemas.microsoft.com/office/drawing/2014/main" val="3173489684"/>
                    </a:ext>
                  </a:extLst>
                </a:gridCol>
                <a:gridCol w="1802077">
                  <a:extLst>
                    <a:ext uri="{9D8B030D-6E8A-4147-A177-3AD203B41FA5}">
                      <a16:colId xmlns:a16="http://schemas.microsoft.com/office/drawing/2014/main" val="3983665584"/>
                    </a:ext>
                  </a:extLst>
                </a:gridCol>
                <a:gridCol w="1493317">
                  <a:extLst>
                    <a:ext uri="{9D8B030D-6E8A-4147-A177-3AD203B41FA5}">
                      <a16:colId xmlns:a16="http://schemas.microsoft.com/office/drawing/2014/main" val="1253959785"/>
                    </a:ext>
                  </a:extLst>
                </a:gridCol>
              </a:tblGrid>
              <a:tr h="298924">
                <a:tc>
                  <a:txBody>
                    <a:bodyPr/>
                    <a:lstStyle/>
                    <a:p>
                      <a:endParaRPr lang="it-IT" sz="1600"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dirty="0">
                          <a:latin typeface="Georgia" panose="02040502050405020303" pitchFamily="18" charset="0"/>
                        </a:rPr>
                        <a:t>Company</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dirty="0">
                          <a:latin typeface="Georgia" panose="02040502050405020303" pitchFamily="18" charset="0"/>
                        </a:rPr>
                        <a:t>SSS</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145652896"/>
                  </a:ext>
                </a:extLst>
              </a:tr>
              <a:tr h="244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solidFill>
                            <a:schemeClr val="bg1"/>
                          </a:solidFill>
                          <a:effectLst/>
                          <a:latin typeface="Georgia" panose="02040502050405020303" pitchFamily="18" charset="0"/>
                        </a:rPr>
                        <a:t>1</a:t>
                      </a:r>
                      <a:endParaRPr lang="it-IT" sz="1600" b="1" i="0" dirty="0">
                        <a:solidFill>
                          <a:schemeClr val="bg1"/>
                        </a:solidFill>
                        <a:effectLs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err="1">
                          <a:solidFill>
                            <a:srgbClr val="374151"/>
                          </a:solidFill>
                          <a:effectLst/>
                          <a:highlight>
                            <a:srgbClr val="FFDF79"/>
                          </a:highlight>
                          <a:latin typeface="Georgia" panose="02040502050405020303" pitchFamily="18" charset="0"/>
                        </a:rPr>
                        <a:t>Cerebral</a:t>
                      </a:r>
                      <a:endParaRPr lang="it-IT" sz="1600" b="1" i="0" dirty="0">
                        <a:solidFill>
                          <a:srgbClr val="374151"/>
                        </a:solidFill>
                        <a:effectLst/>
                        <a:highlight>
                          <a:srgbClr val="FFDF79"/>
                        </a:highligh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a:solidFill>
                            <a:srgbClr val="374151"/>
                          </a:solidFill>
                          <a:effectLst/>
                          <a:latin typeface="Georgia" panose="02040502050405020303" pitchFamily="18" charset="0"/>
                        </a:rPr>
                        <a:t>1.00</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002916003"/>
                  </a:ext>
                </a:extLst>
              </a:tr>
              <a:tr h="244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solidFill>
                            <a:schemeClr val="bg1"/>
                          </a:solidFill>
                          <a:effectLst/>
                          <a:latin typeface="Georgia" panose="02040502050405020303" pitchFamily="18" charset="0"/>
                        </a:rPr>
                        <a:t>2</a:t>
                      </a:r>
                      <a:endParaRPr lang="it-IT" sz="1600" b="1" i="0" dirty="0">
                        <a:solidFill>
                          <a:schemeClr val="bg1"/>
                        </a:solidFill>
                        <a:effectLs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err="1">
                          <a:solidFill>
                            <a:srgbClr val="374151"/>
                          </a:solidFill>
                          <a:effectLst/>
                          <a:highlight>
                            <a:srgbClr val="00FF00"/>
                          </a:highlight>
                          <a:latin typeface="Georgia" panose="02040502050405020303" pitchFamily="18" charset="0"/>
                        </a:rPr>
                        <a:t>Doctolib</a:t>
                      </a:r>
                      <a:endParaRPr lang="it-IT" sz="1600" b="1" i="0" dirty="0">
                        <a:solidFill>
                          <a:srgbClr val="374151"/>
                        </a:solidFill>
                        <a:effectLst/>
                        <a:highlight>
                          <a:srgbClr val="00FF00"/>
                        </a:highligh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a:solidFill>
                            <a:srgbClr val="374151"/>
                          </a:solidFill>
                          <a:effectLst/>
                          <a:latin typeface="Georgia" panose="02040502050405020303" pitchFamily="18" charset="0"/>
                        </a:rPr>
                        <a:t>0.92</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516728117"/>
                  </a:ext>
                </a:extLst>
              </a:tr>
              <a:tr h="244574">
                <a:tc>
                  <a:txBody>
                    <a:bodyPr/>
                    <a:lstStyle/>
                    <a:p>
                      <a:r>
                        <a:rPr lang="it-IT" sz="1600" b="1" dirty="0">
                          <a:latin typeface="Georgia" panose="02040502050405020303" pitchFamily="18" charset="0"/>
                        </a:rPr>
                        <a:t>3</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WeDoctor</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0.67</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67696982"/>
                  </a:ext>
                </a:extLst>
              </a:tr>
              <a:tr h="244574">
                <a:tc>
                  <a:txBody>
                    <a:bodyPr/>
                    <a:lstStyle/>
                    <a:p>
                      <a:r>
                        <a:rPr lang="it-IT" sz="1600" dirty="0">
                          <a:latin typeface="Georgia" panose="02040502050405020303" pitchFamily="18" charset="0"/>
                        </a:rPr>
                        <a:t>4</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highlight>
                            <a:srgbClr val="FFFF00"/>
                          </a:highlight>
                          <a:latin typeface="Georgia" panose="02040502050405020303" pitchFamily="18" charset="0"/>
                        </a:rPr>
                        <a:t>Carbon Health</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0.64</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747531466"/>
                  </a:ext>
                </a:extLst>
              </a:tr>
              <a:tr h="244574">
                <a:tc>
                  <a:txBody>
                    <a:bodyPr/>
                    <a:lstStyle/>
                    <a:p>
                      <a:r>
                        <a:rPr lang="it-IT" sz="1600" dirty="0">
                          <a:latin typeface="Georgia" panose="02040502050405020303" pitchFamily="18" charset="0"/>
                        </a:rPr>
                        <a:t>5</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K Health</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0.39</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161299356"/>
                  </a:ext>
                </a:extLst>
              </a:tr>
              <a:tr h="244574">
                <a:tc>
                  <a:txBody>
                    <a:bodyPr/>
                    <a:lstStyle/>
                    <a:p>
                      <a:r>
                        <a:rPr lang="it-IT" sz="1600" dirty="0">
                          <a:latin typeface="Georgia" panose="02040502050405020303" pitchFamily="18" charset="0"/>
                        </a:rPr>
                        <a:t>6</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Transcarent</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0.25</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682484073"/>
                  </a:ext>
                </a:extLst>
              </a:tr>
              <a:tr h="244574">
                <a:tc>
                  <a:txBody>
                    <a:bodyPr/>
                    <a:lstStyle/>
                    <a:p>
                      <a:r>
                        <a:rPr lang="it-IT" sz="1600" dirty="0">
                          <a:latin typeface="Georgia" panose="02040502050405020303" pitchFamily="18" charset="0"/>
                        </a:rPr>
                        <a:t>7</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Kry</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0.42</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748687352"/>
                  </a:ext>
                </a:extLst>
              </a:tr>
              <a:tr h="244574">
                <a:tc>
                  <a:txBody>
                    <a:bodyPr/>
                    <a:lstStyle/>
                    <a:p>
                      <a:r>
                        <a:rPr lang="it-IT" sz="1600" dirty="0">
                          <a:latin typeface="Georgia" panose="02040502050405020303" pitchFamily="18" charset="0"/>
                        </a:rPr>
                        <a:t>8</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Zocdoc</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0.10</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908284862"/>
                  </a:ext>
                </a:extLst>
              </a:tr>
            </a:tbl>
          </a:graphicData>
        </a:graphic>
      </p:graphicFrame>
      <p:graphicFrame>
        <p:nvGraphicFramePr>
          <p:cNvPr id="5" name="Tabella 36">
            <a:extLst>
              <a:ext uri="{FF2B5EF4-FFF2-40B4-BE49-F238E27FC236}">
                <a16:creationId xmlns:a16="http://schemas.microsoft.com/office/drawing/2014/main" id="{CE1C4BAA-3E45-3333-3092-BBE22C18882C}"/>
              </a:ext>
            </a:extLst>
          </p:cNvPr>
          <p:cNvGraphicFramePr>
            <a:graphicFrameLocks noGrp="1"/>
          </p:cNvGraphicFramePr>
          <p:nvPr>
            <p:extLst>
              <p:ext uri="{D42A27DB-BD31-4B8C-83A1-F6EECF244321}">
                <p14:modId xmlns:p14="http://schemas.microsoft.com/office/powerpoint/2010/main" val="3916897613"/>
              </p:ext>
            </p:extLst>
          </p:nvPr>
        </p:nvGraphicFramePr>
        <p:xfrm>
          <a:off x="7229972" y="2783661"/>
          <a:ext cx="3657510" cy="3017520"/>
        </p:xfrm>
        <a:graphic>
          <a:graphicData uri="http://schemas.openxmlformats.org/drawingml/2006/table">
            <a:tbl>
              <a:tblPr firstRow="1" firstCol="1" bandRow="1">
                <a:tableStyleId>{EB344D84-9AFB-497E-A393-DC336BA19D2E}</a:tableStyleId>
              </a:tblPr>
              <a:tblGrid>
                <a:gridCol w="362116">
                  <a:extLst>
                    <a:ext uri="{9D8B030D-6E8A-4147-A177-3AD203B41FA5}">
                      <a16:colId xmlns:a16="http://schemas.microsoft.com/office/drawing/2014/main" val="3173489684"/>
                    </a:ext>
                  </a:extLst>
                </a:gridCol>
                <a:gridCol w="1802077">
                  <a:extLst>
                    <a:ext uri="{9D8B030D-6E8A-4147-A177-3AD203B41FA5}">
                      <a16:colId xmlns:a16="http://schemas.microsoft.com/office/drawing/2014/main" val="3983665584"/>
                    </a:ext>
                  </a:extLst>
                </a:gridCol>
                <a:gridCol w="1493317">
                  <a:extLst>
                    <a:ext uri="{9D8B030D-6E8A-4147-A177-3AD203B41FA5}">
                      <a16:colId xmlns:a16="http://schemas.microsoft.com/office/drawing/2014/main" val="1253959785"/>
                    </a:ext>
                  </a:extLst>
                </a:gridCol>
              </a:tblGrid>
              <a:tr h="298924">
                <a:tc>
                  <a:txBody>
                    <a:bodyPr/>
                    <a:lstStyle/>
                    <a:p>
                      <a:endParaRPr lang="it-IT" sz="1600"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dirty="0">
                          <a:latin typeface="Georgia" panose="02040502050405020303" pitchFamily="18" charset="0"/>
                        </a:rPr>
                        <a:t>Company</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dirty="0">
                          <a:latin typeface="Georgia" panose="02040502050405020303" pitchFamily="18" charset="0"/>
                        </a:rPr>
                        <a:t>SSS</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145652896"/>
                  </a:ext>
                </a:extLst>
              </a:tr>
              <a:tr h="244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solidFill>
                            <a:schemeClr val="bg1"/>
                          </a:solidFill>
                          <a:effectLst/>
                          <a:latin typeface="Georgia" panose="02040502050405020303" pitchFamily="18" charset="0"/>
                        </a:rPr>
                        <a:t>1</a:t>
                      </a:r>
                      <a:endParaRPr lang="it-IT" sz="1600" b="1" i="0" dirty="0">
                        <a:solidFill>
                          <a:schemeClr val="bg1"/>
                        </a:solidFill>
                        <a:effectLs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a:solidFill>
                            <a:srgbClr val="374151"/>
                          </a:solidFill>
                          <a:effectLst/>
                          <a:highlight>
                            <a:srgbClr val="FFFF00"/>
                          </a:highlight>
                          <a:latin typeface="Georgia" panose="02040502050405020303" pitchFamily="18" charset="0"/>
                        </a:rPr>
                        <a:t>Carbon Health</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a:solidFill>
                            <a:srgbClr val="374151"/>
                          </a:solidFill>
                          <a:effectLst/>
                          <a:latin typeface="Georgia" panose="02040502050405020303" pitchFamily="18" charset="0"/>
                        </a:rPr>
                        <a:t>1.00</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002916003"/>
                  </a:ext>
                </a:extLst>
              </a:tr>
              <a:tr h="244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dirty="0">
                          <a:solidFill>
                            <a:schemeClr val="bg1"/>
                          </a:solidFill>
                          <a:effectLst/>
                          <a:latin typeface="Georgia" panose="02040502050405020303" pitchFamily="18" charset="0"/>
                        </a:rPr>
                        <a:t>2</a:t>
                      </a:r>
                      <a:endParaRPr lang="it-IT" sz="1600" b="1" i="0" dirty="0">
                        <a:solidFill>
                          <a:schemeClr val="bg1"/>
                        </a:solidFill>
                        <a:effectLs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err="1">
                          <a:solidFill>
                            <a:srgbClr val="374151"/>
                          </a:solidFill>
                          <a:effectLst/>
                          <a:highlight>
                            <a:srgbClr val="00FF00"/>
                          </a:highlight>
                          <a:latin typeface="Georgia" panose="02040502050405020303" pitchFamily="18" charset="0"/>
                        </a:rPr>
                        <a:t>Doctolib</a:t>
                      </a:r>
                      <a:endParaRPr lang="it-IT" sz="1600" b="1" i="0" dirty="0">
                        <a:solidFill>
                          <a:srgbClr val="374151"/>
                        </a:solidFill>
                        <a:effectLst/>
                        <a:highlight>
                          <a:srgbClr val="00FF00"/>
                        </a:highligh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1" i="0" dirty="0">
                          <a:solidFill>
                            <a:srgbClr val="374151"/>
                          </a:solidFill>
                          <a:effectLst/>
                          <a:latin typeface="Georgia" panose="02040502050405020303" pitchFamily="18" charset="0"/>
                        </a:rPr>
                        <a:t>0.98</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516728117"/>
                  </a:ext>
                </a:extLst>
              </a:tr>
              <a:tr h="244574">
                <a:tc>
                  <a:txBody>
                    <a:bodyPr/>
                    <a:lstStyle/>
                    <a:p>
                      <a:r>
                        <a:rPr lang="it-IT" sz="1600" b="1" dirty="0">
                          <a:latin typeface="Georgia" panose="02040502050405020303" pitchFamily="18" charset="0"/>
                        </a:rPr>
                        <a:t>3</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K Health</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0.96</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67696982"/>
                  </a:ext>
                </a:extLst>
              </a:tr>
              <a:tr h="244574">
                <a:tc>
                  <a:txBody>
                    <a:bodyPr/>
                    <a:lstStyle/>
                    <a:p>
                      <a:r>
                        <a:rPr lang="it-IT" sz="1600" dirty="0">
                          <a:latin typeface="Georgia" panose="02040502050405020303" pitchFamily="18" charset="0"/>
                        </a:rPr>
                        <a:t>4</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WeDoctor</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0.80</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747531466"/>
                  </a:ext>
                </a:extLst>
              </a:tr>
              <a:tr h="244574">
                <a:tc>
                  <a:txBody>
                    <a:bodyPr/>
                    <a:lstStyle/>
                    <a:p>
                      <a:r>
                        <a:rPr lang="it-IT" sz="1600" dirty="0">
                          <a:latin typeface="Georgia" panose="02040502050405020303" pitchFamily="18" charset="0"/>
                        </a:rPr>
                        <a:t>5</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KRY</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0.78</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161299356"/>
                  </a:ext>
                </a:extLst>
              </a:tr>
              <a:tr h="244574">
                <a:tc>
                  <a:txBody>
                    <a:bodyPr/>
                    <a:lstStyle/>
                    <a:p>
                      <a:r>
                        <a:rPr lang="it-IT" sz="1600" dirty="0">
                          <a:latin typeface="Georgia" panose="02040502050405020303" pitchFamily="18" charset="0"/>
                        </a:rPr>
                        <a:t>6</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Zocdoc</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0.76</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682484073"/>
                  </a:ext>
                </a:extLst>
              </a:tr>
              <a:tr h="244574">
                <a:tc>
                  <a:txBody>
                    <a:bodyPr/>
                    <a:lstStyle/>
                    <a:p>
                      <a:r>
                        <a:rPr lang="it-IT" sz="1600" dirty="0">
                          <a:latin typeface="Georgia" panose="02040502050405020303" pitchFamily="18" charset="0"/>
                        </a:rPr>
                        <a:t>7</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highlight>
                            <a:srgbClr val="FFDF79"/>
                          </a:highlight>
                          <a:latin typeface="Georgia" panose="02040502050405020303" pitchFamily="18" charset="0"/>
                        </a:rPr>
                        <a:t>Cerebral</a:t>
                      </a:r>
                      <a:endParaRPr lang="it-IT" sz="1600" b="1" dirty="0">
                        <a:highlight>
                          <a:srgbClr val="FFDF79"/>
                        </a:highlight>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0.72</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748687352"/>
                  </a:ext>
                </a:extLst>
              </a:tr>
              <a:tr h="244574">
                <a:tc>
                  <a:txBody>
                    <a:bodyPr/>
                    <a:lstStyle/>
                    <a:p>
                      <a:r>
                        <a:rPr lang="it-IT" sz="1600" dirty="0">
                          <a:latin typeface="Georgia" panose="02040502050405020303" pitchFamily="18" charset="0"/>
                        </a:rPr>
                        <a:t>8</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err="1">
                          <a:latin typeface="Georgia" panose="02040502050405020303" pitchFamily="18" charset="0"/>
                        </a:rPr>
                        <a:t>Transcarent</a:t>
                      </a:r>
                      <a:endParaRPr lang="it-IT" sz="1600" b="1" dirty="0">
                        <a:latin typeface="Georgia" panose="02040502050405020303" pitchFamily="18" charset="0"/>
                      </a:endParaRP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r>
                        <a:rPr lang="it-IT" sz="1600" b="1" dirty="0">
                          <a:latin typeface="Georgia" panose="02040502050405020303" pitchFamily="18" charset="0"/>
                        </a:rPr>
                        <a:t>0.10</a:t>
                      </a:r>
                    </a:p>
                  </a:txBody>
                  <a:tcP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908284862"/>
                  </a:ext>
                </a:extLst>
              </a:tr>
            </a:tbl>
          </a:graphicData>
        </a:graphic>
      </p:graphicFrame>
      <p:sp>
        <p:nvSpPr>
          <p:cNvPr id="7" name="Segnaposto data 6">
            <a:extLst>
              <a:ext uri="{FF2B5EF4-FFF2-40B4-BE49-F238E27FC236}">
                <a16:creationId xmlns:a16="http://schemas.microsoft.com/office/drawing/2014/main" id="{F683663D-674B-3E0A-A77A-00C491532724}"/>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605037EB-EC6E-3DD5-DE75-6935FFA87A2C}"/>
              </a:ext>
            </a:extLst>
          </p:cNvPr>
          <p:cNvSpPr>
            <a:spLocks noGrp="1"/>
          </p:cNvSpPr>
          <p:nvPr>
            <p:ph type="sldNum" sz="quarter" idx="12"/>
          </p:nvPr>
        </p:nvSpPr>
        <p:spPr/>
        <p:txBody>
          <a:bodyPr/>
          <a:lstStyle/>
          <a:p>
            <a:pPr rtl="0"/>
            <a:fld id="{D8DA9DAA-006C-4F4B-980E-E3DF019B24E2}" type="slidenum">
              <a:rPr lang="it-IT" noProof="0" smtClean="0"/>
              <a:t>22</a:t>
            </a:fld>
            <a:endParaRPr lang="it-IT" noProof="0"/>
          </a:p>
        </p:txBody>
      </p:sp>
    </p:spTree>
    <p:extLst>
      <p:ext uri="{BB962C8B-B14F-4D97-AF65-F5344CB8AC3E}">
        <p14:creationId xmlns:p14="http://schemas.microsoft.com/office/powerpoint/2010/main" val="190845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0" name="CasellaDiTesto 39">
            <a:extLst>
              <a:ext uri="{FF2B5EF4-FFF2-40B4-BE49-F238E27FC236}">
                <a16:creationId xmlns:a16="http://schemas.microsoft.com/office/drawing/2014/main" id="{4A81F0C8-ABAE-9499-65C1-891971EE617C}"/>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Startups – </a:t>
            </a:r>
            <a:r>
              <a:rPr lang="en-US" sz="2800" dirty="0">
                <a:solidFill>
                  <a:schemeClr val="accent3">
                    <a:lumMod val="50000"/>
                  </a:schemeClr>
                </a:solidFill>
                <a:latin typeface="Imprint MT Shadow" panose="04020605060303030202" pitchFamily="82" charset="0"/>
              </a:rPr>
              <a:t>Evaluation of Startups – </a:t>
            </a:r>
            <a:r>
              <a:rPr lang="en-US" sz="2800" dirty="0" err="1">
                <a:solidFill>
                  <a:schemeClr val="accent3">
                    <a:lumMod val="50000"/>
                  </a:schemeClr>
                </a:solidFill>
                <a:latin typeface="Imprint MT Shadow" panose="04020605060303030202" pitchFamily="82" charset="0"/>
              </a:rPr>
              <a:t>Scelta</a:t>
            </a:r>
            <a:r>
              <a:rPr lang="en-US" sz="2800" dirty="0">
                <a:solidFill>
                  <a:schemeClr val="accent3">
                    <a:lumMod val="50000"/>
                  </a:schemeClr>
                </a:solidFill>
                <a:latin typeface="Imprint MT Shadow" panose="04020605060303030202" pitchFamily="82" charset="0"/>
              </a:rPr>
              <a:t> Data-Driven</a:t>
            </a:r>
            <a:endParaRPr lang="it-IT" sz="2800" dirty="0">
              <a:solidFill>
                <a:schemeClr val="accent3">
                  <a:lumMod val="50000"/>
                </a:schemeClr>
              </a:solidFill>
              <a:latin typeface="Imprint MT Shadow" panose="04020605060303030202" pitchFamily="82" charset="0"/>
            </a:endParaRPr>
          </a:p>
        </p:txBody>
      </p:sp>
      <p:pic>
        <p:nvPicPr>
          <p:cNvPr id="4" name="Immagine 3" descr="Immagine che contiene Carattere, logo, Elementi grafici, testo&#10;&#10;Descrizione generata automaticamente">
            <a:extLst>
              <a:ext uri="{FF2B5EF4-FFF2-40B4-BE49-F238E27FC236}">
                <a16:creationId xmlns:a16="http://schemas.microsoft.com/office/drawing/2014/main" id="{4D73F839-FA81-F364-B277-6C754097DF93}"/>
              </a:ext>
            </a:extLst>
          </p:cNvPr>
          <p:cNvPicPr>
            <a:picLocks noChangeAspect="1"/>
          </p:cNvPicPr>
          <p:nvPr/>
        </p:nvPicPr>
        <p:blipFill>
          <a:blip r:embed="rId3"/>
          <a:stretch>
            <a:fillRect/>
          </a:stretch>
        </p:blipFill>
        <p:spPr>
          <a:xfrm>
            <a:off x="965774" y="2689752"/>
            <a:ext cx="2418507" cy="240830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CasellaDiTesto 7">
            <a:extLst>
              <a:ext uri="{FF2B5EF4-FFF2-40B4-BE49-F238E27FC236}">
                <a16:creationId xmlns:a16="http://schemas.microsoft.com/office/drawing/2014/main" id="{1CEBBF1B-9009-C676-B7CA-BAA17EDAA9D6}"/>
              </a:ext>
            </a:extLst>
          </p:cNvPr>
          <p:cNvSpPr txBox="1"/>
          <p:nvPr/>
        </p:nvSpPr>
        <p:spPr>
          <a:xfrm>
            <a:off x="4246524" y="2083465"/>
            <a:ext cx="6602984" cy="4110164"/>
          </a:xfrm>
          <a:prstGeom prst="rect">
            <a:avLst/>
          </a:prstGeom>
          <a:noFill/>
        </p:spPr>
        <p:txBody>
          <a:bodyPr wrap="square">
            <a:spAutoFit/>
          </a:bodyPr>
          <a:lstStyle/>
          <a:p>
            <a:pPr algn="l"/>
            <a:r>
              <a:rPr lang="en-US" sz="1600" b="0" i="0" dirty="0" err="1">
                <a:solidFill>
                  <a:srgbClr val="374151"/>
                </a:solidFill>
                <a:effectLst/>
                <a:latin typeface="Georgia" panose="02040502050405020303" pitchFamily="18" charset="0"/>
              </a:rPr>
              <a:t>Doctolib</a:t>
            </a:r>
            <a:r>
              <a:rPr lang="en-US" sz="1600" b="0" i="0" dirty="0">
                <a:solidFill>
                  <a:srgbClr val="374151"/>
                </a:solidFill>
                <a:effectLst/>
                <a:latin typeface="Georgia" panose="02040502050405020303" pitchFamily="18" charset="0"/>
              </a:rPr>
              <a:t> is a successful startup in the digital healthcare sector, founded in 2013 in France. The company has developed an online platform that connects patients and medical professionals, simplifying the booking of medical appointments and optimizing clinic management. </a:t>
            </a:r>
            <a:r>
              <a:rPr lang="en-US" sz="1600" b="0" i="0" dirty="0" err="1">
                <a:solidFill>
                  <a:srgbClr val="374151"/>
                </a:solidFill>
                <a:effectLst/>
                <a:latin typeface="Georgia" panose="02040502050405020303" pitchFamily="18" charset="0"/>
              </a:rPr>
              <a:t>Doctolib</a:t>
            </a:r>
            <a:r>
              <a:rPr lang="en-US" sz="1600" b="0" i="0" dirty="0">
                <a:solidFill>
                  <a:srgbClr val="374151"/>
                </a:solidFill>
                <a:effectLst/>
                <a:latin typeface="Georgia" panose="02040502050405020303" pitchFamily="18" charset="0"/>
              </a:rPr>
              <a:t> has quickly gained popularity due to its innovative solution and has continued to grow significantly. Here are some of the strengths that have contributed to the success of </a:t>
            </a:r>
            <a:r>
              <a:rPr lang="en-US" sz="1600" b="0" i="0" dirty="0" err="1">
                <a:solidFill>
                  <a:srgbClr val="374151"/>
                </a:solidFill>
                <a:effectLst/>
                <a:latin typeface="Georgia" panose="02040502050405020303" pitchFamily="18" charset="0"/>
              </a:rPr>
              <a:t>Doctolib</a:t>
            </a:r>
            <a:r>
              <a:rPr lang="en-US" sz="1600" b="0" i="0" dirty="0">
                <a:solidFill>
                  <a:srgbClr val="374151"/>
                </a:solidFill>
                <a:effectLst/>
                <a:latin typeface="Georgia" panose="02040502050405020303" pitchFamily="18" charset="0"/>
              </a:rPr>
              <a:t>:</a:t>
            </a:r>
          </a:p>
          <a:p>
            <a:pPr algn="l"/>
            <a:endParaRPr lang="en-US" sz="1600" dirty="0">
              <a:solidFill>
                <a:srgbClr val="374151"/>
              </a:solidFill>
              <a:latin typeface="Georgia" panose="02040502050405020303" pitchFamily="18" charset="0"/>
            </a:endParaRPr>
          </a:p>
          <a:p>
            <a:pPr algn="l"/>
            <a:endParaRPr lang="en-US" sz="1600" dirty="0">
              <a:solidFill>
                <a:srgbClr val="374151"/>
              </a:solidFill>
              <a:latin typeface="Georgia" panose="02040502050405020303" pitchFamily="18" charset="0"/>
            </a:endParaRPr>
          </a:p>
          <a:p>
            <a:pPr marL="285750" indent="-285750" algn="l">
              <a:lnSpc>
                <a:spcPct val="150000"/>
              </a:lnSpc>
              <a:buFont typeface="Wingdings" panose="05000000000000000000" pitchFamily="2" charset="2"/>
              <a:buChar char="§"/>
            </a:pPr>
            <a:r>
              <a:rPr lang="en-US" sz="1600" b="0" i="0" dirty="0">
                <a:solidFill>
                  <a:srgbClr val="374151"/>
                </a:solidFill>
                <a:effectLst/>
                <a:latin typeface="Georgia" panose="02040502050405020303" pitchFamily="18" charset="0"/>
              </a:rPr>
              <a:t>Efficient appointment booking</a:t>
            </a:r>
          </a:p>
          <a:p>
            <a:pPr marL="285750" indent="-285750" algn="l">
              <a:lnSpc>
                <a:spcPct val="150000"/>
              </a:lnSpc>
              <a:buFont typeface="Wingdings" panose="05000000000000000000" pitchFamily="2" charset="2"/>
              <a:buChar char="§"/>
            </a:pPr>
            <a:r>
              <a:rPr lang="en-US" sz="1600" b="0" i="0" dirty="0">
                <a:solidFill>
                  <a:srgbClr val="374151"/>
                </a:solidFill>
                <a:effectLst/>
                <a:latin typeface="Georgia" panose="02040502050405020303" pitchFamily="18" charset="0"/>
              </a:rPr>
              <a:t>Extensive network of professionals</a:t>
            </a:r>
          </a:p>
          <a:p>
            <a:pPr marL="285750" indent="-285750" algn="l">
              <a:lnSpc>
                <a:spcPct val="150000"/>
              </a:lnSpc>
              <a:buFont typeface="Wingdings" panose="05000000000000000000" pitchFamily="2" charset="2"/>
              <a:buChar char="§"/>
            </a:pPr>
            <a:r>
              <a:rPr lang="en-US" sz="1600" b="0" i="0" dirty="0">
                <a:solidFill>
                  <a:srgbClr val="374151"/>
                </a:solidFill>
                <a:effectLst/>
                <a:latin typeface="Georgia" panose="02040502050405020303" pitchFamily="18" charset="0"/>
              </a:rPr>
              <a:t>Integrated solutions</a:t>
            </a:r>
          </a:p>
          <a:p>
            <a:pPr marL="285750" indent="-285750" algn="l">
              <a:lnSpc>
                <a:spcPct val="150000"/>
              </a:lnSpc>
              <a:buFont typeface="Wingdings" panose="05000000000000000000" pitchFamily="2" charset="2"/>
              <a:buChar char="§"/>
            </a:pPr>
            <a:r>
              <a:rPr lang="en-US" sz="1600" b="0" i="0" dirty="0">
                <a:solidFill>
                  <a:srgbClr val="374151"/>
                </a:solidFill>
                <a:effectLst/>
                <a:latin typeface="Georgia" panose="02040502050405020303" pitchFamily="18" charset="0"/>
              </a:rPr>
              <a:t>Sustained growth</a:t>
            </a:r>
          </a:p>
          <a:p>
            <a:pPr marL="285750" indent="-285750" algn="l">
              <a:lnSpc>
                <a:spcPct val="150000"/>
              </a:lnSpc>
              <a:buFont typeface="Wingdings" panose="05000000000000000000" pitchFamily="2" charset="2"/>
              <a:buChar char="§"/>
            </a:pPr>
            <a:r>
              <a:rPr lang="en-US" sz="1600" b="0" i="0" dirty="0">
                <a:solidFill>
                  <a:srgbClr val="374151"/>
                </a:solidFill>
                <a:effectLst/>
                <a:latin typeface="Georgia" panose="02040502050405020303" pitchFamily="18" charset="0"/>
              </a:rPr>
              <a:t>Positive social impact</a:t>
            </a:r>
            <a:endParaRPr lang="it-IT" sz="1400" b="0" i="0" dirty="0">
              <a:solidFill>
                <a:srgbClr val="374151"/>
              </a:solidFill>
              <a:effectLst/>
              <a:latin typeface="Georgia" panose="02040502050405020303" pitchFamily="18" charset="0"/>
            </a:endParaRPr>
          </a:p>
        </p:txBody>
      </p:sp>
      <p:cxnSp>
        <p:nvCxnSpPr>
          <p:cNvPr id="11" name="Connettore diritto 10">
            <a:extLst>
              <a:ext uri="{FF2B5EF4-FFF2-40B4-BE49-F238E27FC236}">
                <a16:creationId xmlns:a16="http://schemas.microsoft.com/office/drawing/2014/main" id="{1B3A9CF2-80F1-CDA8-522E-A3249A983A23}"/>
              </a:ext>
            </a:extLst>
          </p:cNvPr>
          <p:cNvCxnSpPr>
            <a:cxnSpLocks/>
          </p:cNvCxnSpPr>
          <p:nvPr/>
        </p:nvCxnSpPr>
        <p:spPr>
          <a:xfrm>
            <a:off x="4082261" y="2176399"/>
            <a:ext cx="0" cy="3792886"/>
          </a:xfrm>
          <a:prstGeom prst="line">
            <a:avLst/>
          </a:prstGeom>
          <a:ln w="57150">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Segnaposto data 4">
            <a:extLst>
              <a:ext uri="{FF2B5EF4-FFF2-40B4-BE49-F238E27FC236}">
                <a16:creationId xmlns:a16="http://schemas.microsoft.com/office/drawing/2014/main" id="{33E33CD9-38C9-B738-EC70-1D2DE096DE7A}"/>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6272C352-8AF4-124A-3422-FB6DE1F883AC}"/>
              </a:ext>
            </a:extLst>
          </p:cNvPr>
          <p:cNvSpPr>
            <a:spLocks noGrp="1"/>
          </p:cNvSpPr>
          <p:nvPr>
            <p:ph type="sldNum" sz="quarter" idx="12"/>
          </p:nvPr>
        </p:nvSpPr>
        <p:spPr/>
        <p:txBody>
          <a:bodyPr/>
          <a:lstStyle/>
          <a:p>
            <a:pPr rtl="0"/>
            <a:fld id="{D8DA9DAA-006C-4F4B-980E-E3DF019B24E2}" type="slidenum">
              <a:rPr lang="it-IT" noProof="0" smtClean="0"/>
              <a:t>23</a:t>
            </a:fld>
            <a:endParaRPr lang="it-IT" noProof="0"/>
          </a:p>
        </p:txBody>
      </p:sp>
    </p:spTree>
    <p:extLst>
      <p:ext uri="{BB962C8B-B14F-4D97-AF65-F5344CB8AC3E}">
        <p14:creationId xmlns:p14="http://schemas.microsoft.com/office/powerpoint/2010/main" val="2583207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Doctolib</a:t>
            </a:r>
            <a:r>
              <a:rPr lang="it-IT" sz="2800" dirty="0">
                <a:solidFill>
                  <a:schemeClr val="accent3">
                    <a:lumMod val="50000"/>
                  </a:schemeClr>
                </a:solidFill>
                <a:latin typeface="Imprint MT Shadow" panose="04020605060303030202" pitchFamily="82" charset="0"/>
              </a:rPr>
              <a:t> – Modello delle 5 Forze di Porter</a:t>
            </a:r>
          </a:p>
        </p:txBody>
      </p:sp>
      <p:graphicFrame>
        <p:nvGraphicFramePr>
          <p:cNvPr id="23" name="Diagramma 22">
            <a:extLst>
              <a:ext uri="{FF2B5EF4-FFF2-40B4-BE49-F238E27FC236}">
                <a16:creationId xmlns:a16="http://schemas.microsoft.com/office/drawing/2014/main" id="{24AD159D-4A31-A8EC-A037-5528F5163482}"/>
              </a:ext>
            </a:extLst>
          </p:cNvPr>
          <p:cNvGraphicFramePr/>
          <p:nvPr>
            <p:extLst>
              <p:ext uri="{D42A27DB-BD31-4B8C-83A1-F6EECF244321}">
                <p14:modId xmlns:p14="http://schemas.microsoft.com/office/powerpoint/2010/main" val="2000532113"/>
              </p:ext>
            </p:extLst>
          </p:nvPr>
        </p:nvGraphicFramePr>
        <p:xfrm>
          <a:off x="879361" y="1677496"/>
          <a:ext cx="10433276" cy="4732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5" name="Connettore 2 24">
            <a:extLst>
              <a:ext uri="{FF2B5EF4-FFF2-40B4-BE49-F238E27FC236}">
                <a16:creationId xmlns:a16="http://schemas.microsoft.com/office/drawing/2014/main" id="{2828E9C8-FF41-A2C4-E8D7-57334D4516CE}"/>
              </a:ext>
            </a:extLst>
          </p:cNvPr>
          <p:cNvCxnSpPr/>
          <p:nvPr/>
        </p:nvCxnSpPr>
        <p:spPr>
          <a:xfrm flipV="1">
            <a:off x="4551452" y="5301466"/>
            <a:ext cx="0" cy="72000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2A661F88-319C-7D31-2CF0-706FBDEF7A89}"/>
              </a:ext>
            </a:extLst>
          </p:cNvPr>
          <p:cNvCxnSpPr>
            <a:cxnSpLocks/>
          </p:cNvCxnSpPr>
          <p:nvPr/>
        </p:nvCxnSpPr>
        <p:spPr>
          <a:xfrm>
            <a:off x="7560067" y="2053928"/>
            <a:ext cx="0" cy="7200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8E8C47D6-7799-13C3-355B-8D446A2DB3AD}"/>
              </a:ext>
            </a:extLst>
          </p:cNvPr>
          <p:cNvCxnSpPr>
            <a:cxnSpLocks/>
          </p:cNvCxnSpPr>
          <p:nvPr/>
        </p:nvCxnSpPr>
        <p:spPr>
          <a:xfrm flipH="1">
            <a:off x="7060876" y="3615602"/>
            <a:ext cx="720000" cy="0"/>
          </a:xfrm>
          <a:prstGeom prst="straightConnector1">
            <a:avLst/>
          </a:prstGeom>
          <a:ln w="127000">
            <a:solidFill>
              <a:srgbClr val="FF979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369A21CB-4169-7CE0-E769-29B7044F01A3}"/>
              </a:ext>
            </a:extLst>
          </p:cNvPr>
          <p:cNvCxnSpPr>
            <a:cxnSpLocks/>
          </p:cNvCxnSpPr>
          <p:nvPr/>
        </p:nvCxnSpPr>
        <p:spPr>
          <a:xfrm>
            <a:off x="1006312" y="3681770"/>
            <a:ext cx="0" cy="7200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F748BD56-C275-9180-66E5-D8300124623D}"/>
              </a:ext>
            </a:extLst>
          </p:cNvPr>
          <p:cNvCxnSpPr/>
          <p:nvPr/>
        </p:nvCxnSpPr>
        <p:spPr>
          <a:xfrm flipV="1">
            <a:off x="11353800" y="3615602"/>
            <a:ext cx="0" cy="72000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Segnaposto data 4">
            <a:extLst>
              <a:ext uri="{FF2B5EF4-FFF2-40B4-BE49-F238E27FC236}">
                <a16:creationId xmlns:a16="http://schemas.microsoft.com/office/drawing/2014/main" id="{B2EAB5AF-F0DE-C15C-DD28-AB93C2D47D56}"/>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72668032-10F7-EBE8-C0A6-AA2DB3A629A3}"/>
              </a:ext>
            </a:extLst>
          </p:cNvPr>
          <p:cNvSpPr>
            <a:spLocks noGrp="1"/>
          </p:cNvSpPr>
          <p:nvPr>
            <p:ph type="sldNum" sz="quarter" idx="12"/>
          </p:nvPr>
        </p:nvSpPr>
        <p:spPr/>
        <p:txBody>
          <a:bodyPr/>
          <a:lstStyle/>
          <a:p>
            <a:pPr rtl="0"/>
            <a:fld id="{D8DA9DAA-006C-4F4B-980E-E3DF019B24E2}" type="slidenum">
              <a:rPr lang="it-IT" noProof="0" smtClean="0"/>
              <a:t>24</a:t>
            </a:fld>
            <a:endParaRPr lang="it-IT" noProof="0"/>
          </a:p>
        </p:txBody>
      </p:sp>
    </p:spTree>
    <p:extLst>
      <p:ext uri="{BB962C8B-B14F-4D97-AF65-F5344CB8AC3E}">
        <p14:creationId xmlns:p14="http://schemas.microsoft.com/office/powerpoint/2010/main" val="391618449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Doctolib</a:t>
            </a:r>
            <a:r>
              <a:rPr lang="it-IT" sz="2800" dirty="0">
                <a:solidFill>
                  <a:schemeClr val="accent3">
                    <a:lumMod val="50000"/>
                  </a:schemeClr>
                </a:solidFill>
                <a:latin typeface="Imprint MT Shadow" panose="04020605060303030202" pitchFamily="82" charset="0"/>
              </a:rPr>
              <a:t> – SWOT Analysis</a:t>
            </a:r>
          </a:p>
        </p:txBody>
      </p:sp>
      <p:sp>
        <p:nvSpPr>
          <p:cNvPr id="8" name="Rettangolo 7">
            <a:extLst>
              <a:ext uri="{FF2B5EF4-FFF2-40B4-BE49-F238E27FC236}">
                <a16:creationId xmlns:a16="http://schemas.microsoft.com/office/drawing/2014/main" id="{3B93A3CD-7BCE-B41D-7C4B-33F7B7CF2389}"/>
              </a:ext>
            </a:extLst>
          </p:cNvPr>
          <p:cNvSpPr/>
          <p:nvPr/>
        </p:nvSpPr>
        <p:spPr>
          <a:xfrm>
            <a:off x="6022818" y="2182454"/>
            <a:ext cx="3953174" cy="1843198"/>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535B97B9-8D76-FDB0-A06A-11786762337C}"/>
              </a:ext>
            </a:extLst>
          </p:cNvPr>
          <p:cNvSpPr/>
          <p:nvPr/>
        </p:nvSpPr>
        <p:spPr>
          <a:xfrm>
            <a:off x="1938617" y="2182454"/>
            <a:ext cx="3953174" cy="1834351"/>
          </a:xfrm>
          <a:prstGeom prst="rect">
            <a:avLst/>
          </a:prstGeom>
          <a:solidFill>
            <a:srgbClr val="8F9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B3D9B399-7D03-792C-8A5F-64A237263B3D}"/>
              </a:ext>
            </a:extLst>
          </p:cNvPr>
          <p:cNvSpPr/>
          <p:nvPr/>
        </p:nvSpPr>
        <p:spPr>
          <a:xfrm>
            <a:off x="6031967" y="4175442"/>
            <a:ext cx="3953174" cy="1791419"/>
          </a:xfrm>
          <a:prstGeom prst="rect">
            <a:avLst/>
          </a:prstGeom>
          <a:solidFill>
            <a:srgbClr val="FF9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 name="Connettore 2 11">
            <a:extLst>
              <a:ext uri="{FF2B5EF4-FFF2-40B4-BE49-F238E27FC236}">
                <a16:creationId xmlns:a16="http://schemas.microsoft.com/office/drawing/2014/main" id="{4F9D6DD9-C4D0-0587-F458-15413E1DFF34}"/>
              </a:ext>
            </a:extLst>
          </p:cNvPr>
          <p:cNvCxnSpPr>
            <a:cxnSpLocks/>
          </p:cNvCxnSpPr>
          <p:nvPr/>
        </p:nvCxnSpPr>
        <p:spPr>
          <a:xfrm flipV="1">
            <a:off x="5947854" y="1633591"/>
            <a:ext cx="0" cy="439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3CC08C2-50C0-F093-35D9-D1B2FF951ACF}"/>
              </a:ext>
            </a:extLst>
          </p:cNvPr>
          <p:cNvCxnSpPr>
            <a:cxnSpLocks/>
          </p:cNvCxnSpPr>
          <p:nvPr/>
        </p:nvCxnSpPr>
        <p:spPr>
          <a:xfrm>
            <a:off x="1938617" y="4099254"/>
            <a:ext cx="89417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48856ED6-C564-A172-0E61-1706285252D0}"/>
              </a:ext>
            </a:extLst>
          </p:cNvPr>
          <p:cNvSpPr txBox="1"/>
          <p:nvPr/>
        </p:nvSpPr>
        <p:spPr>
          <a:xfrm>
            <a:off x="4884422" y="2985714"/>
            <a:ext cx="967921" cy="923330"/>
          </a:xfrm>
          <a:prstGeom prst="rect">
            <a:avLst/>
          </a:prstGeom>
          <a:noFill/>
        </p:spPr>
        <p:txBody>
          <a:bodyPr wrap="square" rtlCol="0">
            <a:spAutoFit/>
          </a:bodyPr>
          <a:lstStyle/>
          <a:p>
            <a:pPr algn="ctr"/>
            <a:r>
              <a:rPr lang="it-IT" sz="5400" b="1" dirty="0">
                <a:latin typeface="Georgia" panose="02040502050405020303" pitchFamily="18" charset="0"/>
              </a:rPr>
              <a:t>S</a:t>
            </a:r>
          </a:p>
        </p:txBody>
      </p:sp>
      <p:pic>
        <p:nvPicPr>
          <p:cNvPr id="21" name="Immagine 20" descr="Immagine che contiene Carattere, logo, Elementi grafici, testo&#10;&#10;Descrizione generata automaticamente">
            <a:extLst>
              <a:ext uri="{FF2B5EF4-FFF2-40B4-BE49-F238E27FC236}">
                <a16:creationId xmlns:a16="http://schemas.microsoft.com/office/drawing/2014/main" id="{87FD001D-E73F-E1A7-C58E-31A07EDB9B2C}"/>
              </a:ext>
            </a:extLst>
          </p:cNvPr>
          <p:cNvPicPr>
            <a:picLocks noChangeAspect="1"/>
          </p:cNvPicPr>
          <p:nvPr/>
        </p:nvPicPr>
        <p:blipFill>
          <a:blip r:embed="rId3"/>
          <a:stretch>
            <a:fillRect/>
          </a:stretch>
        </p:blipFill>
        <p:spPr>
          <a:xfrm>
            <a:off x="10525538" y="290671"/>
            <a:ext cx="1098717" cy="1094081"/>
          </a:xfrm>
          <a:prstGeom prst="ellipse">
            <a:avLst/>
          </a:prstGeom>
          <a:ln w="381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ettangolo 22">
            <a:extLst>
              <a:ext uri="{FF2B5EF4-FFF2-40B4-BE49-F238E27FC236}">
                <a16:creationId xmlns:a16="http://schemas.microsoft.com/office/drawing/2014/main" id="{64682F3B-F31A-7D25-BA98-750B76609030}"/>
              </a:ext>
            </a:extLst>
          </p:cNvPr>
          <p:cNvSpPr/>
          <p:nvPr/>
        </p:nvSpPr>
        <p:spPr>
          <a:xfrm>
            <a:off x="1938617" y="4175442"/>
            <a:ext cx="3953174" cy="1791419"/>
          </a:xfrm>
          <a:prstGeom prst="rect">
            <a:avLst/>
          </a:prstGeom>
          <a:solidFill>
            <a:srgbClr val="6D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4F6E5A82-3F8E-CDCF-DF5B-A74D50BD1ECA}"/>
              </a:ext>
            </a:extLst>
          </p:cNvPr>
          <p:cNvSpPr txBox="1"/>
          <p:nvPr/>
        </p:nvSpPr>
        <p:spPr>
          <a:xfrm>
            <a:off x="6095999" y="2985714"/>
            <a:ext cx="967921" cy="923330"/>
          </a:xfrm>
          <a:prstGeom prst="rect">
            <a:avLst/>
          </a:prstGeom>
          <a:noFill/>
        </p:spPr>
        <p:txBody>
          <a:bodyPr wrap="square" rtlCol="0">
            <a:spAutoFit/>
          </a:bodyPr>
          <a:lstStyle/>
          <a:p>
            <a:pPr algn="ctr"/>
            <a:r>
              <a:rPr lang="it-IT" sz="5400" b="1" dirty="0">
                <a:latin typeface="Georgia" panose="02040502050405020303" pitchFamily="18" charset="0"/>
              </a:rPr>
              <a:t>W</a:t>
            </a:r>
          </a:p>
        </p:txBody>
      </p:sp>
      <p:sp>
        <p:nvSpPr>
          <p:cNvPr id="33" name="CasellaDiTesto 32">
            <a:extLst>
              <a:ext uri="{FF2B5EF4-FFF2-40B4-BE49-F238E27FC236}">
                <a16:creationId xmlns:a16="http://schemas.microsoft.com/office/drawing/2014/main" id="{EBB28663-C849-1892-F7CB-065D4C90839E}"/>
              </a:ext>
            </a:extLst>
          </p:cNvPr>
          <p:cNvSpPr txBox="1"/>
          <p:nvPr/>
        </p:nvSpPr>
        <p:spPr>
          <a:xfrm>
            <a:off x="6095999" y="4106894"/>
            <a:ext cx="967921" cy="923330"/>
          </a:xfrm>
          <a:prstGeom prst="rect">
            <a:avLst/>
          </a:prstGeom>
          <a:noFill/>
        </p:spPr>
        <p:txBody>
          <a:bodyPr wrap="square" rtlCol="0">
            <a:spAutoFit/>
          </a:bodyPr>
          <a:lstStyle/>
          <a:p>
            <a:pPr algn="ctr"/>
            <a:r>
              <a:rPr lang="it-IT" sz="5400" b="1" dirty="0">
                <a:latin typeface="Georgia" panose="02040502050405020303" pitchFamily="18" charset="0"/>
              </a:rPr>
              <a:t>T</a:t>
            </a:r>
          </a:p>
        </p:txBody>
      </p:sp>
      <p:sp>
        <p:nvSpPr>
          <p:cNvPr id="34" name="CasellaDiTesto 33">
            <a:extLst>
              <a:ext uri="{FF2B5EF4-FFF2-40B4-BE49-F238E27FC236}">
                <a16:creationId xmlns:a16="http://schemas.microsoft.com/office/drawing/2014/main" id="{3FECDA5E-3ABE-872B-262C-48B87E0F8F49}"/>
              </a:ext>
            </a:extLst>
          </p:cNvPr>
          <p:cNvSpPr txBox="1"/>
          <p:nvPr/>
        </p:nvSpPr>
        <p:spPr>
          <a:xfrm>
            <a:off x="4884421" y="4106894"/>
            <a:ext cx="967921" cy="923330"/>
          </a:xfrm>
          <a:prstGeom prst="rect">
            <a:avLst/>
          </a:prstGeom>
          <a:noFill/>
        </p:spPr>
        <p:txBody>
          <a:bodyPr wrap="square" rtlCol="0">
            <a:spAutoFit/>
          </a:bodyPr>
          <a:lstStyle/>
          <a:p>
            <a:pPr algn="ctr"/>
            <a:r>
              <a:rPr lang="it-IT" sz="5400" b="1" dirty="0">
                <a:latin typeface="Georgia" panose="02040502050405020303" pitchFamily="18" charset="0"/>
              </a:rPr>
              <a:t>O</a:t>
            </a:r>
          </a:p>
        </p:txBody>
      </p:sp>
      <p:sp>
        <p:nvSpPr>
          <p:cNvPr id="35" name="CasellaDiTesto 34">
            <a:extLst>
              <a:ext uri="{FF2B5EF4-FFF2-40B4-BE49-F238E27FC236}">
                <a16:creationId xmlns:a16="http://schemas.microsoft.com/office/drawing/2014/main" id="{9010CA3C-AFE3-788D-16F7-24098FEBBEA6}"/>
              </a:ext>
            </a:extLst>
          </p:cNvPr>
          <p:cNvSpPr txBox="1"/>
          <p:nvPr/>
        </p:nvSpPr>
        <p:spPr>
          <a:xfrm>
            <a:off x="2216008" y="2442807"/>
            <a:ext cx="2948274" cy="107715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Consolidated Platform</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Wide Network of Specialist Doctors</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Extensive Geographical Coverage</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Good Reputation and Trust</a:t>
            </a:r>
            <a:endParaRPr lang="it-IT" sz="1100" b="1" dirty="0">
              <a:solidFill>
                <a:schemeClr val="tx1">
                  <a:lumMod val="65000"/>
                  <a:lumOff val="35000"/>
                </a:schemeClr>
              </a:solidFill>
              <a:latin typeface="Georgia" panose="02040502050405020303" pitchFamily="18" charset="0"/>
            </a:endParaRPr>
          </a:p>
        </p:txBody>
      </p:sp>
      <p:sp>
        <p:nvSpPr>
          <p:cNvPr id="36" name="CasellaDiTesto 35">
            <a:extLst>
              <a:ext uri="{FF2B5EF4-FFF2-40B4-BE49-F238E27FC236}">
                <a16:creationId xmlns:a16="http://schemas.microsoft.com/office/drawing/2014/main" id="{D4D3C923-8276-FF48-A2C7-86A3BAE460D1}"/>
              </a:ext>
            </a:extLst>
          </p:cNvPr>
          <p:cNvSpPr txBox="1"/>
          <p:nvPr/>
        </p:nvSpPr>
        <p:spPr>
          <a:xfrm>
            <a:off x="7212959" y="2399490"/>
            <a:ext cx="2744133" cy="133107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Internet connectivity dependency</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Linguistic and cultural limitations</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Growing competition</a:t>
            </a:r>
            <a:endParaRPr lang="it-IT" sz="1100" b="1" dirty="0">
              <a:solidFill>
                <a:schemeClr val="tx1">
                  <a:lumMod val="65000"/>
                  <a:lumOff val="35000"/>
                </a:schemeClr>
              </a:solidFill>
              <a:latin typeface="Georgia" panose="02040502050405020303" pitchFamily="18" charset="0"/>
            </a:endParaRPr>
          </a:p>
        </p:txBody>
      </p:sp>
      <p:sp>
        <p:nvSpPr>
          <p:cNvPr id="37" name="CasellaDiTesto 36">
            <a:extLst>
              <a:ext uri="{FF2B5EF4-FFF2-40B4-BE49-F238E27FC236}">
                <a16:creationId xmlns:a16="http://schemas.microsoft.com/office/drawing/2014/main" id="{7AFD428A-88C8-CB6C-E51C-D35471B55C7E}"/>
              </a:ext>
            </a:extLst>
          </p:cNvPr>
          <p:cNvSpPr txBox="1"/>
          <p:nvPr/>
        </p:nvSpPr>
        <p:spPr>
          <a:xfrm>
            <a:off x="2227603" y="4501562"/>
            <a:ext cx="2744133" cy="82323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Growing market</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International expansion</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Technological innovation</a:t>
            </a:r>
            <a:endParaRPr lang="it-IT" sz="1100" b="1" dirty="0">
              <a:solidFill>
                <a:schemeClr val="tx1">
                  <a:lumMod val="65000"/>
                  <a:lumOff val="35000"/>
                </a:schemeClr>
              </a:solidFill>
              <a:latin typeface="Georgia" panose="02040502050405020303" pitchFamily="18" charset="0"/>
            </a:endParaRPr>
          </a:p>
        </p:txBody>
      </p:sp>
      <p:sp>
        <p:nvSpPr>
          <p:cNvPr id="38" name="CasellaDiTesto 37">
            <a:extLst>
              <a:ext uri="{FF2B5EF4-FFF2-40B4-BE49-F238E27FC236}">
                <a16:creationId xmlns:a16="http://schemas.microsoft.com/office/drawing/2014/main" id="{006EEE0A-7A4A-86C6-127D-8705CD7D7872}"/>
              </a:ext>
            </a:extLst>
          </p:cNvPr>
          <p:cNvSpPr txBox="1"/>
          <p:nvPr/>
        </p:nvSpPr>
        <p:spPr>
          <a:xfrm>
            <a:off x="7176542" y="4542658"/>
            <a:ext cx="2744133" cy="82323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Regulation and compliance</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Data security</a:t>
            </a:r>
          </a:p>
          <a:p>
            <a:pPr marL="171450" indent="-171450">
              <a:lnSpc>
                <a:spcPct val="150000"/>
              </a:lnSpc>
              <a:buFont typeface="Arial" panose="020B0604020202020204" pitchFamily="34" charset="0"/>
              <a:buChar char="•"/>
            </a:pPr>
            <a:r>
              <a:rPr lang="en-US" sz="1100" b="1" dirty="0">
                <a:solidFill>
                  <a:schemeClr val="tx1">
                    <a:lumMod val="65000"/>
                    <a:lumOff val="35000"/>
                  </a:schemeClr>
                </a:solidFill>
                <a:latin typeface="Georgia" panose="02040502050405020303" pitchFamily="18" charset="0"/>
              </a:rPr>
              <a:t>Resistance to change</a:t>
            </a:r>
            <a:endParaRPr lang="it-IT" sz="1100" b="1" dirty="0">
              <a:solidFill>
                <a:schemeClr val="tx1">
                  <a:lumMod val="65000"/>
                  <a:lumOff val="35000"/>
                </a:schemeClr>
              </a:solidFill>
              <a:latin typeface="Georgia" panose="02040502050405020303" pitchFamily="18" charset="0"/>
            </a:endParaRPr>
          </a:p>
        </p:txBody>
      </p:sp>
      <p:sp>
        <p:nvSpPr>
          <p:cNvPr id="5" name="Segnaposto data 4">
            <a:extLst>
              <a:ext uri="{FF2B5EF4-FFF2-40B4-BE49-F238E27FC236}">
                <a16:creationId xmlns:a16="http://schemas.microsoft.com/office/drawing/2014/main" id="{A221553B-5B3E-F20C-28A6-E0FBC8F7CB9D}"/>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94C0F41A-7908-1BA8-0BF2-5E59CB07703A}"/>
              </a:ext>
            </a:extLst>
          </p:cNvPr>
          <p:cNvSpPr>
            <a:spLocks noGrp="1"/>
          </p:cNvSpPr>
          <p:nvPr>
            <p:ph type="sldNum" sz="quarter" idx="12"/>
          </p:nvPr>
        </p:nvSpPr>
        <p:spPr/>
        <p:txBody>
          <a:bodyPr/>
          <a:lstStyle/>
          <a:p>
            <a:pPr rtl="0"/>
            <a:fld id="{D8DA9DAA-006C-4F4B-980E-E3DF019B24E2}" type="slidenum">
              <a:rPr lang="it-IT" noProof="0" smtClean="0"/>
              <a:t>25</a:t>
            </a:fld>
            <a:endParaRPr lang="it-IT" noProof="0"/>
          </a:p>
        </p:txBody>
      </p:sp>
    </p:spTree>
    <p:extLst>
      <p:ext uri="{BB962C8B-B14F-4D97-AF65-F5344CB8AC3E}">
        <p14:creationId xmlns:p14="http://schemas.microsoft.com/office/powerpoint/2010/main" val="1532014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id="{0B94EF95-F99C-344F-3675-EC00B4E2476D}"/>
              </a:ext>
            </a:extLst>
          </p:cNvPr>
          <p:cNvSpPr/>
          <p:nvPr/>
        </p:nvSpPr>
        <p:spPr>
          <a:xfrm>
            <a:off x="7104841" y="3332524"/>
            <a:ext cx="1997073" cy="1433202"/>
          </a:xfrm>
          <a:prstGeom prst="rect">
            <a:avLst/>
          </a:prstGeom>
          <a:solidFill>
            <a:schemeClr val="accent6">
              <a:lumMod val="20000"/>
              <a:lumOff val="8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ttangolo 33">
            <a:extLst>
              <a:ext uri="{FF2B5EF4-FFF2-40B4-BE49-F238E27FC236}">
                <a16:creationId xmlns:a16="http://schemas.microsoft.com/office/drawing/2014/main" id="{711E0625-7419-6A86-C8B1-4FC1B4E4FDA4}"/>
              </a:ext>
            </a:extLst>
          </p:cNvPr>
          <p:cNvSpPr/>
          <p:nvPr/>
        </p:nvSpPr>
        <p:spPr>
          <a:xfrm>
            <a:off x="2863505" y="3344568"/>
            <a:ext cx="1997073" cy="1433202"/>
          </a:xfrm>
          <a:prstGeom prst="rect">
            <a:avLst/>
          </a:prstGeom>
          <a:solidFill>
            <a:srgbClr val="B9D8DD"/>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24">
            <a:extLst>
              <a:ext uri="{FF2B5EF4-FFF2-40B4-BE49-F238E27FC236}">
                <a16:creationId xmlns:a16="http://schemas.microsoft.com/office/drawing/2014/main" id="{48F6DBC6-E389-4110-78DF-D07B65D853F3}"/>
              </a:ext>
            </a:extLst>
          </p:cNvPr>
          <p:cNvSpPr/>
          <p:nvPr/>
        </p:nvSpPr>
        <p:spPr>
          <a:xfrm>
            <a:off x="2865149" y="1934705"/>
            <a:ext cx="1997073" cy="1400493"/>
          </a:xfrm>
          <a:prstGeom prst="rect">
            <a:avLst/>
          </a:prstGeom>
          <a:solidFill>
            <a:srgbClr val="BCD5FA"/>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2D1A0B57-E075-636E-6DF5-19F2C31A6F9D}"/>
              </a:ext>
            </a:extLst>
          </p:cNvPr>
          <p:cNvSpPr/>
          <p:nvPr/>
        </p:nvSpPr>
        <p:spPr>
          <a:xfrm>
            <a:off x="744153" y="1934835"/>
            <a:ext cx="1997073" cy="2848492"/>
          </a:xfrm>
          <a:prstGeom prst="rect">
            <a:avLst/>
          </a:prstGeom>
          <a:solidFill>
            <a:schemeClr val="accent1">
              <a:lumMod val="40000"/>
              <a:lumOff val="6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Doctolib</a:t>
            </a:r>
            <a:r>
              <a:rPr lang="it-IT" sz="2800" dirty="0">
                <a:solidFill>
                  <a:schemeClr val="accent3">
                    <a:lumMod val="50000"/>
                  </a:schemeClr>
                </a:solidFill>
                <a:latin typeface="Imprint MT Shadow" panose="04020605060303030202" pitchFamily="82" charset="0"/>
              </a:rPr>
              <a:t> – Business Canvas Model</a:t>
            </a:r>
          </a:p>
        </p:txBody>
      </p:sp>
      <p:pic>
        <p:nvPicPr>
          <p:cNvPr id="21" name="Immagine 20" descr="Immagine che contiene Carattere, logo, Elementi grafici, testo&#10;&#10;Descrizione generata automaticamente">
            <a:extLst>
              <a:ext uri="{FF2B5EF4-FFF2-40B4-BE49-F238E27FC236}">
                <a16:creationId xmlns:a16="http://schemas.microsoft.com/office/drawing/2014/main" id="{87FD001D-E73F-E1A7-C58E-31A07EDB9B2C}"/>
              </a:ext>
            </a:extLst>
          </p:cNvPr>
          <p:cNvPicPr>
            <a:picLocks noChangeAspect="1"/>
          </p:cNvPicPr>
          <p:nvPr/>
        </p:nvPicPr>
        <p:blipFill>
          <a:blip r:embed="rId3"/>
          <a:stretch>
            <a:fillRect/>
          </a:stretch>
        </p:blipFill>
        <p:spPr>
          <a:xfrm>
            <a:off x="10525538" y="290671"/>
            <a:ext cx="1098717" cy="1094081"/>
          </a:xfrm>
          <a:prstGeom prst="ellipse">
            <a:avLst/>
          </a:prstGeom>
          <a:ln w="381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 Placeholder 40">
            <a:extLst>
              <a:ext uri="{FF2B5EF4-FFF2-40B4-BE49-F238E27FC236}">
                <a16:creationId xmlns:a16="http://schemas.microsoft.com/office/drawing/2014/main" id="{4C6C639B-4AB1-E547-E343-09329339B423}"/>
              </a:ext>
            </a:extLst>
          </p:cNvPr>
          <p:cNvSpPr txBox="1">
            <a:spLocks/>
          </p:cNvSpPr>
          <p:nvPr/>
        </p:nvSpPr>
        <p:spPr bwMode="auto">
          <a:xfrm>
            <a:off x="996038" y="2409235"/>
            <a:ext cx="1582293" cy="2159777"/>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1" dirty="0">
                <a:solidFill>
                  <a:schemeClr val="tx1"/>
                </a:solidFill>
                <a:effectLst/>
                <a:latin typeface="Georgia" panose="02040502050405020303" pitchFamily="18" charset="0"/>
              </a:rPr>
              <a:t>- Medical professionals and healthcare centers </a:t>
            </a:r>
            <a:r>
              <a:rPr lang="en-US" b="0" dirty="0">
                <a:solidFill>
                  <a:schemeClr val="tx1"/>
                </a:solidFill>
                <a:effectLst/>
                <a:latin typeface="Georgia" panose="02040502050405020303" pitchFamily="18" charset="0"/>
              </a:rPr>
              <a:t>that offer services through the platform.</a:t>
            </a:r>
          </a:p>
          <a:p>
            <a:endParaRPr lang="en-US" b="0" i="1" dirty="0">
              <a:solidFill>
                <a:schemeClr val="tx1"/>
              </a:solidFill>
              <a:effectLst/>
              <a:latin typeface="Georgia" panose="02040502050405020303" pitchFamily="18" charset="0"/>
            </a:endParaRPr>
          </a:p>
          <a:p>
            <a:r>
              <a:rPr lang="en-US" b="0" i="1" dirty="0">
                <a:solidFill>
                  <a:schemeClr val="tx1"/>
                </a:solidFill>
                <a:effectLst/>
                <a:latin typeface="Georgia" panose="02040502050405020303" pitchFamily="18" charset="0"/>
              </a:rPr>
              <a:t>- Providers of payment</a:t>
            </a:r>
            <a:r>
              <a:rPr lang="en-US" b="0" dirty="0">
                <a:solidFill>
                  <a:schemeClr val="tx1"/>
                </a:solidFill>
                <a:effectLst/>
                <a:latin typeface="Georgia" panose="02040502050405020303" pitchFamily="18" charset="0"/>
              </a:rPr>
              <a:t> services and technological support.</a:t>
            </a:r>
            <a:endParaRPr lang="en-GB" altLang="it-IT" sz="1000" dirty="0">
              <a:solidFill>
                <a:schemeClr val="tx1"/>
              </a:solidFill>
              <a:latin typeface="Georgia" panose="02040502050405020303" pitchFamily="18" charset="0"/>
            </a:endParaRPr>
          </a:p>
        </p:txBody>
      </p:sp>
      <p:sp>
        <p:nvSpPr>
          <p:cNvPr id="7" name="Text Placeholder 41">
            <a:extLst>
              <a:ext uri="{FF2B5EF4-FFF2-40B4-BE49-F238E27FC236}">
                <a16:creationId xmlns:a16="http://schemas.microsoft.com/office/drawing/2014/main" id="{5F223110-E4B2-4D34-3107-3BA2248C2722}"/>
              </a:ext>
            </a:extLst>
          </p:cNvPr>
          <p:cNvSpPr txBox="1">
            <a:spLocks/>
          </p:cNvSpPr>
          <p:nvPr/>
        </p:nvSpPr>
        <p:spPr bwMode="auto">
          <a:xfrm>
            <a:off x="2954758" y="2246343"/>
            <a:ext cx="1905820" cy="1072209"/>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US" sz="1050" b="0" i="0" dirty="0">
                <a:solidFill>
                  <a:schemeClr val="tx1"/>
                </a:solidFill>
                <a:effectLst/>
                <a:latin typeface="Georgia" panose="02040502050405020303" pitchFamily="18" charset="0"/>
              </a:rPr>
              <a:t>- </a:t>
            </a:r>
            <a:r>
              <a:rPr lang="en-US" sz="1000" b="0" i="0" dirty="0">
                <a:solidFill>
                  <a:schemeClr val="tx1"/>
                </a:solidFill>
                <a:effectLst/>
                <a:latin typeface="Georgia" panose="02040502050405020303" pitchFamily="18" charset="0"/>
              </a:rPr>
              <a:t>Development and maintenance of the technological platform.</a:t>
            </a:r>
          </a:p>
          <a:p>
            <a:pPr algn="l">
              <a:defRPr/>
            </a:pPr>
            <a:r>
              <a:rPr lang="en-US" sz="1000" b="0" i="0" dirty="0">
                <a:solidFill>
                  <a:schemeClr val="tx1"/>
                </a:solidFill>
                <a:effectLst/>
                <a:latin typeface="Georgia" panose="02040502050405020303" pitchFamily="18" charset="0"/>
              </a:rPr>
              <a:t>- Acquisition and management of medical professionals and healthcare centers.</a:t>
            </a:r>
            <a:endParaRPr lang="en-GB" sz="1000" dirty="0">
              <a:solidFill>
                <a:schemeClr val="tx1"/>
              </a:solidFill>
              <a:latin typeface="Georgia" panose="02040502050405020303" pitchFamily="18" charset="0"/>
              <a:ea typeface="ＭＳ Ｐゴシック" charset="0"/>
            </a:endParaRPr>
          </a:p>
        </p:txBody>
      </p:sp>
      <p:sp>
        <p:nvSpPr>
          <p:cNvPr id="26" name="Rettangolo 25">
            <a:extLst>
              <a:ext uri="{FF2B5EF4-FFF2-40B4-BE49-F238E27FC236}">
                <a16:creationId xmlns:a16="http://schemas.microsoft.com/office/drawing/2014/main" id="{30ED3C0C-004F-0F30-91F8-A5CEB072D0F9}"/>
              </a:ext>
            </a:extLst>
          </p:cNvPr>
          <p:cNvSpPr/>
          <p:nvPr/>
        </p:nvSpPr>
        <p:spPr>
          <a:xfrm>
            <a:off x="4987007" y="1934705"/>
            <a:ext cx="1997073" cy="2835814"/>
          </a:xfrm>
          <a:prstGeom prst="rect">
            <a:avLst/>
          </a:prstGeom>
          <a:solidFill>
            <a:schemeClr val="accent3">
              <a:lumMod val="20000"/>
              <a:lumOff val="8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52290B0B-BDB3-5713-455C-0AD3A43959EE}"/>
              </a:ext>
            </a:extLst>
          </p:cNvPr>
          <p:cNvSpPr/>
          <p:nvPr/>
        </p:nvSpPr>
        <p:spPr>
          <a:xfrm>
            <a:off x="7104841" y="1931764"/>
            <a:ext cx="1997073" cy="1386788"/>
          </a:xfrm>
          <a:prstGeom prst="rect">
            <a:avLst/>
          </a:prstGeom>
          <a:solidFill>
            <a:srgbClr val="E1D3FD"/>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a:extLst>
              <a:ext uri="{FF2B5EF4-FFF2-40B4-BE49-F238E27FC236}">
                <a16:creationId xmlns:a16="http://schemas.microsoft.com/office/drawing/2014/main" id="{0F105DB3-67DB-36EF-6B68-66A410392509}"/>
              </a:ext>
            </a:extLst>
          </p:cNvPr>
          <p:cNvSpPr/>
          <p:nvPr/>
        </p:nvSpPr>
        <p:spPr>
          <a:xfrm>
            <a:off x="9239504" y="1918552"/>
            <a:ext cx="1997073" cy="2848492"/>
          </a:xfrm>
          <a:prstGeom prst="rect">
            <a:avLst/>
          </a:prstGeom>
          <a:solidFill>
            <a:srgbClr val="ECFBFE"/>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CC57798E-941D-6C01-B3C9-1D8A73B114F0}"/>
              </a:ext>
            </a:extLst>
          </p:cNvPr>
          <p:cNvSpPr/>
          <p:nvPr/>
        </p:nvSpPr>
        <p:spPr>
          <a:xfrm>
            <a:off x="1320795" y="4905097"/>
            <a:ext cx="4621509" cy="1435720"/>
          </a:xfrm>
          <a:prstGeom prst="rect">
            <a:avLst/>
          </a:prstGeom>
          <a:solidFill>
            <a:srgbClr val="CBF1EA"/>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29">
            <a:extLst>
              <a:ext uri="{FF2B5EF4-FFF2-40B4-BE49-F238E27FC236}">
                <a16:creationId xmlns:a16="http://schemas.microsoft.com/office/drawing/2014/main" id="{6ED750C5-ECDA-300F-38B1-320844453F89}"/>
              </a:ext>
            </a:extLst>
          </p:cNvPr>
          <p:cNvSpPr/>
          <p:nvPr/>
        </p:nvSpPr>
        <p:spPr>
          <a:xfrm>
            <a:off x="6066798" y="4901089"/>
            <a:ext cx="4746003" cy="1435720"/>
          </a:xfrm>
          <a:prstGeom prst="rect">
            <a:avLst/>
          </a:prstGeom>
          <a:solidFill>
            <a:srgbClr val="CED6EA"/>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8E815914-F320-ACF6-9FA0-D899438A2F13}"/>
              </a:ext>
            </a:extLst>
          </p:cNvPr>
          <p:cNvSpPr txBox="1"/>
          <p:nvPr/>
        </p:nvSpPr>
        <p:spPr>
          <a:xfrm>
            <a:off x="911927" y="1969654"/>
            <a:ext cx="1754187" cy="338554"/>
          </a:xfrm>
          <a:prstGeom prst="rect">
            <a:avLst/>
          </a:prstGeom>
          <a:noFill/>
        </p:spPr>
        <p:txBody>
          <a:bodyPr wrap="square" rtlCol="0">
            <a:spAutoFit/>
          </a:bodyPr>
          <a:lstStyle/>
          <a:p>
            <a:r>
              <a:rPr lang="it-IT" sz="1600" b="1" u="sng" dirty="0">
                <a:latin typeface="Georgia" panose="02040502050405020303" pitchFamily="18" charset="0"/>
              </a:rPr>
              <a:t>Key Partners</a:t>
            </a:r>
          </a:p>
        </p:txBody>
      </p:sp>
      <p:sp>
        <p:nvSpPr>
          <p:cNvPr id="10" name="CasellaDiTesto 9">
            <a:extLst>
              <a:ext uri="{FF2B5EF4-FFF2-40B4-BE49-F238E27FC236}">
                <a16:creationId xmlns:a16="http://schemas.microsoft.com/office/drawing/2014/main" id="{7CB8CF12-BF74-D6CB-99A6-2AE51EA2AD56}"/>
              </a:ext>
            </a:extLst>
          </p:cNvPr>
          <p:cNvSpPr txBox="1"/>
          <p:nvPr/>
        </p:nvSpPr>
        <p:spPr>
          <a:xfrm>
            <a:off x="3206501" y="1970259"/>
            <a:ext cx="1754187" cy="276999"/>
          </a:xfrm>
          <a:prstGeom prst="rect">
            <a:avLst/>
          </a:prstGeom>
          <a:noFill/>
        </p:spPr>
        <p:txBody>
          <a:bodyPr wrap="square" rtlCol="0">
            <a:spAutoFit/>
          </a:bodyPr>
          <a:lstStyle/>
          <a:p>
            <a:r>
              <a:rPr lang="it-IT" sz="1200" b="1" u="sng" dirty="0">
                <a:latin typeface="Georgia" panose="02040502050405020303" pitchFamily="18" charset="0"/>
              </a:rPr>
              <a:t>Key </a:t>
            </a:r>
            <a:r>
              <a:rPr lang="it-IT" sz="1200" b="1" u="sng" dirty="0" err="1">
                <a:latin typeface="Georgia" panose="02040502050405020303" pitchFamily="18" charset="0"/>
              </a:rPr>
              <a:t>Activites</a:t>
            </a:r>
            <a:endParaRPr lang="it-IT" sz="1200" b="1" u="sng" dirty="0">
              <a:latin typeface="Georgia" panose="02040502050405020303" pitchFamily="18" charset="0"/>
            </a:endParaRPr>
          </a:p>
        </p:txBody>
      </p:sp>
      <p:sp>
        <p:nvSpPr>
          <p:cNvPr id="11" name="CasellaDiTesto 10">
            <a:extLst>
              <a:ext uri="{FF2B5EF4-FFF2-40B4-BE49-F238E27FC236}">
                <a16:creationId xmlns:a16="http://schemas.microsoft.com/office/drawing/2014/main" id="{B20AE43C-4124-6C26-680A-C0C994C5361C}"/>
              </a:ext>
            </a:extLst>
          </p:cNvPr>
          <p:cNvSpPr txBox="1"/>
          <p:nvPr/>
        </p:nvSpPr>
        <p:spPr>
          <a:xfrm>
            <a:off x="3129287" y="3370698"/>
            <a:ext cx="1754187" cy="276999"/>
          </a:xfrm>
          <a:prstGeom prst="rect">
            <a:avLst/>
          </a:prstGeom>
          <a:noFill/>
        </p:spPr>
        <p:txBody>
          <a:bodyPr wrap="square" rtlCol="0">
            <a:spAutoFit/>
          </a:bodyPr>
          <a:lstStyle/>
          <a:p>
            <a:r>
              <a:rPr lang="it-IT" sz="1200" b="1" u="sng" dirty="0">
                <a:latin typeface="Georgia" panose="02040502050405020303" pitchFamily="18" charset="0"/>
              </a:rPr>
              <a:t>Key </a:t>
            </a:r>
            <a:r>
              <a:rPr lang="it-IT" sz="1200" b="1" u="sng" dirty="0" err="1">
                <a:latin typeface="Georgia" panose="02040502050405020303" pitchFamily="18" charset="0"/>
              </a:rPr>
              <a:t>Resources</a:t>
            </a:r>
            <a:endParaRPr lang="it-IT" sz="1200" b="1" u="sng" dirty="0">
              <a:latin typeface="Georgia" panose="02040502050405020303" pitchFamily="18" charset="0"/>
            </a:endParaRPr>
          </a:p>
        </p:txBody>
      </p:sp>
      <p:sp>
        <p:nvSpPr>
          <p:cNvPr id="12" name="CasellaDiTesto 11">
            <a:extLst>
              <a:ext uri="{FF2B5EF4-FFF2-40B4-BE49-F238E27FC236}">
                <a16:creationId xmlns:a16="http://schemas.microsoft.com/office/drawing/2014/main" id="{6DEDAD57-3783-6ED2-853A-A71BBB64DE64}"/>
              </a:ext>
            </a:extLst>
          </p:cNvPr>
          <p:cNvSpPr txBox="1"/>
          <p:nvPr/>
        </p:nvSpPr>
        <p:spPr>
          <a:xfrm>
            <a:off x="5056702" y="1949717"/>
            <a:ext cx="1840854" cy="307777"/>
          </a:xfrm>
          <a:prstGeom prst="rect">
            <a:avLst/>
          </a:prstGeom>
          <a:noFill/>
        </p:spPr>
        <p:txBody>
          <a:bodyPr wrap="square" rtlCol="0">
            <a:spAutoFit/>
          </a:bodyPr>
          <a:lstStyle/>
          <a:p>
            <a:r>
              <a:rPr lang="it-IT" sz="1400" b="1" u="sng" dirty="0">
                <a:latin typeface="Georgia" panose="02040502050405020303" pitchFamily="18" charset="0"/>
              </a:rPr>
              <a:t>Value </a:t>
            </a:r>
            <a:r>
              <a:rPr lang="it-IT" sz="1400" b="1" u="sng" dirty="0" err="1">
                <a:latin typeface="Georgia" panose="02040502050405020303" pitchFamily="18" charset="0"/>
              </a:rPr>
              <a:t>Proposition</a:t>
            </a:r>
            <a:endParaRPr lang="it-IT" sz="1400" b="1" u="sng" dirty="0">
              <a:latin typeface="Georgia" panose="02040502050405020303" pitchFamily="18" charset="0"/>
            </a:endParaRPr>
          </a:p>
        </p:txBody>
      </p:sp>
      <p:sp>
        <p:nvSpPr>
          <p:cNvPr id="13" name="CasellaDiTesto 12">
            <a:extLst>
              <a:ext uri="{FF2B5EF4-FFF2-40B4-BE49-F238E27FC236}">
                <a16:creationId xmlns:a16="http://schemas.microsoft.com/office/drawing/2014/main" id="{EBBCB5D8-930C-F73C-1437-5D28E5027F3A}"/>
              </a:ext>
            </a:extLst>
          </p:cNvPr>
          <p:cNvSpPr txBox="1"/>
          <p:nvPr/>
        </p:nvSpPr>
        <p:spPr>
          <a:xfrm>
            <a:off x="7578005" y="3368368"/>
            <a:ext cx="1072835" cy="276999"/>
          </a:xfrm>
          <a:prstGeom prst="rect">
            <a:avLst/>
          </a:prstGeom>
          <a:noFill/>
        </p:spPr>
        <p:txBody>
          <a:bodyPr wrap="square" rtlCol="0">
            <a:spAutoFit/>
          </a:bodyPr>
          <a:lstStyle/>
          <a:p>
            <a:r>
              <a:rPr lang="it-IT" sz="1200" b="1" u="sng" dirty="0" err="1">
                <a:latin typeface="Georgia" panose="02040502050405020303" pitchFamily="18" charset="0"/>
              </a:rPr>
              <a:t>Channels</a:t>
            </a:r>
            <a:endParaRPr lang="it-IT" sz="1200" b="1" u="sng" dirty="0">
              <a:latin typeface="Georgia" panose="02040502050405020303" pitchFamily="18" charset="0"/>
            </a:endParaRPr>
          </a:p>
        </p:txBody>
      </p:sp>
      <p:sp>
        <p:nvSpPr>
          <p:cNvPr id="17" name="CasellaDiTesto 16">
            <a:extLst>
              <a:ext uri="{FF2B5EF4-FFF2-40B4-BE49-F238E27FC236}">
                <a16:creationId xmlns:a16="http://schemas.microsoft.com/office/drawing/2014/main" id="{60962DD8-1E42-EC9D-51CB-E42DE24DB69D}"/>
              </a:ext>
            </a:extLst>
          </p:cNvPr>
          <p:cNvSpPr txBox="1"/>
          <p:nvPr/>
        </p:nvSpPr>
        <p:spPr>
          <a:xfrm>
            <a:off x="7104841" y="1949520"/>
            <a:ext cx="2134663" cy="276999"/>
          </a:xfrm>
          <a:prstGeom prst="rect">
            <a:avLst/>
          </a:prstGeom>
          <a:noFill/>
        </p:spPr>
        <p:txBody>
          <a:bodyPr wrap="square" rtlCol="0">
            <a:spAutoFit/>
          </a:bodyPr>
          <a:lstStyle/>
          <a:p>
            <a:r>
              <a:rPr lang="it-IT" sz="1200" b="1" u="sng" dirty="0">
                <a:latin typeface="Georgia" panose="02040502050405020303" pitchFamily="18" charset="0"/>
              </a:rPr>
              <a:t>Customer </a:t>
            </a:r>
            <a:r>
              <a:rPr lang="it-IT" sz="1200" b="1" u="sng" dirty="0" err="1">
                <a:latin typeface="Georgia" panose="02040502050405020303" pitchFamily="18" charset="0"/>
              </a:rPr>
              <a:t>Relationship</a:t>
            </a:r>
            <a:endParaRPr lang="it-IT" sz="1200" b="1" u="sng" dirty="0">
              <a:latin typeface="Georgia" panose="02040502050405020303" pitchFamily="18" charset="0"/>
            </a:endParaRPr>
          </a:p>
        </p:txBody>
      </p:sp>
      <p:sp>
        <p:nvSpPr>
          <p:cNvPr id="23" name="CasellaDiTesto 22">
            <a:extLst>
              <a:ext uri="{FF2B5EF4-FFF2-40B4-BE49-F238E27FC236}">
                <a16:creationId xmlns:a16="http://schemas.microsoft.com/office/drawing/2014/main" id="{1C62340D-D977-A3AF-5A5D-CDE215CB6AA6}"/>
              </a:ext>
            </a:extLst>
          </p:cNvPr>
          <p:cNvSpPr txBox="1"/>
          <p:nvPr/>
        </p:nvSpPr>
        <p:spPr>
          <a:xfrm>
            <a:off x="9326851" y="1959536"/>
            <a:ext cx="2134663" cy="276999"/>
          </a:xfrm>
          <a:prstGeom prst="rect">
            <a:avLst/>
          </a:prstGeom>
          <a:noFill/>
        </p:spPr>
        <p:txBody>
          <a:bodyPr wrap="square" rtlCol="0">
            <a:spAutoFit/>
          </a:bodyPr>
          <a:lstStyle/>
          <a:p>
            <a:r>
              <a:rPr lang="it-IT" sz="1200" b="1" u="sng" dirty="0">
                <a:latin typeface="Georgia" panose="02040502050405020303" pitchFamily="18" charset="0"/>
              </a:rPr>
              <a:t>Customer </a:t>
            </a:r>
            <a:r>
              <a:rPr lang="it-IT" sz="1200" b="1" u="sng" dirty="0" err="1">
                <a:latin typeface="Georgia" panose="02040502050405020303" pitchFamily="18" charset="0"/>
              </a:rPr>
              <a:t>Segments</a:t>
            </a:r>
            <a:endParaRPr lang="it-IT" sz="1200" b="1" u="sng" dirty="0">
              <a:latin typeface="Georgia" panose="02040502050405020303" pitchFamily="18" charset="0"/>
            </a:endParaRPr>
          </a:p>
        </p:txBody>
      </p:sp>
      <p:sp>
        <p:nvSpPr>
          <p:cNvPr id="31" name="CasellaDiTesto 30">
            <a:extLst>
              <a:ext uri="{FF2B5EF4-FFF2-40B4-BE49-F238E27FC236}">
                <a16:creationId xmlns:a16="http://schemas.microsoft.com/office/drawing/2014/main" id="{0F0FCC13-2F14-B14B-1FDB-644218060C08}"/>
              </a:ext>
            </a:extLst>
          </p:cNvPr>
          <p:cNvSpPr txBox="1"/>
          <p:nvPr/>
        </p:nvSpPr>
        <p:spPr>
          <a:xfrm>
            <a:off x="1501612" y="4903110"/>
            <a:ext cx="1754187" cy="338554"/>
          </a:xfrm>
          <a:prstGeom prst="rect">
            <a:avLst/>
          </a:prstGeom>
          <a:noFill/>
        </p:spPr>
        <p:txBody>
          <a:bodyPr wrap="square" rtlCol="0">
            <a:spAutoFit/>
          </a:bodyPr>
          <a:lstStyle/>
          <a:p>
            <a:r>
              <a:rPr lang="it-IT" sz="1600" b="1" u="sng" dirty="0">
                <a:latin typeface="Georgia" panose="02040502050405020303" pitchFamily="18" charset="0"/>
              </a:rPr>
              <a:t>Cost </a:t>
            </a:r>
            <a:r>
              <a:rPr lang="it-IT" sz="1600" b="1" u="sng" dirty="0" err="1">
                <a:latin typeface="Georgia" panose="02040502050405020303" pitchFamily="18" charset="0"/>
              </a:rPr>
              <a:t>Structure</a:t>
            </a:r>
            <a:endParaRPr lang="it-IT" sz="1600" b="1" u="sng" dirty="0">
              <a:latin typeface="Georgia" panose="02040502050405020303" pitchFamily="18" charset="0"/>
            </a:endParaRPr>
          </a:p>
        </p:txBody>
      </p:sp>
      <p:sp>
        <p:nvSpPr>
          <p:cNvPr id="32" name="CasellaDiTesto 31">
            <a:extLst>
              <a:ext uri="{FF2B5EF4-FFF2-40B4-BE49-F238E27FC236}">
                <a16:creationId xmlns:a16="http://schemas.microsoft.com/office/drawing/2014/main" id="{8A404461-4990-83CA-6B2A-FBE88F93E7A6}"/>
              </a:ext>
            </a:extLst>
          </p:cNvPr>
          <p:cNvSpPr txBox="1"/>
          <p:nvPr/>
        </p:nvSpPr>
        <p:spPr>
          <a:xfrm>
            <a:off x="6254029" y="4915435"/>
            <a:ext cx="2108496" cy="338554"/>
          </a:xfrm>
          <a:prstGeom prst="rect">
            <a:avLst/>
          </a:prstGeom>
          <a:noFill/>
        </p:spPr>
        <p:txBody>
          <a:bodyPr wrap="square" rtlCol="0">
            <a:spAutoFit/>
          </a:bodyPr>
          <a:lstStyle/>
          <a:p>
            <a:r>
              <a:rPr lang="it-IT" sz="1600" b="1" u="sng" dirty="0">
                <a:latin typeface="Georgia" panose="02040502050405020303" pitchFamily="18" charset="0"/>
              </a:rPr>
              <a:t>Revenue Streams</a:t>
            </a:r>
          </a:p>
        </p:txBody>
      </p:sp>
      <p:sp>
        <p:nvSpPr>
          <p:cNvPr id="33" name="Text Placeholder 41">
            <a:extLst>
              <a:ext uri="{FF2B5EF4-FFF2-40B4-BE49-F238E27FC236}">
                <a16:creationId xmlns:a16="http://schemas.microsoft.com/office/drawing/2014/main" id="{37AD3B51-37AB-2FFB-22BC-5D4346E121DB}"/>
              </a:ext>
            </a:extLst>
          </p:cNvPr>
          <p:cNvSpPr txBox="1">
            <a:spLocks/>
          </p:cNvSpPr>
          <p:nvPr/>
        </p:nvSpPr>
        <p:spPr bwMode="auto">
          <a:xfrm>
            <a:off x="2988604" y="3670061"/>
            <a:ext cx="1754187" cy="1072209"/>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US" sz="1050" b="0" i="0" dirty="0">
                <a:solidFill>
                  <a:schemeClr val="tx1"/>
                </a:solidFill>
                <a:effectLst/>
                <a:latin typeface="Georgia" panose="02040502050405020303" pitchFamily="18" charset="0"/>
              </a:rPr>
              <a:t>- Robust and secure technological platform</a:t>
            </a:r>
          </a:p>
          <a:p>
            <a:pPr algn="l">
              <a:defRPr/>
            </a:pPr>
            <a:r>
              <a:rPr lang="en-US" sz="1050" b="0" i="0" dirty="0">
                <a:solidFill>
                  <a:schemeClr val="tx1"/>
                </a:solidFill>
                <a:effectLst/>
                <a:latin typeface="Georgia" panose="02040502050405020303" pitchFamily="18" charset="0"/>
              </a:rPr>
              <a:t>- Extensive network of medical professionals and centers</a:t>
            </a:r>
          </a:p>
          <a:p>
            <a:pPr algn="l">
              <a:defRPr/>
            </a:pPr>
            <a:r>
              <a:rPr lang="en-US" sz="1050" b="0" i="0" dirty="0">
                <a:solidFill>
                  <a:schemeClr val="tx1"/>
                </a:solidFill>
                <a:effectLst/>
                <a:latin typeface="Georgia" panose="02040502050405020303" pitchFamily="18" charset="0"/>
              </a:rPr>
              <a:t>- Qualified staff</a:t>
            </a:r>
            <a:endParaRPr lang="en-GB" sz="1050" dirty="0">
              <a:solidFill>
                <a:schemeClr val="tx1"/>
              </a:solidFill>
              <a:latin typeface="Georgia" panose="02040502050405020303" pitchFamily="18" charset="0"/>
              <a:ea typeface="ＭＳ Ｐゴシック" charset="0"/>
            </a:endParaRPr>
          </a:p>
        </p:txBody>
      </p:sp>
      <p:sp>
        <p:nvSpPr>
          <p:cNvPr id="37" name="Text Placeholder 40">
            <a:extLst>
              <a:ext uri="{FF2B5EF4-FFF2-40B4-BE49-F238E27FC236}">
                <a16:creationId xmlns:a16="http://schemas.microsoft.com/office/drawing/2014/main" id="{FBDD1908-9975-C5CB-3DAB-688629444BFA}"/>
              </a:ext>
            </a:extLst>
          </p:cNvPr>
          <p:cNvSpPr txBox="1">
            <a:spLocks/>
          </p:cNvSpPr>
          <p:nvPr/>
        </p:nvSpPr>
        <p:spPr bwMode="auto">
          <a:xfrm>
            <a:off x="5275651" y="2332498"/>
            <a:ext cx="1582293" cy="2387299"/>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1" dirty="0">
                <a:solidFill>
                  <a:schemeClr val="tx1"/>
                </a:solidFill>
                <a:effectLst/>
                <a:latin typeface="Georgia" panose="02040502050405020303" pitchFamily="18" charset="0"/>
              </a:rPr>
              <a:t>- Simplified online booking of medical appointments.</a:t>
            </a:r>
          </a:p>
          <a:p>
            <a:endParaRPr lang="en-US" b="0" i="1" dirty="0">
              <a:solidFill>
                <a:schemeClr val="tx1"/>
              </a:solidFill>
              <a:effectLst/>
              <a:latin typeface="Georgia" panose="02040502050405020303" pitchFamily="18" charset="0"/>
            </a:endParaRPr>
          </a:p>
          <a:p>
            <a:r>
              <a:rPr lang="en-US" b="0" i="1" dirty="0">
                <a:solidFill>
                  <a:schemeClr val="tx1"/>
                </a:solidFill>
                <a:effectLst/>
                <a:latin typeface="Georgia" panose="02040502050405020303" pitchFamily="18" charset="0"/>
              </a:rPr>
              <a:t>- Access to an extensive network </a:t>
            </a:r>
            <a:r>
              <a:rPr lang="en-US" b="0" dirty="0">
                <a:solidFill>
                  <a:schemeClr val="tx1"/>
                </a:solidFill>
                <a:effectLst/>
                <a:latin typeface="Georgia" panose="02040502050405020303" pitchFamily="18" charset="0"/>
              </a:rPr>
              <a:t>of professionals</a:t>
            </a:r>
            <a:r>
              <a:rPr lang="en-US" b="0" i="1" dirty="0">
                <a:solidFill>
                  <a:schemeClr val="tx1"/>
                </a:solidFill>
                <a:effectLst/>
                <a:latin typeface="Georgia" panose="02040502050405020303" pitchFamily="18" charset="0"/>
              </a:rPr>
              <a:t>.</a:t>
            </a:r>
          </a:p>
          <a:p>
            <a:endParaRPr lang="en-US" b="0" i="1" dirty="0">
              <a:solidFill>
                <a:schemeClr val="tx1"/>
              </a:solidFill>
              <a:effectLst/>
              <a:latin typeface="Georgia" panose="02040502050405020303" pitchFamily="18" charset="0"/>
            </a:endParaRPr>
          </a:p>
          <a:p>
            <a:r>
              <a:rPr lang="en-US" b="0" i="1" dirty="0">
                <a:solidFill>
                  <a:schemeClr val="tx1"/>
                </a:solidFill>
                <a:effectLst/>
                <a:latin typeface="Georgia" panose="02040502050405020303" pitchFamily="18" charset="0"/>
              </a:rPr>
              <a:t>- Integrated solutions for appointment </a:t>
            </a:r>
            <a:r>
              <a:rPr lang="en-US" b="0" dirty="0">
                <a:solidFill>
                  <a:schemeClr val="tx1"/>
                </a:solidFill>
                <a:effectLst/>
                <a:latin typeface="Georgia" panose="02040502050405020303" pitchFamily="18" charset="0"/>
              </a:rPr>
              <a:t>management and telemedicine.</a:t>
            </a:r>
            <a:endParaRPr lang="it-IT" b="0" dirty="0">
              <a:solidFill>
                <a:schemeClr val="tx1"/>
              </a:solidFill>
              <a:effectLst/>
              <a:latin typeface="Georgia" panose="02040502050405020303" pitchFamily="18" charset="0"/>
            </a:endParaRPr>
          </a:p>
        </p:txBody>
      </p:sp>
      <p:sp>
        <p:nvSpPr>
          <p:cNvPr id="38" name="Text Placeholder 41">
            <a:extLst>
              <a:ext uri="{FF2B5EF4-FFF2-40B4-BE49-F238E27FC236}">
                <a16:creationId xmlns:a16="http://schemas.microsoft.com/office/drawing/2014/main" id="{A80BED3C-F13A-583E-DDBC-6445203C86DD}"/>
              </a:ext>
            </a:extLst>
          </p:cNvPr>
          <p:cNvSpPr txBox="1">
            <a:spLocks/>
          </p:cNvSpPr>
          <p:nvPr/>
        </p:nvSpPr>
        <p:spPr bwMode="auto">
          <a:xfrm>
            <a:off x="7226283" y="3701333"/>
            <a:ext cx="1754187" cy="1072209"/>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US" sz="1000" b="0" i="0" dirty="0">
                <a:solidFill>
                  <a:schemeClr val="tx1"/>
                </a:solidFill>
                <a:effectLst/>
                <a:latin typeface="Georgia" panose="02040502050405020303" pitchFamily="18" charset="0"/>
              </a:rPr>
              <a:t>- </a:t>
            </a:r>
            <a:r>
              <a:rPr lang="en-US" sz="1000" b="0" i="0" dirty="0" err="1">
                <a:solidFill>
                  <a:schemeClr val="tx1"/>
                </a:solidFill>
                <a:effectLst/>
                <a:latin typeface="Georgia" panose="02040502050405020303" pitchFamily="18" charset="0"/>
              </a:rPr>
              <a:t>Doctolib's</a:t>
            </a:r>
            <a:r>
              <a:rPr lang="en-US" sz="1000" b="0" i="0" dirty="0">
                <a:solidFill>
                  <a:schemeClr val="tx1"/>
                </a:solidFill>
                <a:effectLst/>
                <a:latin typeface="Georgia" panose="02040502050405020303" pitchFamily="18" charset="0"/>
              </a:rPr>
              <a:t> online platform accessible through web and mobile app</a:t>
            </a:r>
          </a:p>
          <a:p>
            <a:pPr algn="l">
              <a:defRPr/>
            </a:pPr>
            <a:r>
              <a:rPr lang="en-US" sz="1000" b="0" i="0" dirty="0">
                <a:solidFill>
                  <a:schemeClr val="tx1"/>
                </a:solidFill>
                <a:effectLst/>
                <a:latin typeface="Georgia" panose="02040502050405020303" pitchFamily="18" charset="0"/>
              </a:rPr>
              <a:t>- Collaborations with medical professionals and healthcare centers</a:t>
            </a:r>
            <a:endParaRPr lang="en-GB" sz="700" dirty="0">
              <a:solidFill>
                <a:schemeClr val="tx1"/>
              </a:solidFill>
              <a:latin typeface="Georgia" panose="02040502050405020303" pitchFamily="18" charset="0"/>
              <a:ea typeface="ＭＳ Ｐゴシック" charset="0"/>
            </a:endParaRPr>
          </a:p>
        </p:txBody>
      </p:sp>
      <p:sp>
        <p:nvSpPr>
          <p:cNvPr id="39" name="Text Placeholder 41">
            <a:extLst>
              <a:ext uri="{FF2B5EF4-FFF2-40B4-BE49-F238E27FC236}">
                <a16:creationId xmlns:a16="http://schemas.microsoft.com/office/drawing/2014/main" id="{4D2E1767-E91C-5AB7-B9E0-94C1DD9AB6EE}"/>
              </a:ext>
            </a:extLst>
          </p:cNvPr>
          <p:cNvSpPr txBox="1">
            <a:spLocks/>
          </p:cNvSpPr>
          <p:nvPr/>
        </p:nvSpPr>
        <p:spPr bwMode="auto">
          <a:xfrm>
            <a:off x="7295078" y="2291692"/>
            <a:ext cx="1754187" cy="929761"/>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US" sz="1000" b="0" i="0" dirty="0">
                <a:solidFill>
                  <a:schemeClr val="tx1"/>
                </a:solidFill>
                <a:effectLst/>
                <a:latin typeface="Georgia" panose="02040502050405020303" pitchFamily="18" charset="0"/>
              </a:rPr>
              <a:t>- Dedicated customer support to handle inquiries, feedback</a:t>
            </a:r>
          </a:p>
          <a:p>
            <a:pPr algn="l">
              <a:defRPr/>
            </a:pPr>
            <a:r>
              <a:rPr lang="en-US" sz="1000" b="0" i="0" dirty="0">
                <a:solidFill>
                  <a:schemeClr val="tx1"/>
                </a:solidFill>
                <a:effectLst/>
                <a:latin typeface="Georgia" panose="02040502050405020303" pitchFamily="18" charset="0"/>
              </a:rPr>
              <a:t>- Personalized interactions through the platform</a:t>
            </a:r>
            <a:endParaRPr lang="en-GB" sz="700" dirty="0">
              <a:solidFill>
                <a:schemeClr val="tx1"/>
              </a:solidFill>
              <a:latin typeface="Georgia" panose="02040502050405020303" pitchFamily="18" charset="0"/>
              <a:ea typeface="ＭＳ Ｐゴシック" charset="0"/>
            </a:endParaRPr>
          </a:p>
        </p:txBody>
      </p:sp>
      <p:sp>
        <p:nvSpPr>
          <p:cNvPr id="40" name="Text Placeholder 40">
            <a:extLst>
              <a:ext uri="{FF2B5EF4-FFF2-40B4-BE49-F238E27FC236}">
                <a16:creationId xmlns:a16="http://schemas.microsoft.com/office/drawing/2014/main" id="{85CC9B1C-B2B4-2D33-989B-FE4DFC4799E4}"/>
              </a:ext>
            </a:extLst>
          </p:cNvPr>
          <p:cNvSpPr txBox="1">
            <a:spLocks/>
          </p:cNvSpPr>
          <p:nvPr/>
        </p:nvSpPr>
        <p:spPr bwMode="auto">
          <a:xfrm>
            <a:off x="9492603" y="2332498"/>
            <a:ext cx="1582293" cy="2159777"/>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1" dirty="0">
                <a:solidFill>
                  <a:schemeClr val="tx1"/>
                </a:solidFill>
                <a:effectLst/>
                <a:latin typeface="Georgia" panose="02040502050405020303" pitchFamily="18" charset="0"/>
              </a:rPr>
              <a:t>- Patients seeking online medical appointment bookings.</a:t>
            </a:r>
          </a:p>
          <a:p>
            <a:endParaRPr lang="en-US" b="0" i="1" dirty="0">
              <a:solidFill>
                <a:schemeClr val="tx1"/>
              </a:solidFill>
              <a:effectLst/>
              <a:latin typeface="Georgia" panose="02040502050405020303" pitchFamily="18" charset="0"/>
            </a:endParaRPr>
          </a:p>
          <a:p>
            <a:r>
              <a:rPr lang="en-US" b="0" i="1" dirty="0">
                <a:solidFill>
                  <a:schemeClr val="tx1"/>
                </a:solidFill>
                <a:effectLst/>
                <a:latin typeface="Georgia" panose="02040502050405020303" pitchFamily="18" charset="0"/>
              </a:rPr>
              <a:t>- Medical professionals and healthcare centers offering medical services.</a:t>
            </a:r>
            <a:endParaRPr lang="en-GB" altLang="it-IT" sz="1000" dirty="0">
              <a:solidFill>
                <a:schemeClr val="tx1"/>
              </a:solidFill>
              <a:latin typeface="Georgia" panose="02040502050405020303" pitchFamily="18" charset="0"/>
            </a:endParaRPr>
          </a:p>
        </p:txBody>
      </p:sp>
      <p:sp>
        <p:nvSpPr>
          <p:cNvPr id="42" name="Text Placeholder 40">
            <a:extLst>
              <a:ext uri="{FF2B5EF4-FFF2-40B4-BE49-F238E27FC236}">
                <a16:creationId xmlns:a16="http://schemas.microsoft.com/office/drawing/2014/main" id="{0C114DE6-E3ED-5BB6-EEF3-F6ADDC30991C}"/>
              </a:ext>
            </a:extLst>
          </p:cNvPr>
          <p:cNvSpPr txBox="1">
            <a:spLocks/>
          </p:cNvSpPr>
          <p:nvPr/>
        </p:nvSpPr>
        <p:spPr bwMode="auto">
          <a:xfrm>
            <a:off x="1501612" y="5297537"/>
            <a:ext cx="4227245" cy="852913"/>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dirty="0">
                <a:solidFill>
                  <a:schemeClr val="tx1"/>
                </a:solidFill>
                <a:effectLst/>
                <a:latin typeface="Georgia" panose="02040502050405020303" pitchFamily="18" charset="0"/>
              </a:rPr>
              <a:t>- Development and maintenance of the technological platform</a:t>
            </a:r>
          </a:p>
          <a:p>
            <a:r>
              <a:rPr lang="en-US" b="0" dirty="0">
                <a:solidFill>
                  <a:schemeClr val="tx1"/>
                </a:solidFill>
                <a:effectLst/>
                <a:latin typeface="Georgia" panose="02040502050405020303" pitchFamily="18" charset="0"/>
              </a:rPr>
              <a:t>- Personnel and resources for operations management</a:t>
            </a:r>
          </a:p>
          <a:p>
            <a:r>
              <a:rPr lang="en-US" b="0" dirty="0">
                <a:solidFill>
                  <a:schemeClr val="tx1"/>
                </a:solidFill>
                <a:effectLst/>
                <a:latin typeface="Georgia" panose="02040502050405020303" pitchFamily="18" charset="0"/>
              </a:rPr>
              <a:t>- Marketing and promotion of the service</a:t>
            </a:r>
          </a:p>
          <a:p>
            <a:r>
              <a:rPr lang="en-US" b="0" dirty="0">
                <a:solidFill>
                  <a:schemeClr val="tx1"/>
                </a:solidFill>
                <a:effectLst/>
                <a:latin typeface="Georgia" panose="02040502050405020303" pitchFamily="18" charset="0"/>
              </a:rPr>
              <a:t>- Partnership and collaboration costs</a:t>
            </a:r>
            <a:endParaRPr lang="en-GB" altLang="it-IT" sz="1000" dirty="0">
              <a:solidFill>
                <a:schemeClr val="tx1"/>
              </a:solidFill>
              <a:latin typeface="Georgia" panose="02040502050405020303" pitchFamily="18" charset="0"/>
            </a:endParaRPr>
          </a:p>
        </p:txBody>
      </p:sp>
      <p:sp>
        <p:nvSpPr>
          <p:cNvPr id="43" name="Text Placeholder 40">
            <a:extLst>
              <a:ext uri="{FF2B5EF4-FFF2-40B4-BE49-F238E27FC236}">
                <a16:creationId xmlns:a16="http://schemas.microsoft.com/office/drawing/2014/main" id="{E4112006-E769-8154-284F-81E4B795A6F0}"/>
              </a:ext>
            </a:extLst>
          </p:cNvPr>
          <p:cNvSpPr txBox="1">
            <a:spLocks/>
          </p:cNvSpPr>
          <p:nvPr/>
        </p:nvSpPr>
        <p:spPr bwMode="auto">
          <a:xfrm>
            <a:off x="6254029" y="5297537"/>
            <a:ext cx="4307231" cy="852913"/>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buFontTx/>
              <a:buChar char="-"/>
            </a:pPr>
            <a:r>
              <a:rPr lang="en-US" b="0" dirty="0">
                <a:solidFill>
                  <a:schemeClr val="tx1"/>
                </a:solidFill>
                <a:effectLst/>
                <a:latin typeface="Georgia" panose="02040502050405020303" pitchFamily="18" charset="0"/>
              </a:rPr>
              <a:t>Commissions on bookings made through the platform.</a:t>
            </a:r>
          </a:p>
          <a:p>
            <a:endParaRPr lang="en-US" b="0" dirty="0">
              <a:solidFill>
                <a:schemeClr val="tx1"/>
              </a:solidFill>
              <a:effectLst/>
              <a:latin typeface="Georgia" panose="02040502050405020303" pitchFamily="18" charset="0"/>
            </a:endParaRPr>
          </a:p>
          <a:p>
            <a:r>
              <a:rPr lang="en-US" b="0" dirty="0">
                <a:solidFill>
                  <a:schemeClr val="tx1"/>
                </a:solidFill>
                <a:effectLst/>
                <a:latin typeface="Georgia" panose="02040502050405020303" pitchFamily="18" charset="0"/>
              </a:rPr>
              <a:t>- Additional services for medical professionals, such as appointment management and telemedicine.</a:t>
            </a:r>
            <a:endParaRPr lang="en-GB" altLang="it-IT" sz="1000" dirty="0">
              <a:solidFill>
                <a:schemeClr val="tx1"/>
              </a:solidFill>
              <a:latin typeface="Georgia" panose="02040502050405020303" pitchFamily="18" charset="0"/>
            </a:endParaRPr>
          </a:p>
        </p:txBody>
      </p:sp>
      <p:sp>
        <p:nvSpPr>
          <p:cNvPr id="14" name="Segnaposto data 13">
            <a:extLst>
              <a:ext uri="{FF2B5EF4-FFF2-40B4-BE49-F238E27FC236}">
                <a16:creationId xmlns:a16="http://schemas.microsoft.com/office/drawing/2014/main" id="{43DC46FB-00AB-8D26-3527-1F8F94D463B8}"/>
              </a:ext>
            </a:extLst>
          </p:cNvPr>
          <p:cNvSpPr>
            <a:spLocks noGrp="1"/>
          </p:cNvSpPr>
          <p:nvPr>
            <p:ph type="dt" sz="half" idx="10"/>
          </p:nvPr>
        </p:nvSpPr>
        <p:spPr/>
        <p:txBody>
          <a:bodyPr/>
          <a:lstStyle/>
          <a:p>
            <a:pPr rtl="0"/>
            <a:r>
              <a:rPr lang="it-IT" noProof="0"/>
              <a:t>20/06/2023</a:t>
            </a:r>
          </a:p>
        </p:txBody>
      </p:sp>
      <p:sp>
        <p:nvSpPr>
          <p:cNvPr id="15" name="Segnaposto numero diapositiva 14">
            <a:extLst>
              <a:ext uri="{FF2B5EF4-FFF2-40B4-BE49-F238E27FC236}">
                <a16:creationId xmlns:a16="http://schemas.microsoft.com/office/drawing/2014/main" id="{25FD2A84-25E6-7D25-BFAC-EB82F4938C5F}"/>
              </a:ext>
            </a:extLst>
          </p:cNvPr>
          <p:cNvSpPr>
            <a:spLocks noGrp="1"/>
          </p:cNvSpPr>
          <p:nvPr>
            <p:ph type="sldNum" sz="quarter" idx="12"/>
          </p:nvPr>
        </p:nvSpPr>
        <p:spPr/>
        <p:txBody>
          <a:bodyPr/>
          <a:lstStyle/>
          <a:p>
            <a:pPr rtl="0"/>
            <a:fld id="{D8DA9DAA-006C-4F4B-980E-E3DF019B24E2}" type="slidenum">
              <a:rPr lang="it-IT" noProof="0" smtClean="0"/>
              <a:t>26</a:t>
            </a:fld>
            <a:endParaRPr lang="it-IT" noProof="0"/>
          </a:p>
        </p:txBody>
      </p:sp>
    </p:spTree>
    <p:extLst>
      <p:ext uri="{BB962C8B-B14F-4D97-AF65-F5344CB8AC3E}">
        <p14:creationId xmlns:p14="http://schemas.microsoft.com/office/powerpoint/2010/main" val="220295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effectLst/>
                <a:latin typeface="Georgia" panose="02040502050405020303" pitchFamily="18" charset="0"/>
                <a:ea typeface="Calibri" panose="020F0502020204030204" pitchFamily="34" charset="0"/>
                <a:cs typeface="Times New Roman" panose="02020603050405020304" pitchFamily="18" charset="0"/>
              </a:rPr>
              <a:t>Healthcare Industry</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0515600"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2. Focus On Healthcare Unicorn</a:t>
            </a: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Doctolib</a:t>
            </a:r>
            <a:r>
              <a:rPr lang="it-IT" sz="2800" dirty="0">
                <a:solidFill>
                  <a:schemeClr val="accent3">
                    <a:lumMod val="50000"/>
                  </a:schemeClr>
                </a:solidFill>
                <a:latin typeface="Imprint MT Shadow" panose="04020605060303030202" pitchFamily="82" charset="0"/>
              </a:rPr>
              <a:t> – Model of Business on Social Networks</a:t>
            </a:r>
          </a:p>
        </p:txBody>
      </p:sp>
      <p:pic>
        <p:nvPicPr>
          <p:cNvPr id="21" name="Immagine 20" descr="Immagine che contiene Carattere, logo, Elementi grafici, testo&#10;&#10;Descrizione generata automaticamente">
            <a:extLst>
              <a:ext uri="{FF2B5EF4-FFF2-40B4-BE49-F238E27FC236}">
                <a16:creationId xmlns:a16="http://schemas.microsoft.com/office/drawing/2014/main" id="{87FD001D-E73F-E1A7-C58E-31A07EDB9B2C}"/>
              </a:ext>
            </a:extLst>
          </p:cNvPr>
          <p:cNvPicPr>
            <a:picLocks noChangeAspect="1"/>
          </p:cNvPicPr>
          <p:nvPr/>
        </p:nvPicPr>
        <p:blipFill>
          <a:blip r:embed="rId3"/>
          <a:stretch>
            <a:fillRect/>
          </a:stretch>
        </p:blipFill>
        <p:spPr>
          <a:xfrm>
            <a:off x="10525538" y="290671"/>
            <a:ext cx="1098717" cy="1094081"/>
          </a:xfrm>
          <a:prstGeom prst="ellipse">
            <a:avLst/>
          </a:prstGeom>
          <a:ln w="381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magine 14" descr="Immagine che contiene testo, computer, schermata, uomo&#10;&#10;Descrizione generata automaticamente">
            <a:extLst>
              <a:ext uri="{FF2B5EF4-FFF2-40B4-BE49-F238E27FC236}">
                <a16:creationId xmlns:a16="http://schemas.microsoft.com/office/drawing/2014/main" id="{5A3B3480-28E0-1705-7C98-1A3373FE515C}"/>
              </a:ext>
            </a:extLst>
          </p:cNvPr>
          <p:cNvPicPr>
            <a:picLocks noChangeAspect="1"/>
          </p:cNvPicPr>
          <p:nvPr/>
        </p:nvPicPr>
        <p:blipFill>
          <a:blip r:embed="rId4"/>
          <a:stretch>
            <a:fillRect/>
          </a:stretch>
        </p:blipFill>
        <p:spPr>
          <a:xfrm>
            <a:off x="8190316" y="1718850"/>
            <a:ext cx="2921935" cy="4921836"/>
          </a:xfrm>
          <a:prstGeom prst="rect">
            <a:avLst/>
          </a:prstGeom>
          <a:ln w="3175">
            <a:solidFill>
              <a:schemeClr val="tx1"/>
            </a:solidFill>
          </a:ln>
        </p:spPr>
      </p:pic>
      <p:cxnSp>
        <p:nvCxnSpPr>
          <p:cNvPr id="16" name="Connettore 2 15">
            <a:extLst>
              <a:ext uri="{FF2B5EF4-FFF2-40B4-BE49-F238E27FC236}">
                <a16:creationId xmlns:a16="http://schemas.microsoft.com/office/drawing/2014/main" id="{9D1C75D8-421E-234A-AFFB-FE6C3A4B88EC}"/>
              </a:ext>
            </a:extLst>
          </p:cNvPr>
          <p:cNvCxnSpPr/>
          <p:nvPr/>
        </p:nvCxnSpPr>
        <p:spPr>
          <a:xfrm flipV="1">
            <a:off x="11501430" y="2262051"/>
            <a:ext cx="0" cy="72000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D0B3612-93DA-5CBD-7419-BB92CEE10D9F}"/>
              </a:ext>
            </a:extLst>
          </p:cNvPr>
          <p:cNvCxnSpPr/>
          <p:nvPr/>
        </p:nvCxnSpPr>
        <p:spPr>
          <a:xfrm flipV="1">
            <a:off x="11501430" y="4518253"/>
            <a:ext cx="0" cy="72000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schermata, linea, Diagramma, Carattere&#10;&#10;Descrizione generata automaticamente">
            <a:extLst>
              <a:ext uri="{FF2B5EF4-FFF2-40B4-BE49-F238E27FC236}">
                <a16:creationId xmlns:a16="http://schemas.microsoft.com/office/drawing/2014/main" id="{BE4BFF38-089F-8F58-4DB4-3D5B93114F75}"/>
              </a:ext>
            </a:extLst>
          </p:cNvPr>
          <p:cNvPicPr>
            <a:picLocks noChangeAspect="1"/>
          </p:cNvPicPr>
          <p:nvPr/>
        </p:nvPicPr>
        <p:blipFill>
          <a:blip r:embed="rId5"/>
          <a:stretch>
            <a:fillRect/>
          </a:stretch>
        </p:blipFill>
        <p:spPr>
          <a:xfrm>
            <a:off x="1011277" y="1830095"/>
            <a:ext cx="6545664" cy="2688158"/>
          </a:xfrm>
          <a:prstGeom prst="rect">
            <a:avLst/>
          </a:prstGeom>
          <a:ln w="3175">
            <a:solidFill>
              <a:schemeClr val="tx1"/>
            </a:solidFill>
          </a:ln>
        </p:spPr>
      </p:pic>
      <p:pic>
        <p:nvPicPr>
          <p:cNvPr id="22" name="Immagine 21" descr="Immagine che contiene schermata, linea, Diagramma, Carattere&#10;&#10;Descrizione generata automaticamente">
            <a:extLst>
              <a:ext uri="{FF2B5EF4-FFF2-40B4-BE49-F238E27FC236}">
                <a16:creationId xmlns:a16="http://schemas.microsoft.com/office/drawing/2014/main" id="{8FEB5156-2155-8D3B-67DF-04CBC31DDC93}"/>
              </a:ext>
            </a:extLst>
          </p:cNvPr>
          <p:cNvPicPr>
            <a:picLocks noChangeAspect="1"/>
          </p:cNvPicPr>
          <p:nvPr/>
        </p:nvPicPr>
        <p:blipFill rotWithShape="1">
          <a:blip r:embed="rId5"/>
          <a:srcRect t="94331"/>
          <a:stretch/>
        </p:blipFill>
        <p:spPr>
          <a:xfrm>
            <a:off x="1306405" y="1944042"/>
            <a:ext cx="6209439" cy="144572"/>
          </a:xfrm>
          <a:prstGeom prst="rect">
            <a:avLst/>
          </a:prstGeom>
          <a:ln w="3175">
            <a:noFill/>
          </a:ln>
        </p:spPr>
      </p:pic>
      <p:sp>
        <p:nvSpPr>
          <p:cNvPr id="37" name="Text Placeholder 40">
            <a:extLst>
              <a:ext uri="{FF2B5EF4-FFF2-40B4-BE49-F238E27FC236}">
                <a16:creationId xmlns:a16="http://schemas.microsoft.com/office/drawing/2014/main" id="{FBDD1908-9975-C5CB-3DAB-688629444BFA}"/>
              </a:ext>
            </a:extLst>
          </p:cNvPr>
          <p:cNvSpPr txBox="1">
            <a:spLocks/>
          </p:cNvSpPr>
          <p:nvPr/>
        </p:nvSpPr>
        <p:spPr bwMode="auto">
          <a:xfrm>
            <a:off x="1552633" y="1834081"/>
            <a:ext cx="2635220" cy="427970"/>
          </a:xfrm>
          <a:prstGeom prst="rect">
            <a:avLst/>
          </a:prstGeom>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600" b="1" u="sng" dirty="0">
                <a:solidFill>
                  <a:schemeClr val="tx1"/>
                </a:solidFill>
                <a:effectLst/>
                <a:latin typeface="Georgia" panose="02040502050405020303" pitchFamily="18" charset="0"/>
              </a:rPr>
              <a:t>Post and </a:t>
            </a:r>
            <a:r>
              <a:rPr lang="it-IT" sz="1600" b="1" u="sng" dirty="0" err="1">
                <a:solidFill>
                  <a:schemeClr val="tx1"/>
                </a:solidFill>
                <a:effectLst/>
                <a:latin typeface="Georgia" panose="02040502050405020303" pitchFamily="18" charset="0"/>
              </a:rPr>
              <a:t>Contribution</a:t>
            </a:r>
            <a:endParaRPr lang="it-IT" sz="1600" b="1" u="sng" dirty="0">
              <a:solidFill>
                <a:schemeClr val="tx1"/>
              </a:solidFill>
              <a:effectLst/>
              <a:latin typeface="Georgia" panose="02040502050405020303" pitchFamily="18" charset="0"/>
            </a:endParaRPr>
          </a:p>
        </p:txBody>
      </p:sp>
      <p:pic>
        <p:nvPicPr>
          <p:cNvPr id="41" name="Immagine 40" descr="Immagine che contiene mappa, atlante, World, testo&#10;&#10;Descrizione generata automaticamente">
            <a:extLst>
              <a:ext uri="{FF2B5EF4-FFF2-40B4-BE49-F238E27FC236}">
                <a16:creationId xmlns:a16="http://schemas.microsoft.com/office/drawing/2014/main" id="{9428DA84-4EB0-0222-157B-DFB5BFD9CE36}"/>
              </a:ext>
            </a:extLst>
          </p:cNvPr>
          <p:cNvPicPr>
            <a:picLocks noChangeAspect="1"/>
          </p:cNvPicPr>
          <p:nvPr/>
        </p:nvPicPr>
        <p:blipFill rotWithShape="1">
          <a:blip r:embed="rId6"/>
          <a:srcRect l="4646" r="5037"/>
          <a:stretch/>
        </p:blipFill>
        <p:spPr>
          <a:xfrm>
            <a:off x="465967" y="4718059"/>
            <a:ext cx="3516915" cy="1599166"/>
          </a:xfrm>
          <a:prstGeom prst="rect">
            <a:avLst/>
          </a:prstGeom>
          <a:ln w="3175">
            <a:solidFill>
              <a:schemeClr val="tx1"/>
            </a:solidFill>
          </a:ln>
        </p:spPr>
      </p:pic>
      <p:pic>
        <p:nvPicPr>
          <p:cNvPr id="45" name="Immagine 44" descr="Immagine che contiene testo, schermata, Carattere&#10;&#10;Descrizione generata automaticamente">
            <a:extLst>
              <a:ext uri="{FF2B5EF4-FFF2-40B4-BE49-F238E27FC236}">
                <a16:creationId xmlns:a16="http://schemas.microsoft.com/office/drawing/2014/main" id="{BA9A8DEB-A317-E3DC-DCFC-0D24C5DE4144}"/>
              </a:ext>
            </a:extLst>
          </p:cNvPr>
          <p:cNvPicPr>
            <a:picLocks noChangeAspect="1"/>
          </p:cNvPicPr>
          <p:nvPr/>
        </p:nvPicPr>
        <p:blipFill>
          <a:blip r:embed="rId7"/>
          <a:stretch>
            <a:fillRect/>
          </a:stretch>
        </p:blipFill>
        <p:spPr>
          <a:xfrm>
            <a:off x="4225656" y="4710795"/>
            <a:ext cx="3740686" cy="1606430"/>
          </a:xfrm>
          <a:prstGeom prst="rect">
            <a:avLst/>
          </a:prstGeom>
          <a:ln w="3175">
            <a:solidFill>
              <a:schemeClr val="tx1"/>
            </a:solidFill>
          </a:ln>
        </p:spPr>
      </p:pic>
      <p:sp>
        <p:nvSpPr>
          <p:cNvPr id="5" name="Segnaposto data 4">
            <a:extLst>
              <a:ext uri="{FF2B5EF4-FFF2-40B4-BE49-F238E27FC236}">
                <a16:creationId xmlns:a16="http://schemas.microsoft.com/office/drawing/2014/main" id="{597E6BDC-69CB-E0E6-DAE2-76AA3C600DBB}"/>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977311EE-7A13-4E29-2010-0386B381F0C2}"/>
              </a:ext>
            </a:extLst>
          </p:cNvPr>
          <p:cNvSpPr>
            <a:spLocks noGrp="1"/>
          </p:cNvSpPr>
          <p:nvPr>
            <p:ph type="sldNum" sz="quarter" idx="12"/>
          </p:nvPr>
        </p:nvSpPr>
        <p:spPr/>
        <p:txBody>
          <a:bodyPr/>
          <a:lstStyle/>
          <a:p>
            <a:pPr rtl="0"/>
            <a:fld id="{D8DA9DAA-006C-4F4B-980E-E3DF019B24E2}" type="slidenum">
              <a:rPr lang="it-IT" noProof="0" smtClean="0"/>
              <a:t>27</a:t>
            </a:fld>
            <a:endParaRPr lang="it-IT" noProof="0"/>
          </a:p>
        </p:txBody>
      </p:sp>
    </p:spTree>
    <p:extLst>
      <p:ext uri="{BB962C8B-B14F-4D97-AF65-F5344CB8AC3E}">
        <p14:creationId xmlns:p14="http://schemas.microsoft.com/office/powerpoint/2010/main" val="3466152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DDD4BA7-E168-8E41-2C99-83B5448F4B5F}"/>
              </a:ext>
            </a:extLst>
          </p:cNvPr>
          <p:cNvSpPr txBox="1">
            <a:spLocks/>
          </p:cNvSpPr>
          <p:nvPr/>
        </p:nvSpPr>
        <p:spPr>
          <a:xfrm>
            <a:off x="511011" y="310377"/>
            <a:ext cx="11505397" cy="111091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3. Advantages &amp; Limits in Digital Healthcare</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Challenging</a:t>
            </a:r>
            <a:r>
              <a:rPr lang="it-IT" sz="2800" dirty="0">
                <a:solidFill>
                  <a:schemeClr val="accent3">
                    <a:lumMod val="50000"/>
                  </a:schemeClr>
                </a:solidFill>
                <a:latin typeface="Imprint MT Shadow" panose="04020605060303030202" pitchFamily="82" charset="0"/>
              </a:rPr>
              <a:t> of new </a:t>
            </a:r>
            <a:r>
              <a:rPr lang="it-IT" sz="2800" dirty="0" err="1">
                <a:solidFill>
                  <a:schemeClr val="accent3">
                    <a:lumMod val="50000"/>
                  </a:schemeClr>
                </a:solidFill>
                <a:latin typeface="Imprint MT Shadow" panose="04020605060303030202" pitchFamily="82" charset="0"/>
              </a:rPr>
              <a:t>technology</a:t>
            </a:r>
            <a:endParaRPr lang="it-IT" sz="2800" dirty="0">
              <a:solidFill>
                <a:schemeClr val="accent3">
                  <a:lumMod val="50000"/>
                </a:schemeClr>
              </a:solidFill>
              <a:latin typeface="Imprint MT Shadow" panose="04020605060303030202" pitchFamily="82" charset="0"/>
            </a:endParaRP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graphicFrame>
        <p:nvGraphicFramePr>
          <p:cNvPr id="15" name="Diagramma 14">
            <a:extLst>
              <a:ext uri="{FF2B5EF4-FFF2-40B4-BE49-F238E27FC236}">
                <a16:creationId xmlns:a16="http://schemas.microsoft.com/office/drawing/2014/main" id="{9059BC0C-DDF9-B685-353C-00C5F8C2CF8C}"/>
              </a:ext>
            </a:extLst>
          </p:cNvPr>
          <p:cNvGraphicFramePr/>
          <p:nvPr>
            <p:extLst>
              <p:ext uri="{D42A27DB-BD31-4B8C-83A1-F6EECF244321}">
                <p14:modId xmlns:p14="http://schemas.microsoft.com/office/powerpoint/2010/main" val="1956156760"/>
              </p:ext>
            </p:extLst>
          </p:nvPr>
        </p:nvGraphicFramePr>
        <p:xfrm>
          <a:off x="1165388" y="1511698"/>
          <a:ext cx="10057999" cy="5078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egnaposto data 1">
            <a:extLst>
              <a:ext uri="{FF2B5EF4-FFF2-40B4-BE49-F238E27FC236}">
                <a16:creationId xmlns:a16="http://schemas.microsoft.com/office/drawing/2014/main" id="{403E4CB2-9506-88C7-A616-6C25ABBE4F52}"/>
              </a:ext>
            </a:extLst>
          </p:cNvPr>
          <p:cNvSpPr>
            <a:spLocks noGrp="1"/>
          </p:cNvSpPr>
          <p:nvPr>
            <p:ph type="dt" sz="half" idx="10"/>
          </p:nvPr>
        </p:nvSpPr>
        <p:spPr/>
        <p:txBody>
          <a:bodyPr/>
          <a:lstStyle/>
          <a:p>
            <a:pPr rtl="0"/>
            <a:r>
              <a:rPr lang="it-IT" noProof="0"/>
              <a:t>20/06/2023</a:t>
            </a:r>
          </a:p>
        </p:txBody>
      </p:sp>
      <p:sp>
        <p:nvSpPr>
          <p:cNvPr id="3" name="Segnaposto numero diapositiva 2">
            <a:extLst>
              <a:ext uri="{FF2B5EF4-FFF2-40B4-BE49-F238E27FC236}">
                <a16:creationId xmlns:a16="http://schemas.microsoft.com/office/drawing/2014/main" id="{0894AB7E-432F-EC02-E367-D9E5ABF29FC6}"/>
              </a:ext>
            </a:extLst>
          </p:cNvPr>
          <p:cNvSpPr>
            <a:spLocks noGrp="1"/>
          </p:cNvSpPr>
          <p:nvPr>
            <p:ph type="sldNum" sz="quarter" idx="12"/>
          </p:nvPr>
        </p:nvSpPr>
        <p:spPr/>
        <p:txBody>
          <a:bodyPr/>
          <a:lstStyle/>
          <a:p>
            <a:pPr rtl="0"/>
            <a:fld id="{D8DA9DAA-006C-4F4B-980E-E3DF019B24E2}" type="slidenum">
              <a:rPr lang="it-IT" noProof="0" smtClean="0"/>
              <a:t>28</a:t>
            </a:fld>
            <a:endParaRPr lang="it-IT" noProof="0"/>
          </a:p>
        </p:txBody>
      </p:sp>
    </p:spTree>
    <p:extLst>
      <p:ext uri="{BB962C8B-B14F-4D97-AF65-F5344CB8AC3E}">
        <p14:creationId xmlns:p14="http://schemas.microsoft.com/office/powerpoint/2010/main" val="322651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DDD4BA7-E168-8E41-2C99-83B5448F4B5F}"/>
              </a:ext>
            </a:extLst>
          </p:cNvPr>
          <p:cNvSpPr txBox="1">
            <a:spLocks/>
          </p:cNvSpPr>
          <p:nvPr/>
        </p:nvSpPr>
        <p:spPr>
          <a:xfrm>
            <a:off x="511011" y="310377"/>
            <a:ext cx="11505397" cy="111091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3. Advantages &amp; Limits in Digital Healthcare</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en-US" sz="2800" dirty="0">
                <a:solidFill>
                  <a:schemeClr val="accent3">
                    <a:lumMod val="50000"/>
                  </a:schemeClr>
                </a:solidFill>
                <a:latin typeface="Imprint MT Shadow" panose="04020605060303030202" pitchFamily="82" charset="0"/>
              </a:rPr>
              <a:t>Constraint of new technology</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graphicFrame>
        <p:nvGraphicFramePr>
          <p:cNvPr id="3" name="Diagramma 2">
            <a:extLst>
              <a:ext uri="{FF2B5EF4-FFF2-40B4-BE49-F238E27FC236}">
                <a16:creationId xmlns:a16="http://schemas.microsoft.com/office/drawing/2014/main" id="{7E7E2C19-5FCB-FB1B-04E7-62257759E706}"/>
              </a:ext>
            </a:extLst>
          </p:cNvPr>
          <p:cNvGraphicFramePr/>
          <p:nvPr>
            <p:extLst>
              <p:ext uri="{D42A27DB-BD31-4B8C-83A1-F6EECF244321}">
                <p14:modId xmlns:p14="http://schemas.microsoft.com/office/powerpoint/2010/main" val="1285874880"/>
              </p:ext>
            </p:extLst>
          </p:nvPr>
        </p:nvGraphicFramePr>
        <p:xfrm>
          <a:off x="1259932" y="0"/>
          <a:ext cx="9999323" cy="76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egnaposto data 1">
            <a:extLst>
              <a:ext uri="{FF2B5EF4-FFF2-40B4-BE49-F238E27FC236}">
                <a16:creationId xmlns:a16="http://schemas.microsoft.com/office/drawing/2014/main" id="{4B4CC62B-9188-3AF6-4FB3-8ABA284AE36E}"/>
              </a:ext>
            </a:extLst>
          </p:cNvPr>
          <p:cNvSpPr>
            <a:spLocks noGrp="1"/>
          </p:cNvSpPr>
          <p:nvPr>
            <p:ph type="dt" sz="half" idx="10"/>
          </p:nvPr>
        </p:nvSpPr>
        <p:spPr/>
        <p:txBody>
          <a:bodyPr/>
          <a:lstStyle/>
          <a:p>
            <a:pPr rtl="0"/>
            <a:r>
              <a:rPr lang="it-IT" noProof="0"/>
              <a:t>20/06/2023</a:t>
            </a:r>
          </a:p>
        </p:txBody>
      </p:sp>
      <p:sp>
        <p:nvSpPr>
          <p:cNvPr id="6" name="Segnaposto numero diapositiva 5">
            <a:extLst>
              <a:ext uri="{FF2B5EF4-FFF2-40B4-BE49-F238E27FC236}">
                <a16:creationId xmlns:a16="http://schemas.microsoft.com/office/drawing/2014/main" id="{5E7B2DD3-9A41-0909-5710-9168B4EB7750}"/>
              </a:ext>
            </a:extLst>
          </p:cNvPr>
          <p:cNvSpPr>
            <a:spLocks noGrp="1"/>
          </p:cNvSpPr>
          <p:nvPr>
            <p:ph type="sldNum" sz="quarter" idx="12"/>
          </p:nvPr>
        </p:nvSpPr>
        <p:spPr/>
        <p:txBody>
          <a:bodyPr/>
          <a:lstStyle/>
          <a:p>
            <a:pPr rtl="0"/>
            <a:fld id="{D8DA9DAA-006C-4F4B-980E-E3DF019B24E2}" type="slidenum">
              <a:rPr lang="it-IT" noProof="0" smtClean="0"/>
              <a:t>29</a:t>
            </a:fld>
            <a:endParaRPr lang="it-IT" noProof="0"/>
          </a:p>
        </p:txBody>
      </p:sp>
    </p:spTree>
    <p:extLst>
      <p:ext uri="{BB962C8B-B14F-4D97-AF65-F5344CB8AC3E}">
        <p14:creationId xmlns:p14="http://schemas.microsoft.com/office/powerpoint/2010/main" val="2500535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Project </a:t>
            </a:r>
            <a:r>
              <a:rPr lang="it-IT" sz="2800" dirty="0" err="1">
                <a:solidFill>
                  <a:schemeClr val="accent3">
                    <a:lumMod val="50000"/>
                  </a:schemeClr>
                </a:solidFill>
                <a:latin typeface="Imprint MT Shadow" panose="04020605060303030202" pitchFamily="82" charset="0"/>
              </a:rPr>
              <a:t>Introduction</a:t>
            </a:r>
            <a:r>
              <a:rPr lang="it-IT" sz="2800" dirty="0">
                <a:solidFill>
                  <a:schemeClr val="accent3">
                    <a:lumMod val="50000"/>
                  </a:schemeClr>
                </a:solidFill>
                <a:latin typeface="Imprint MT Shadow" panose="04020605060303030202" pitchFamily="82" charset="0"/>
              </a:rPr>
              <a:t> – Steps of the project </a:t>
            </a:r>
          </a:p>
        </p:txBody>
      </p:sp>
      <p:graphicFrame>
        <p:nvGraphicFramePr>
          <p:cNvPr id="11" name="Diagramma 10">
            <a:extLst>
              <a:ext uri="{FF2B5EF4-FFF2-40B4-BE49-F238E27FC236}">
                <a16:creationId xmlns:a16="http://schemas.microsoft.com/office/drawing/2014/main" id="{58D5929F-94ED-376D-EE60-E71E2CC645EE}"/>
              </a:ext>
            </a:extLst>
          </p:cNvPr>
          <p:cNvGraphicFramePr/>
          <p:nvPr>
            <p:extLst>
              <p:ext uri="{D42A27DB-BD31-4B8C-83A1-F6EECF244321}">
                <p14:modId xmlns:p14="http://schemas.microsoft.com/office/powerpoint/2010/main" val="145361514"/>
              </p:ext>
            </p:extLst>
          </p:nvPr>
        </p:nvGraphicFramePr>
        <p:xfrm>
          <a:off x="1205143" y="2179107"/>
          <a:ext cx="9861225" cy="4179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olo 8">
            <a:extLst>
              <a:ext uri="{FF2B5EF4-FFF2-40B4-BE49-F238E27FC236}">
                <a16:creationId xmlns:a16="http://schemas.microsoft.com/office/drawing/2014/main" id="{D9592241-A2A1-FFAC-6E96-9FC06A540C62}"/>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pic>
        <p:nvPicPr>
          <p:cNvPr id="7" name="Immagine 6">
            <a:extLst>
              <a:ext uri="{FF2B5EF4-FFF2-40B4-BE49-F238E27FC236}">
                <a16:creationId xmlns:a16="http://schemas.microsoft.com/office/drawing/2014/main" id="{02D74A4B-2EC7-AE36-97A4-C308C1FA7903}"/>
              </a:ext>
            </a:extLst>
          </p:cNvPr>
          <p:cNvPicPr>
            <a:picLocks noChangeAspect="1"/>
          </p:cNvPicPr>
          <p:nvPr/>
        </p:nvPicPr>
        <p:blipFill rotWithShape="1">
          <a:blip r:embed="rId7"/>
          <a:srcRect l="6175" r="14442"/>
          <a:stretch/>
        </p:blipFill>
        <p:spPr>
          <a:xfrm>
            <a:off x="4222548" y="2235709"/>
            <a:ext cx="1190080" cy="938453"/>
          </a:xfrm>
          <a:prstGeom prst="rect">
            <a:avLst/>
          </a:prstGeom>
          <a:effectLst>
            <a:reflection blurRad="6350" stA="52000" endA="300" endPos="35000" dir="5400000" sy="-100000" algn="bl" rotWithShape="0"/>
          </a:effectLst>
        </p:spPr>
      </p:pic>
      <p:pic>
        <p:nvPicPr>
          <p:cNvPr id="10" name="Immagine 9">
            <a:extLst>
              <a:ext uri="{FF2B5EF4-FFF2-40B4-BE49-F238E27FC236}">
                <a16:creationId xmlns:a16="http://schemas.microsoft.com/office/drawing/2014/main" id="{F2693A3D-406F-8CE1-449E-9B8406F70CBA}"/>
              </a:ext>
            </a:extLst>
          </p:cNvPr>
          <p:cNvPicPr>
            <a:picLocks noChangeAspect="1"/>
          </p:cNvPicPr>
          <p:nvPr/>
        </p:nvPicPr>
        <p:blipFill rotWithShape="1">
          <a:blip r:embed="rId8"/>
          <a:srcRect l="15587" t="14275" r="15153" b="14697"/>
          <a:stretch/>
        </p:blipFill>
        <p:spPr>
          <a:xfrm>
            <a:off x="1798805" y="2306451"/>
            <a:ext cx="916403" cy="939792"/>
          </a:xfrm>
          <a:prstGeom prst="ellipse">
            <a:avLst/>
          </a:prstGeom>
          <a:ln w="3175" cap="rnd">
            <a:solidFill>
              <a:schemeClr val="bg2">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Immagine 12">
            <a:extLst>
              <a:ext uri="{FF2B5EF4-FFF2-40B4-BE49-F238E27FC236}">
                <a16:creationId xmlns:a16="http://schemas.microsoft.com/office/drawing/2014/main" id="{DA30B3E5-B645-4DE4-3B9E-1B683FBE663B}"/>
              </a:ext>
            </a:extLst>
          </p:cNvPr>
          <p:cNvPicPr>
            <a:picLocks noChangeAspect="1"/>
          </p:cNvPicPr>
          <p:nvPr/>
        </p:nvPicPr>
        <p:blipFill rotWithShape="1">
          <a:blip r:embed="rId9"/>
          <a:srcRect l="16209" t="14222" r="16209" b="12691"/>
          <a:stretch/>
        </p:blipFill>
        <p:spPr>
          <a:xfrm>
            <a:off x="6919968" y="2336508"/>
            <a:ext cx="916403" cy="909735"/>
          </a:xfrm>
          <a:prstGeom prst="ellipse">
            <a:avLst/>
          </a:prstGeom>
          <a:ln w="3175" cap="rnd">
            <a:solidFill>
              <a:schemeClr val="bg2">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8" name="Picture 4" descr="Classification Healthcare startups">
            <a:extLst>
              <a:ext uri="{FF2B5EF4-FFF2-40B4-BE49-F238E27FC236}">
                <a16:creationId xmlns:a16="http://schemas.microsoft.com/office/drawing/2014/main" id="{28FF2D0C-2805-76FB-6807-973AB94714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0765" y="2322139"/>
            <a:ext cx="908416" cy="908416"/>
          </a:xfrm>
          <a:prstGeom prst="ellipse">
            <a:avLst/>
          </a:prstGeom>
          <a:ln w="3175" cap="rnd">
            <a:solidFill>
              <a:schemeClr val="bg2">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Segnaposto data 7">
            <a:extLst>
              <a:ext uri="{FF2B5EF4-FFF2-40B4-BE49-F238E27FC236}">
                <a16:creationId xmlns:a16="http://schemas.microsoft.com/office/drawing/2014/main" id="{893A1530-F301-1C03-7357-AE364E8E3E54}"/>
              </a:ext>
            </a:extLst>
          </p:cNvPr>
          <p:cNvSpPr>
            <a:spLocks noGrp="1"/>
          </p:cNvSpPr>
          <p:nvPr>
            <p:ph type="dt" sz="half" idx="10"/>
          </p:nvPr>
        </p:nvSpPr>
        <p:spPr/>
        <p:txBody>
          <a:bodyPr/>
          <a:lstStyle/>
          <a:p>
            <a:pPr rtl="0"/>
            <a:r>
              <a:rPr lang="it-IT" noProof="0"/>
              <a:t>20/06/2023</a:t>
            </a:r>
          </a:p>
        </p:txBody>
      </p:sp>
      <p:sp>
        <p:nvSpPr>
          <p:cNvPr id="9" name="Segnaposto numero diapositiva 8">
            <a:extLst>
              <a:ext uri="{FF2B5EF4-FFF2-40B4-BE49-F238E27FC236}">
                <a16:creationId xmlns:a16="http://schemas.microsoft.com/office/drawing/2014/main" id="{16C2A4CB-F757-315C-F805-F26198350E64}"/>
              </a:ext>
            </a:extLst>
          </p:cNvPr>
          <p:cNvSpPr>
            <a:spLocks noGrp="1"/>
          </p:cNvSpPr>
          <p:nvPr>
            <p:ph type="sldNum" sz="quarter" idx="12"/>
          </p:nvPr>
        </p:nvSpPr>
        <p:spPr/>
        <p:txBody>
          <a:bodyPr/>
          <a:lstStyle/>
          <a:p>
            <a:pPr rtl="0"/>
            <a:fld id="{D8DA9DAA-006C-4F4B-980E-E3DF019B24E2}" type="slidenum">
              <a:rPr lang="it-IT" noProof="0" smtClean="0"/>
              <a:t>3</a:t>
            </a:fld>
            <a:endParaRPr lang="it-IT" noProof="0"/>
          </a:p>
        </p:txBody>
      </p:sp>
    </p:spTree>
    <p:extLst>
      <p:ext uri="{BB962C8B-B14F-4D97-AF65-F5344CB8AC3E}">
        <p14:creationId xmlns:p14="http://schemas.microsoft.com/office/powerpoint/2010/main" val="4213662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11" name="Cornice 10">
            <a:extLst>
              <a:ext uri="{FF2B5EF4-FFF2-40B4-BE49-F238E27FC236}">
                <a16:creationId xmlns:a16="http://schemas.microsoft.com/office/drawing/2014/main" id="{30E3031A-177B-FBC6-7479-F9799319D61E}"/>
              </a:ext>
            </a:extLst>
          </p:cNvPr>
          <p:cNvSpPr/>
          <p:nvPr/>
        </p:nvSpPr>
        <p:spPr>
          <a:xfrm>
            <a:off x="1995054" y="2278963"/>
            <a:ext cx="9031557" cy="3851674"/>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1" y="310377"/>
            <a:ext cx="11505397" cy="111091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3. Advantages &amp; Limits in Digital Healthcare</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en-US" sz="2800" dirty="0">
                <a:solidFill>
                  <a:schemeClr val="accent3">
                    <a:lumMod val="50000"/>
                  </a:schemeClr>
                </a:solidFill>
                <a:latin typeface="Imprint MT Shadow" panose="04020605060303030202" pitchFamily="82" charset="0"/>
              </a:rPr>
              <a:t>Data Security and Privacy Concerns</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graphicFrame>
        <p:nvGraphicFramePr>
          <p:cNvPr id="3" name="Diagramma 2">
            <a:extLst>
              <a:ext uri="{FF2B5EF4-FFF2-40B4-BE49-F238E27FC236}">
                <a16:creationId xmlns:a16="http://schemas.microsoft.com/office/drawing/2014/main" id="{7E7E2C19-5FCB-FB1B-04E7-62257759E706}"/>
              </a:ext>
            </a:extLst>
          </p:cNvPr>
          <p:cNvGraphicFramePr/>
          <p:nvPr>
            <p:extLst>
              <p:ext uri="{D42A27DB-BD31-4B8C-83A1-F6EECF244321}">
                <p14:modId xmlns:p14="http://schemas.microsoft.com/office/powerpoint/2010/main" val="1122866791"/>
              </p:ext>
            </p:extLst>
          </p:nvPr>
        </p:nvGraphicFramePr>
        <p:xfrm>
          <a:off x="1165388" y="2109882"/>
          <a:ext cx="2989154" cy="2924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sellaDiTesto 5">
            <a:extLst>
              <a:ext uri="{FF2B5EF4-FFF2-40B4-BE49-F238E27FC236}">
                <a16:creationId xmlns:a16="http://schemas.microsoft.com/office/drawing/2014/main" id="{1F927AA7-9028-AD19-50B6-474474564335}"/>
              </a:ext>
            </a:extLst>
          </p:cNvPr>
          <p:cNvSpPr txBox="1"/>
          <p:nvPr/>
        </p:nvSpPr>
        <p:spPr>
          <a:xfrm>
            <a:off x="4944411" y="2576516"/>
            <a:ext cx="5706270" cy="3075586"/>
          </a:xfrm>
          <a:prstGeom prst="rect">
            <a:avLst/>
          </a:prstGeom>
          <a:noFill/>
        </p:spPr>
        <p:txBody>
          <a:bodyPr wrap="square">
            <a:spAutoFit/>
          </a:bodyPr>
          <a:lstStyle/>
          <a:p>
            <a:pPr algn="l">
              <a:lnSpc>
                <a:spcPct val="200000"/>
              </a:lnSpc>
              <a:buFont typeface="+mj-lt"/>
              <a:buAutoNum type="arabicPeriod"/>
            </a:pPr>
            <a:r>
              <a:rPr lang="en-US" sz="2000" b="1" dirty="0">
                <a:solidFill>
                  <a:srgbClr val="374151"/>
                </a:solidFill>
                <a:latin typeface="Georgia" panose="02040502050405020303" pitchFamily="18" charset="0"/>
              </a:rPr>
              <a:t> Protection of sensitive information</a:t>
            </a:r>
          </a:p>
          <a:p>
            <a:pPr algn="l">
              <a:lnSpc>
                <a:spcPct val="200000"/>
              </a:lnSpc>
              <a:buFont typeface="+mj-lt"/>
              <a:buAutoNum type="arabicPeriod"/>
            </a:pPr>
            <a:r>
              <a:rPr lang="en-US" sz="2000" b="1" dirty="0">
                <a:solidFill>
                  <a:srgbClr val="374151"/>
                </a:solidFill>
                <a:latin typeface="Georgia" panose="02040502050405020303" pitchFamily="18" charset="0"/>
              </a:rPr>
              <a:t> Regulations and compliance</a:t>
            </a:r>
          </a:p>
          <a:p>
            <a:pPr algn="l">
              <a:lnSpc>
                <a:spcPct val="200000"/>
              </a:lnSpc>
              <a:buFont typeface="+mj-lt"/>
              <a:buAutoNum type="arabicPeriod"/>
            </a:pPr>
            <a:r>
              <a:rPr lang="en-US" sz="2000" b="1" dirty="0">
                <a:solidFill>
                  <a:srgbClr val="374151"/>
                </a:solidFill>
                <a:latin typeface="Georgia" panose="02040502050405020303" pitchFamily="18" charset="0"/>
              </a:rPr>
              <a:t> Threat of data breaches</a:t>
            </a:r>
          </a:p>
          <a:p>
            <a:pPr algn="l">
              <a:lnSpc>
                <a:spcPct val="200000"/>
              </a:lnSpc>
              <a:buFont typeface="+mj-lt"/>
              <a:buAutoNum type="arabicPeriod"/>
            </a:pPr>
            <a:r>
              <a:rPr lang="en-US" sz="2000" b="1" dirty="0">
                <a:solidFill>
                  <a:srgbClr val="374151"/>
                </a:solidFill>
                <a:latin typeface="Georgia" panose="02040502050405020303" pitchFamily="18" charset="0"/>
              </a:rPr>
              <a:t> Secure data sharing</a:t>
            </a:r>
          </a:p>
          <a:p>
            <a:pPr algn="l">
              <a:lnSpc>
                <a:spcPct val="200000"/>
              </a:lnSpc>
              <a:buFont typeface="+mj-lt"/>
              <a:buAutoNum type="arabicPeriod"/>
            </a:pPr>
            <a:r>
              <a:rPr lang="en-US" sz="2000" b="1" dirty="0">
                <a:solidFill>
                  <a:srgbClr val="374151"/>
                </a:solidFill>
                <a:latin typeface="Georgia" panose="02040502050405020303" pitchFamily="18" charset="0"/>
              </a:rPr>
              <a:t> Patient trust</a:t>
            </a:r>
            <a:endParaRPr lang="it-IT" sz="2000" b="1" dirty="0">
              <a:solidFill>
                <a:srgbClr val="374151"/>
              </a:solidFill>
              <a:latin typeface="Georgia" panose="02040502050405020303" pitchFamily="18" charset="0"/>
            </a:endParaRPr>
          </a:p>
        </p:txBody>
      </p:sp>
      <p:sp>
        <p:nvSpPr>
          <p:cNvPr id="2" name="Segnaposto data 1">
            <a:extLst>
              <a:ext uri="{FF2B5EF4-FFF2-40B4-BE49-F238E27FC236}">
                <a16:creationId xmlns:a16="http://schemas.microsoft.com/office/drawing/2014/main" id="{E47BC638-2E43-0F63-9ECF-B3CC280A0B3D}"/>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A022B16A-9CE2-BE98-BBB0-AF6E186CF073}"/>
              </a:ext>
            </a:extLst>
          </p:cNvPr>
          <p:cNvSpPr>
            <a:spLocks noGrp="1"/>
          </p:cNvSpPr>
          <p:nvPr>
            <p:ph type="sldNum" sz="quarter" idx="12"/>
          </p:nvPr>
        </p:nvSpPr>
        <p:spPr/>
        <p:txBody>
          <a:bodyPr/>
          <a:lstStyle/>
          <a:p>
            <a:pPr rtl="0"/>
            <a:fld id="{D8DA9DAA-006C-4F4B-980E-E3DF019B24E2}" type="slidenum">
              <a:rPr lang="it-IT" noProof="0" smtClean="0"/>
              <a:t>30</a:t>
            </a:fld>
            <a:endParaRPr lang="it-IT" noProof="0"/>
          </a:p>
        </p:txBody>
      </p:sp>
    </p:spTree>
    <p:extLst>
      <p:ext uri="{BB962C8B-B14F-4D97-AF65-F5344CB8AC3E}">
        <p14:creationId xmlns:p14="http://schemas.microsoft.com/office/powerpoint/2010/main" val="836152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11" name="Cornice 10">
            <a:extLst>
              <a:ext uri="{FF2B5EF4-FFF2-40B4-BE49-F238E27FC236}">
                <a16:creationId xmlns:a16="http://schemas.microsoft.com/office/drawing/2014/main" id="{30E3031A-177B-FBC6-7479-F9799319D61E}"/>
              </a:ext>
            </a:extLst>
          </p:cNvPr>
          <p:cNvSpPr/>
          <p:nvPr/>
        </p:nvSpPr>
        <p:spPr>
          <a:xfrm>
            <a:off x="1006312" y="2161573"/>
            <a:ext cx="9522857" cy="3806090"/>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1" y="310377"/>
            <a:ext cx="11505397" cy="111091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3. Advantages &amp; Limits in Digital Healthcare</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en-US" sz="2800" dirty="0">
                <a:solidFill>
                  <a:schemeClr val="accent3">
                    <a:lumMod val="50000"/>
                  </a:schemeClr>
                </a:solidFill>
                <a:latin typeface="Imprint MT Shadow" panose="04020605060303030202" pitchFamily="82" charset="0"/>
              </a:rPr>
              <a:t>Data Security and Privacy Concerns</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6" name="CasellaDiTesto 5">
            <a:extLst>
              <a:ext uri="{FF2B5EF4-FFF2-40B4-BE49-F238E27FC236}">
                <a16:creationId xmlns:a16="http://schemas.microsoft.com/office/drawing/2014/main" id="{1F927AA7-9028-AD19-50B6-474474564335}"/>
              </a:ext>
            </a:extLst>
          </p:cNvPr>
          <p:cNvSpPr txBox="1"/>
          <p:nvPr/>
        </p:nvSpPr>
        <p:spPr>
          <a:xfrm>
            <a:off x="1780110" y="2413238"/>
            <a:ext cx="5706270" cy="3075586"/>
          </a:xfrm>
          <a:prstGeom prst="rect">
            <a:avLst/>
          </a:prstGeom>
          <a:noFill/>
        </p:spPr>
        <p:txBody>
          <a:bodyPr wrap="square">
            <a:spAutoFit/>
          </a:bodyPr>
          <a:lstStyle/>
          <a:p>
            <a:pPr algn="l">
              <a:lnSpc>
                <a:spcPct val="200000"/>
              </a:lnSpc>
              <a:buFont typeface="+mj-lt"/>
              <a:buAutoNum type="arabicPeriod"/>
            </a:pP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Regulatory</a:t>
            </a:r>
            <a:r>
              <a:rPr lang="it-IT" sz="2000" b="1" i="0" dirty="0">
                <a:solidFill>
                  <a:srgbClr val="374151"/>
                </a:solidFill>
                <a:effectLst/>
                <a:latin typeface="Georgia" panose="02040502050405020303" pitchFamily="18" charset="0"/>
              </a:rPr>
              <a:t> compliance</a:t>
            </a:r>
          </a:p>
          <a:p>
            <a:pPr algn="l">
              <a:lnSpc>
                <a:spcPct val="200000"/>
              </a:lnSpc>
              <a:buFont typeface="+mj-lt"/>
              <a:buAutoNum type="arabicPeriod"/>
            </a:pP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Patient</a:t>
            </a: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protection</a:t>
            </a:r>
            <a:endParaRPr lang="it-IT" sz="2000" b="1" i="0" dirty="0">
              <a:solidFill>
                <a:srgbClr val="374151"/>
              </a:solidFill>
              <a:effectLst/>
              <a:latin typeface="Georgia" panose="02040502050405020303" pitchFamily="18" charset="0"/>
            </a:endParaRPr>
          </a:p>
          <a:p>
            <a:pPr algn="l">
              <a:lnSpc>
                <a:spcPct val="200000"/>
              </a:lnSpc>
              <a:buFont typeface="+mj-lt"/>
              <a:buAutoNum type="arabicPeriod"/>
            </a:pPr>
            <a:r>
              <a:rPr lang="it-IT" sz="2000" b="1" i="0" dirty="0">
                <a:solidFill>
                  <a:srgbClr val="374151"/>
                </a:solidFill>
                <a:effectLst/>
                <a:latin typeface="Georgia" panose="02040502050405020303" pitchFamily="18" charset="0"/>
              </a:rPr>
              <a:t> Legal risk management</a:t>
            </a:r>
          </a:p>
          <a:p>
            <a:pPr algn="l">
              <a:lnSpc>
                <a:spcPct val="200000"/>
              </a:lnSpc>
              <a:buFont typeface="+mj-lt"/>
              <a:buAutoNum type="arabicPeriod"/>
            </a:pP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Reputation</a:t>
            </a: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protection</a:t>
            </a:r>
            <a:endParaRPr lang="it-IT" sz="2000" b="1" i="0" dirty="0">
              <a:solidFill>
                <a:srgbClr val="374151"/>
              </a:solidFill>
              <a:effectLst/>
              <a:latin typeface="Georgia" panose="02040502050405020303" pitchFamily="18" charset="0"/>
            </a:endParaRPr>
          </a:p>
          <a:p>
            <a:pPr algn="l">
              <a:lnSpc>
                <a:spcPct val="200000"/>
              </a:lnSpc>
              <a:buFont typeface="+mj-lt"/>
              <a:buAutoNum type="arabicPeriod"/>
            </a:pP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Patient</a:t>
            </a: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rights</a:t>
            </a:r>
            <a:r>
              <a:rPr lang="it-IT" sz="2000" b="1" i="0" dirty="0">
                <a:solidFill>
                  <a:srgbClr val="374151"/>
                </a:solidFill>
                <a:effectLst/>
                <a:latin typeface="Georgia" panose="02040502050405020303" pitchFamily="18" charset="0"/>
              </a:rPr>
              <a:t> </a:t>
            </a:r>
            <a:r>
              <a:rPr lang="it-IT" sz="2000" b="1" i="0" dirty="0" err="1">
                <a:solidFill>
                  <a:srgbClr val="374151"/>
                </a:solidFill>
                <a:effectLst/>
                <a:latin typeface="Georgia" panose="02040502050405020303" pitchFamily="18" charset="0"/>
              </a:rPr>
              <a:t>protection</a:t>
            </a:r>
            <a:endParaRPr lang="it-IT" sz="2000" b="1" i="0" dirty="0">
              <a:solidFill>
                <a:srgbClr val="374151"/>
              </a:solidFill>
              <a:effectLst/>
              <a:latin typeface="Georgia" panose="02040502050405020303" pitchFamily="18" charset="0"/>
            </a:endParaRPr>
          </a:p>
        </p:txBody>
      </p:sp>
      <p:sp>
        <p:nvSpPr>
          <p:cNvPr id="10" name="Rettangolo con angoli arrotondati 9">
            <a:extLst>
              <a:ext uri="{FF2B5EF4-FFF2-40B4-BE49-F238E27FC236}">
                <a16:creationId xmlns:a16="http://schemas.microsoft.com/office/drawing/2014/main" id="{DE40EA3E-1CC7-D4EC-75F7-DA59EE4F8B0D}"/>
              </a:ext>
            </a:extLst>
          </p:cNvPr>
          <p:cNvSpPr/>
          <p:nvPr/>
        </p:nvSpPr>
        <p:spPr>
          <a:xfrm>
            <a:off x="7513864" y="1591035"/>
            <a:ext cx="2780827" cy="2859392"/>
          </a:xfrm>
          <a:prstGeom prst="roundRect">
            <a:avLst>
              <a:gd name="adj" fmla="val 10000"/>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uppo 11">
            <a:extLst>
              <a:ext uri="{FF2B5EF4-FFF2-40B4-BE49-F238E27FC236}">
                <a16:creationId xmlns:a16="http://schemas.microsoft.com/office/drawing/2014/main" id="{9BFD53F3-7A86-18C7-2239-3029A664A245}"/>
              </a:ext>
            </a:extLst>
          </p:cNvPr>
          <p:cNvGrpSpPr/>
          <p:nvPr/>
        </p:nvGrpSpPr>
        <p:grpSpPr>
          <a:xfrm>
            <a:off x="8636972" y="2705832"/>
            <a:ext cx="2187274" cy="2355256"/>
            <a:chOff x="540941" y="1247703"/>
            <a:chExt cx="2239890" cy="1921905"/>
          </a:xfrm>
        </p:grpSpPr>
        <p:sp>
          <p:nvSpPr>
            <p:cNvPr id="13" name="Rettangolo con angoli arrotondati 12">
              <a:extLst>
                <a:ext uri="{FF2B5EF4-FFF2-40B4-BE49-F238E27FC236}">
                  <a16:creationId xmlns:a16="http://schemas.microsoft.com/office/drawing/2014/main" id="{B0B6E5EC-975C-9756-F489-6BDC1DAE4DD6}"/>
                </a:ext>
              </a:extLst>
            </p:cNvPr>
            <p:cNvSpPr/>
            <p:nvPr/>
          </p:nvSpPr>
          <p:spPr>
            <a:xfrm>
              <a:off x="540941" y="1247703"/>
              <a:ext cx="2239890" cy="1921905"/>
            </a:xfrm>
            <a:prstGeom prst="roundRect">
              <a:avLst>
                <a:gd name="adj" fmla="val 10000"/>
              </a:avLst>
            </a:pr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14" name="CasellaDiTesto 13">
              <a:extLst>
                <a:ext uri="{FF2B5EF4-FFF2-40B4-BE49-F238E27FC236}">
                  <a16:creationId xmlns:a16="http://schemas.microsoft.com/office/drawing/2014/main" id="{509120E8-715B-62D0-FD49-1A422A848A00}"/>
                </a:ext>
              </a:extLst>
            </p:cNvPr>
            <p:cNvSpPr txBox="1"/>
            <p:nvPr/>
          </p:nvSpPr>
          <p:spPr>
            <a:xfrm>
              <a:off x="597232" y="1303994"/>
              <a:ext cx="2183599" cy="18093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000" b="1" i="1" kern="1200" dirty="0">
                  <a:effectLst/>
                  <a:latin typeface="Georgia" panose="02040502050405020303" pitchFamily="18" charset="0"/>
                </a:rPr>
                <a:t>Regulatory and Legal</a:t>
              </a:r>
              <a:endParaRPr lang="it-IT" sz="2000" b="1" i="1" kern="1200" dirty="0">
                <a:latin typeface="Georgia" panose="02040502050405020303" pitchFamily="18" charset="0"/>
              </a:endParaRPr>
            </a:p>
          </p:txBody>
        </p:sp>
      </p:grpSp>
      <p:sp>
        <p:nvSpPr>
          <p:cNvPr id="2" name="Segnaposto data 1">
            <a:extLst>
              <a:ext uri="{FF2B5EF4-FFF2-40B4-BE49-F238E27FC236}">
                <a16:creationId xmlns:a16="http://schemas.microsoft.com/office/drawing/2014/main" id="{BBA48C94-90FA-76ED-1FE0-4B52045C28B2}"/>
              </a:ext>
            </a:extLst>
          </p:cNvPr>
          <p:cNvSpPr>
            <a:spLocks noGrp="1"/>
          </p:cNvSpPr>
          <p:nvPr>
            <p:ph type="dt" sz="half" idx="10"/>
          </p:nvPr>
        </p:nvSpPr>
        <p:spPr/>
        <p:txBody>
          <a:bodyPr/>
          <a:lstStyle/>
          <a:p>
            <a:pPr rtl="0"/>
            <a:r>
              <a:rPr lang="it-IT" noProof="0"/>
              <a:t>20/06/2023</a:t>
            </a:r>
          </a:p>
        </p:txBody>
      </p:sp>
      <p:sp>
        <p:nvSpPr>
          <p:cNvPr id="3" name="Segnaposto numero diapositiva 2">
            <a:extLst>
              <a:ext uri="{FF2B5EF4-FFF2-40B4-BE49-F238E27FC236}">
                <a16:creationId xmlns:a16="http://schemas.microsoft.com/office/drawing/2014/main" id="{AB51B9C8-F130-65BC-05CC-60FAF7C6DD94}"/>
              </a:ext>
            </a:extLst>
          </p:cNvPr>
          <p:cNvSpPr>
            <a:spLocks noGrp="1"/>
          </p:cNvSpPr>
          <p:nvPr>
            <p:ph type="sldNum" sz="quarter" idx="12"/>
          </p:nvPr>
        </p:nvSpPr>
        <p:spPr/>
        <p:txBody>
          <a:bodyPr/>
          <a:lstStyle/>
          <a:p>
            <a:pPr rtl="0"/>
            <a:fld id="{D8DA9DAA-006C-4F4B-980E-E3DF019B24E2}" type="slidenum">
              <a:rPr lang="it-IT" noProof="0" smtClean="0"/>
              <a:t>31</a:t>
            </a:fld>
            <a:endParaRPr lang="it-IT" noProof="0"/>
          </a:p>
        </p:txBody>
      </p:sp>
    </p:spTree>
    <p:extLst>
      <p:ext uri="{BB962C8B-B14F-4D97-AF65-F5344CB8AC3E}">
        <p14:creationId xmlns:p14="http://schemas.microsoft.com/office/powerpoint/2010/main" val="104132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BDDD4BA7-E168-8E41-2C99-83B5448F4B5F}"/>
              </a:ext>
            </a:extLst>
          </p:cNvPr>
          <p:cNvSpPr txBox="1">
            <a:spLocks/>
          </p:cNvSpPr>
          <p:nvPr/>
        </p:nvSpPr>
        <p:spPr>
          <a:xfrm>
            <a:off x="511011" y="310377"/>
            <a:ext cx="11505397" cy="11109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4. Conclusion</a:t>
            </a:r>
          </a:p>
        </p:txBody>
      </p:sp>
      <p:sp>
        <p:nvSpPr>
          <p:cNvPr id="4" name="CasellaDiTesto 3">
            <a:extLst>
              <a:ext uri="{FF2B5EF4-FFF2-40B4-BE49-F238E27FC236}">
                <a16:creationId xmlns:a16="http://schemas.microsoft.com/office/drawing/2014/main" id="{3113969E-F922-8293-592E-F556589B9214}"/>
              </a:ext>
            </a:extLst>
          </p:cNvPr>
          <p:cNvSpPr txBox="1"/>
          <p:nvPr/>
        </p:nvSpPr>
        <p:spPr>
          <a:xfrm>
            <a:off x="1165388" y="1050654"/>
            <a:ext cx="10188412" cy="668196"/>
          </a:xfrm>
          <a:prstGeom prst="rect">
            <a:avLst/>
          </a:prstGeom>
          <a:noFill/>
        </p:spPr>
        <p:txBody>
          <a:bodyPr wrap="square">
            <a:spAutoFit/>
          </a:bodyPr>
          <a:lstStyle/>
          <a:p>
            <a:pPr algn="l">
              <a:lnSpc>
                <a:spcPct val="150000"/>
              </a:lnSpc>
            </a:pPr>
            <a:r>
              <a:rPr lang="en-US" sz="2800" dirty="0">
                <a:solidFill>
                  <a:schemeClr val="accent3">
                    <a:lumMod val="50000"/>
                  </a:schemeClr>
                </a:solidFill>
                <a:latin typeface="Imprint MT Shadow" panose="04020605060303030202" pitchFamily="82" charset="0"/>
              </a:rPr>
              <a:t>Key Takeaways and Future work</a:t>
            </a:r>
          </a:p>
        </p:txBody>
      </p:sp>
      <p:sp>
        <p:nvSpPr>
          <p:cNvPr id="8" name="Sottotitolo 2">
            <a:extLst>
              <a:ext uri="{FF2B5EF4-FFF2-40B4-BE49-F238E27FC236}">
                <a16:creationId xmlns:a16="http://schemas.microsoft.com/office/drawing/2014/main" id="{9B3F8716-A141-DA8E-E4F2-6F34CD491E56}"/>
              </a:ext>
            </a:extLst>
          </p:cNvPr>
          <p:cNvSpPr txBox="1">
            <a:spLocks/>
          </p:cNvSpPr>
          <p:nvPr/>
        </p:nvSpPr>
        <p:spPr>
          <a:xfrm>
            <a:off x="4822898" y="6509768"/>
            <a:ext cx="2546203"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defTabSz="762000" eaLnBrk="0" hangingPunct="0"/>
            <a:r>
              <a:rPr lang="en-US" sz="1000" kern="100" dirty="0">
                <a:solidFill>
                  <a:schemeClr val="tx1">
                    <a:lumMod val="65000"/>
                    <a:lumOff val="35000"/>
                  </a:schemeClr>
                </a:solidFill>
                <a:latin typeface="Georgia" panose="02040502050405020303" pitchFamily="18" charset="0"/>
                <a:ea typeface="Calibri" panose="020F0502020204030204" pitchFamily="34" charset="0"/>
                <a:cs typeface="Times New Roman" panose="02020603050405020304" pitchFamily="18" charset="0"/>
              </a:rPr>
              <a:t>Technical Analysis</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2" name="Segnaposto data 1">
            <a:extLst>
              <a:ext uri="{FF2B5EF4-FFF2-40B4-BE49-F238E27FC236}">
                <a16:creationId xmlns:a16="http://schemas.microsoft.com/office/drawing/2014/main" id="{B89113CC-59CF-4F49-F8FE-FB90F0A01DF5}"/>
              </a:ext>
            </a:extLst>
          </p:cNvPr>
          <p:cNvSpPr>
            <a:spLocks noGrp="1"/>
          </p:cNvSpPr>
          <p:nvPr>
            <p:ph type="dt" sz="half" idx="10"/>
          </p:nvPr>
        </p:nvSpPr>
        <p:spPr/>
        <p:txBody>
          <a:bodyPr/>
          <a:lstStyle/>
          <a:p>
            <a:pPr rtl="0"/>
            <a:r>
              <a:rPr lang="it-IT" noProof="0"/>
              <a:t>20/06/2023</a:t>
            </a:r>
          </a:p>
        </p:txBody>
      </p:sp>
      <p:sp>
        <p:nvSpPr>
          <p:cNvPr id="3" name="Segnaposto numero diapositiva 2">
            <a:extLst>
              <a:ext uri="{FF2B5EF4-FFF2-40B4-BE49-F238E27FC236}">
                <a16:creationId xmlns:a16="http://schemas.microsoft.com/office/drawing/2014/main" id="{1A869326-4DBF-DB15-BD97-BDB12B41FB32}"/>
              </a:ext>
            </a:extLst>
          </p:cNvPr>
          <p:cNvSpPr>
            <a:spLocks noGrp="1"/>
          </p:cNvSpPr>
          <p:nvPr>
            <p:ph type="sldNum" sz="quarter" idx="12"/>
          </p:nvPr>
        </p:nvSpPr>
        <p:spPr/>
        <p:txBody>
          <a:bodyPr/>
          <a:lstStyle/>
          <a:p>
            <a:pPr rtl="0"/>
            <a:fld id="{D8DA9DAA-006C-4F4B-980E-E3DF019B24E2}" type="slidenum">
              <a:rPr lang="it-IT" noProof="0" smtClean="0"/>
              <a:t>32</a:t>
            </a:fld>
            <a:endParaRPr lang="it-IT" noProof="0"/>
          </a:p>
        </p:txBody>
      </p:sp>
      <p:sp>
        <p:nvSpPr>
          <p:cNvPr id="15" name="CasellaDiTesto 14">
            <a:extLst>
              <a:ext uri="{FF2B5EF4-FFF2-40B4-BE49-F238E27FC236}">
                <a16:creationId xmlns:a16="http://schemas.microsoft.com/office/drawing/2014/main" id="{C87D2A88-5415-0274-AD21-4655607C8DBC}"/>
              </a:ext>
            </a:extLst>
          </p:cNvPr>
          <p:cNvSpPr txBox="1"/>
          <p:nvPr/>
        </p:nvSpPr>
        <p:spPr>
          <a:xfrm>
            <a:off x="1165388" y="3110437"/>
            <a:ext cx="4332166" cy="338554"/>
          </a:xfrm>
          <a:prstGeom prst="rect">
            <a:avLst/>
          </a:prstGeom>
          <a:noFill/>
        </p:spPr>
        <p:txBody>
          <a:bodyPr wrap="square">
            <a:spAutoFit/>
          </a:bodyPr>
          <a:lstStyle/>
          <a:p>
            <a:pPr algn="ctr"/>
            <a:r>
              <a:rPr lang="it-IT" sz="1600" b="1" i="1" dirty="0">
                <a:solidFill>
                  <a:srgbClr val="374151"/>
                </a:solidFill>
                <a:effectLst/>
                <a:latin typeface="Georgia" panose="02040502050405020303" pitchFamily="18" charset="0"/>
              </a:rPr>
              <a:t>&gt;&gt; </a:t>
            </a:r>
            <a:r>
              <a:rPr lang="it-IT" sz="1600" b="1" i="1" dirty="0" err="1">
                <a:solidFill>
                  <a:srgbClr val="374151"/>
                </a:solidFill>
                <a:effectLst/>
                <a:latin typeface="Georgia" panose="02040502050405020303" pitchFamily="18" charset="0"/>
              </a:rPr>
              <a:t>Contribution</a:t>
            </a:r>
            <a:r>
              <a:rPr lang="it-IT" sz="1600" b="1" i="1" dirty="0">
                <a:solidFill>
                  <a:srgbClr val="374151"/>
                </a:solidFill>
                <a:effectLst/>
                <a:latin typeface="Georgia" panose="02040502050405020303" pitchFamily="18" charset="0"/>
              </a:rPr>
              <a:t> of work &lt;&lt;</a:t>
            </a:r>
            <a:endParaRPr lang="it-IT" sz="1400" b="1" i="1" dirty="0">
              <a:solidFill>
                <a:srgbClr val="374151"/>
              </a:solidFill>
              <a:effectLst/>
              <a:latin typeface="Georgia" panose="02040502050405020303" pitchFamily="18" charset="0"/>
            </a:endParaRPr>
          </a:p>
        </p:txBody>
      </p:sp>
      <p:sp>
        <p:nvSpPr>
          <p:cNvPr id="16" name="CasellaDiTesto 15">
            <a:extLst>
              <a:ext uri="{FF2B5EF4-FFF2-40B4-BE49-F238E27FC236}">
                <a16:creationId xmlns:a16="http://schemas.microsoft.com/office/drawing/2014/main" id="{15780166-DED0-687E-8A68-B017C1567253}"/>
              </a:ext>
            </a:extLst>
          </p:cNvPr>
          <p:cNvSpPr txBox="1"/>
          <p:nvPr/>
        </p:nvSpPr>
        <p:spPr>
          <a:xfrm>
            <a:off x="1330878" y="3572768"/>
            <a:ext cx="4332165" cy="1569660"/>
          </a:xfrm>
          <a:prstGeom prst="rect">
            <a:avLst/>
          </a:prstGeom>
          <a:noFill/>
        </p:spPr>
        <p:txBody>
          <a:bodyPr wrap="square">
            <a:spAutoFit/>
          </a:bodyPr>
          <a:lstStyle/>
          <a:p>
            <a:pPr algn="l"/>
            <a:r>
              <a:rPr lang="en-US" sz="1600" b="0" i="0" dirty="0">
                <a:solidFill>
                  <a:srgbClr val="374151"/>
                </a:solidFill>
                <a:effectLst/>
                <a:latin typeface="Georgia" panose="02040502050405020303" pitchFamily="18" charset="0"/>
              </a:rPr>
              <a:t>- Analysis of the Digital Healthcare sector and an overview of its potential and limitations.</a:t>
            </a:r>
          </a:p>
          <a:p>
            <a:pPr algn="l"/>
            <a:endParaRPr lang="en-US" sz="1600" b="0" i="0" dirty="0">
              <a:solidFill>
                <a:srgbClr val="374151"/>
              </a:solidFill>
              <a:effectLst/>
              <a:latin typeface="Georgia" panose="02040502050405020303" pitchFamily="18" charset="0"/>
            </a:endParaRPr>
          </a:p>
          <a:p>
            <a:pPr algn="l"/>
            <a:r>
              <a:rPr lang="en-US" sz="1600" b="0" i="0" dirty="0">
                <a:solidFill>
                  <a:srgbClr val="374151"/>
                </a:solidFill>
                <a:effectLst/>
                <a:latin typeface="Georgia" panose="02040502050405020303" pitchFamily="18" charset="0"/>
              </a:rPr>
              <a:t>- Definition of a quantitative strategy for identifying pools of "successful" startups in the sector.</a:t>
            </a:r>
            <a:endParaRPr lang="it-IT" sz="1400" b="0" i="0" dirty="0">
              <a:solidFill>
                <a:srgbClr val="374151"/>
              </a:solidFill>
              <a:effectLst/>
              <a:latin typeface="Georgia" panose="02040502050405020303" pitchFamily="18" charset="0"/>
            </a:endParaRPr>
          </a:p>
        </p:txBody>
      </p:sp>
      <p:sp>
        <p:nvSpPr>
          <p:cNvPr id="17" name="CasellaDiTesto 16">
            <a:extLst>
              <a:ext uri="{FF2B5EF4-FFF2-40B4-BE49-F238E27FC236}">
                <a16:creationId xmlns:a16="http://schemas.microsoft.com/office/drawing/2014/main" id="{080FC288-FE00-063B-0880-012C65F3E70D}"/>
              </a:ext>
            </a:extLst>
          </p:cNvPr>
          <p:cNvSpPr txBox="1"/>
          <p:nvPr/>
        </p:nvSpPr>
        <p:spPr>
          <a:xfrm>
            <a:off x="6758227" y="3110437"/>
            <a:ext cx="3937402" cy="338554"/>
          </a:xfrm>
          <a:prstGeom prst="rect">
            <a:avLst/>
          </a:prstGeom>
          <a:noFill/>
        </p:spPr>
        <p:txBody>
          <a:bodyPr wrap="square">
            <a:spAutoFit/>
          </a:bodyPr>
          <a:lstStyle/>
          <a:p>
            <a:pPr algn="ctr"/>
            <a:r>
              <a:rPr lang="it-IT" sz="1600" b="1" i="1" dirty="0">
                <a:solidFill>
                  <a:srgbClr val="374151"/>
                </a:solidFill>
                <a:effectLst/>
                <a:latin typeface="Georgia" panose="02040502050405020303" pitchFamily="18" charset="0"/>
              </a:rPr>
              <a:t>&gt;&gt; Future work &lt;&lt;</a:t>
            </a:r>
            <a:endParaRPr lang="it-IT" sz="1400" b="1" i="1" dirty="0">
              <a:solidFill>
                <a:srgbClr val="374151"/>
              </a:solidFill>
              <a:effectLst/>
              <a:latin typeface="Georgia" panose="02040502050405020303" pitchFamily="18" charset="0"/>
            </a:endParaRPr>
          </a:p>
        </p:txBody>
      </p:sp>
      <p:sp>
        <p:nvSpPr>
          <p:cNvPr id="18" name="CasellaDiTesto 17">
            <a:extLst>
              <a:ext uri="{FF2B5EF4-FFF2-40B4-BE49-F238E27FC236}">
                <a16:creationId xmlns:a16="http://schemas.microsoft.com/office/drawing/2014/main" id="{FC8B79F7-C5D2-7F2C-88B0-54A23AE80CFA}"/>
              </a:ext>
            </a:extLst>
          </p:cNvPr>
          <p:cNvSpPr txBox="1"/>
          <p:nvPr/>
        </p:nvSpPr>
        <p:spPr>
          <a:xfrm>
            <a:off x="6923719" y="3572768"/>
            <a:ext cx="4132208" cy="1323439"/>
          </a:xfrm>
          <a:prstGeom prst="rect">
            <a:avLst/>
          </a:prstGeom>
          <a:noFill/>
        </p:spPr>
        <p:txBody>
          <a:bodyPr wrap="square">
            <a:spAutoFit/>
          </a:bodyPr>
          <a:lstStyle/>
          <a:p>
            <a:pPr algn="l"/>
            <a:r>
              <a:rPr lang="en-US" sz="1600" b="0" i="0" dirty="0">
                <a:solidFill>
                  <a:srgbClr val="374151"/>
                </a:solidFill>
                <a:effectLst/>
                <a:latin typeface="Georgia" panose="02040502050405020303" pitchFamily="18" charset="0"/>
              </a:rPr>
              <a:t>- This work aims to serve as a starting point for the development and analysis of a thesis on Italian startups in the healthcare sector, providing an in-depth analysis of the Italian </a:t>
            </a:r>
            <a:r>
              <a:rPr lang="en-US" sz="1600" b="0" i="0" dirty="0" err="1">
                <a:solidFill>
                  <a:srgbClr val="374151"/>
                </a:solidFill>
                <a:effectLst/>
                <a:latin typeface="Georgia" panose="02040502050405020303" pitchFamily="18" charset="0"/>
              </a:rPr>
              <a:t>HealthTech</a:t>
            </a:r>
            <a:r>
              <a:rPr lang="en-US" sz="1600" b="0" i="0" dirty="0">
                <a:solidFill>
                  <a:srgbClr val="374151"/>
                </a:solidFill>
                <a:effectLst/>
                <a:latin typeface="Georgia" panose="02040502050405020303" pitchFamily="18" charset="0"/>
              </a:rPr>
              <a:t> startup market.</a:t>
            </a:r>
            <a:endParaRPr lang="it-IT" sz="1400" b="0" i="0" dirty="0">
              <a:solidFill>
                <a:srgbClr val="374151"/>
              </a:solidFill>
              <a:effectLst/>
              <a:latin typeface="Georgia" panose="02040502050405020303" pitchFamily="18" charset="0"/>
            </a:endParaRPr>
          </a:p>
        </p:txBody>
      </p:sp>
      <p:pic>
        <p:nvPicPr>
          <p:cNvPr id="20" name="Elemento grafico 19" descr="Brainstorming contorno">
            <a:extLst>
              <a:ext uri="{FF2B5EF4-FFF2-40B4-BE49-F238E27FC236}">
                <a16:creationId xmlns:a16="http://schemas.microsoft.com/office/drawing/2014/main" id="{D2986E37-5516-13E3-1405-C5C1B27F1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654" y="1989439"/>
            <a:ext cx="1113670" cy="1113670"/>
          </a:xfrm>
          <a:prstGeom prst="rect">
            <a:avLst/>
          </a:prstGeom>
        </p:spPr>
      </p:pic>
      <p:pic>
        <p:nvPicPr>
          <p:cNvPr id="22" name="Elemento grafico 21" descr="Lavoro contorno">
            <a:extLst>
              <a:ext uri="{FF2B5EF4-FFF2-40B4-BE49-F238E27FC236}">
                <a16:creationId xmlns:a16="http://schemas.microsoft.com/office/drawing/2014/main" id="{B3F53F1E-A59A-ECE3-5E1F-89C3EBE8BF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4439" y="1971744"/>
            <a:ext cx="994063" cy="994063"/>
          </a:xfrm>
          <a:prstGeom prst="rect">
            <a:avLst/>
          </a:prstGeom>
        </p:spPr>
      </p:pic>
    </p:spTree>
    <p:extLst>
      <p:ext uri="{BB962C8B-B14F-4D97-AF65-F5344CB8AC3E}">
        <p14:creationId xmlns:p14="http://schemas.microsoft.com/office/powerpoint/2010/main" val="251467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Project </a:t>
            </a:r>
            <a:r>
              <a:rPr lang="it-IT" sz="2800" dirty="0" err="1">
                <a:solidFill>
                  <a:schemeClr val="accent3">
                    <a:lumMod val="50000"/>
                  </a:schemeClr>
                </a:solidFill>
                <a:latin typeface="Imprint MT Shadow" panose="04020605060303030202" pitchFamily="82" charset="0"/>
              </a:rPr>
              <a:t>Introduction</a:t>
            </a:r>
            <a:r>
              <a:rPr lang="it-IT" sz="2800" dirty="0">
                <a:solidFill>
                  <a:schemeClr val="accent3">
                    <a:lumMod val="50000"/>
                  </a:schemeClr>
                </a:solidFill>
                <a:latin typeface="Imprint MT Shadow" panose="04020605060303030202" pitchFamily="82" charset="0"/>
              </a:rPr>
              <a:t> - </a:t>
            </a:r>
            <a:r>
              <a:rPr lang="it-IT" sz="2800" dirty="0" err="1">
                <a:solidFill>
                  <a:schemeClr val="accent3">
                    <a:lumMod val="50000"/>
                  </a:schemeClr>
                </a:solidFill>
                <a:latin typeface="Imprint MT Shadow" panose="04020605060303030202" pitchFamily="82" charset="0"/>
              </a:rPr>
              <a:t>Research</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method</a:t>
            </a:r>
            <a:r>
              <a:rPr lang="it-IT" sz="2800" dirty="0">
                <a:solidFill>
                  <a:schemeClr val="accent3">
                    <a:lumMod val="50000"/>
                  </a:schemeClr>
                </a:solidFill>
                <a:latin typeface="Imprint MT Shadow" panose="04020605060303030202" pitchFamily="82" charset="0"/>
              </a:rPr>
              <a:t> and workflow</a:t>
            </a:r>
          </a:p>
        </p:txBody>
      </p:sp>
      <p:graphicFrame>
        <p:nvGraphicFramePr>
          <p:cNvPr id="14" name="Diagramma 13">
            <a:extLst>
              <a:ext uri="{FF2B5EF4-FFF2-40B4-BE49-F238E27FC236}">
                <a16:creationId xmlns:a16="http://schemas.microsoft.com/office/drawing/2014/main" id="{47EF881B-8637-2201-1A07-F526F5276E52}"/>
              </a:ext>
            </a:extLst>
          </p:cNvPr>
          <p:cNvGraphicFramePr/>
          <p:nvPr>
            <p:extLst>
              <p:ext uri="{D42A27DB-BD31-4B8C-83A1-F6EECF244321}">
                <p14:modId xmlns:p14="http://schemas.microsoft.com/office/powerpoint/2010/main" val="1429196779"/>
              </p:ext>
            </p:extLst>
          </p:nvPr>
        </p:nvGraphicFramePr>
        <p:xfrm>
          <a:off x="1197415" y="1988883"/>
          <a:ext cx="9882058" cy="424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6" descr="Best Software Course Training Institute in Hyderabad - Josh Innovations">
            <a:extLst>
              <a:ext uri="{FF2B5EF4-FFF2-40B4-BE49-F238E27FC236}">
                <a16:creationId xmlns:a16="http://schemas.microsoft.com/office/drawing/2014/main" id="{96AF371F-8F68-213E-1F9E-17A2C0FC51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383" y="4916851"/>
            <a:ext cx="674642" cy="674642"/>
          </a:xfrm>
          <a:prstGeom prst="rect">
            <a:avLst/>
          </a:prstGeom>
          <a:noFill/>
          <a:extLst>
            <a:ext uri="{909E8E84-426E-40DD-AFC4-6F175D3DCCD1}">
              <a14:hiddenFill xmlns:a14="http://schemas.microsoft.com/office/drawing/2010/main">
                <a:solidFill>
                  <a:srgbClr val="FFFFFF"/>
                </a:solidFill>
              </a14:hiddenFill>
            </a:ext>
          </a:extLst>
        </p:spPr>
      </p:pic>
      <p:pic>
        <p:nvPicPr>
          <p:cNvPr id="19" name="Immagine 18" descr="Immagine che contiene testo, trasporto, ruota&#10;&#10;Descrizione generata automaticamente">
            <a:extLst>
              <a:ext uri="{FF2B5EF4-FFF2-40B4-BE49-F238E27FC236}">
                <a16:creationId xmlns:a16="http://schemas.microsoft.com/office/drawing/2014/main" id="{9C251B8D-EAA3-B82A-A338-83BF9F4D4149}"/>
              </a:ext>
            </a:extLst>
          </p:cNvPr>
          <p:cNvPicPr>
            <a:picLocks noChangeAspect="1"/>
          </p:cNvPicPr>
          <p:nvPr/>
        </p:nvPicPr>
        <p:blipFill>
          <a:blip r:embed="rId8"/>
          <a:stretch>
            <a:fillRect/>
          </a:stretch>
        </p:blipFill>
        <p:spPr>
          <a:xfrm>
            <a:off x="8211345" y="4750172"/>
            <a:ext cx="1016630" cy="1016630"/>
          </a:xfrm>
          <a:prstGeom prst="rect">
            <a:avLst/>
          </a:prstGeom>
        </p:spPr>
      </p:pic>
      <p:sp>
        <p:nvSpPr>
          <p:cNvPr id="5" name="Titolo 8">
            <a:extLst>
              <a:ext uri="{FF2B5EF4-FFF2-40B4-BE49-F238E27FC236}">
                <a16:creationId xmlns:a16="http://schemas.microsoft.com/office/drawing/2014/main" id="{BD3EFB78-0D18-77BE-F01A-C6C3B4112CC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sp>
        <p:nvSpPr>
          <p:cNvPr id="7" name="Ovale 6">
            <a:extLst>
              <a:ext uri="{FF2B5EF4-FFF2-40B4-BE49-F238E27FC236}">
                <a16:creationId xmlns:a16="http://schemas.microsoft.com/office/drawing/2014/main" id="{3C0741AD-4BBF-96F5-1AED-56AE6CABBECB}"/>
              </a:ext>
            </a:extLst>
          </p:cNvPr>
          <p:cNvSpPr/>
          <p:nvPr/>
        </p:nvSpPr>
        <p:spPr>
          <a:xfrm>
            <a:off x="5218402" y="2360803"/>
            <a:ext cx="1008000" cy="1008000"/>
          </a:xfrm>
          <a:prstGeom prst="ellipse">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F78AFBDF-C54A-7AC2-3E63-A14C2A79BB3A}"/>
              </a:ext>
            </a:extLst>
          </p:cNvPr>
          <p:cNvSpPr/>
          <p:nvPr/>
        </p:nvSpPr>
        <p:spPr>
          <a:xfrm>
            <a:off x="2122704" y="4750172"/>
            <a:ext cx="1008000" cy="1008000"/>
          </a:xfrm>
          <a:prstGeom prst="ellipse">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6" descr="Best Software Course Training Institute in Hyderabad - Josh Innovations">
            <a:extLst>
              <a:ext uri="{FF2B5EF4-FFF2-40B4-BE49-F238E27FC236}">
                <a16:creationId xmlns:a16="http://schemas.microsoft.com/office/drawing/2014/main" id="{CEF781CB-765A-A9DA-487E-930AF0EA1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5081" y="2527482"/>
            <a:ext cx="674642" cy="674642"/>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data 9">
            <a:extLst>
              <a:ext uri="{FF2B5EF4-FFF2-40B4-BE49-F238E27FC236}">
                <a16:creationId xmlns:a16="http://schemas.microsoft.com/office/drawing/2014/main" id="{F1D75BB1-09FF-E7D8-D6E5-4A517DF91223}"/>
              </a:ext>
            </a:extLst>
          </p:cNvPr>
          <p:cNvSpPr>
            <a:spLocks noGrp="1"/>
          </p:cNvSpPr>
          <p:nvPr>
            <p:ph type="dt" sz="half" idx="10"/>
          </p:nvPr>
        </p:nvSpPr>
        <p:spPr/>
        <p:txBody>
          <a:bodyPr/>
          <a:lstStyle/>
          <a:p>
            <a:pPr rtl="0"/>
            <a:r>
              <a:rPr lang="it-IT" noProof="0"/>
              <a:t>20/06/2023</a:t>
            </a:r>
          </a:p>
        </p:txBody>
      </p:sp>
      <p:sp>
        <p:nvSpPr>
          <p:cNvPr id="11" name="Segnaposto numero diapositiva 10">
            <a:extLst>
              <a:ext uri="{FF2B5EF4-FFF2-40B4-BE49-F238E27FC236}">
                <a16:creationId xmlns:a16="http://schemas.microsoft.com/office/drawing/2014/main" id="{4E1B7D8C-2CB2-C9C4-3A84-34A2C9272E00}"/>
              </a:ext>
            </a:extLst>
          </p:cNvPr>
          <p:cNvSpPr>
            <a:spLocks noGrp="1"/>
          </p:cNvSpPr>
          <p:nvPr>
            <p:ph type="sldNum" sz="quarter" idx="12"/>
          </p:nvPr>
        </p:nvSpPr>
        <p:spPr/>
        <p:txBody>
          <a:bodyPr/>
          <a:lstStyle/>
          <a:p>
            <a:pPr rtl="0"/>
            <a:fld id="{D8DA9DAA-006C-4F4B-980E-E3DF019B24E2}" type="slidenum">
              <a:rPr lang="it-IT" noProof="0" smtClean="0"/>
              <a:t>4</a:t>
            </a:fld>
            <a:endParaRPr lang="it-IT" noProof="0"/>
          </a:p>
        </p:txBody>
      </p:sp>
    </p:spTree>
    <p:extLst>
      <p:ext uri="{BB962C8B-B14F-4D97-AF65-F5344CB8AC3E}">
        <p14:creationId xmlns:p14="http://schemas.microsoft.com/office/powerpoint/2010/main" val="289439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4" name="CasellaDiTesto 3">
            <a:extLst>
              <a:ext uri="{FF2B5EF4-FFF2-40B4-BE49-F238E27FC236}">
                <a16:creationId xmlns:a16="http://schemas.microsoft.com/office/drawing/2014/main" id="{77801732-2394-D21C-A41F-5202486566EE}"/>
              </a:ext>
            </a:extLst>
          </p:cNvPr>
          <p:cNvSpPr txBox="1"/>
          <p:nvPr/>
        </p:nvSpPr>
        <p:spPr>
          <a:xfrm>
            <a:off x="1165387" y="1050654"/>
            <a:ext cx="9360151"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Project </a:t>
            </a:r>
            <a:r>
              <a:rPr lang="it-IT" sz="2800" dirty="0" err="1">
                <a:solidFill>
                  <a:schemeClr val="accent3">
                    <a:lumMod val="50000"/>
                  </a:schemeClr>
                </a:solidFill>
                <a:latin typeface="Imprint MT Shadow" panose="04020605060303030202" pitchFamily="82" charset="0"/>
              </a:rPr>
              <a:t>Introduction</a:t>
            </a:r>
            <a:r>
              <a:rPr lang="it-IT" sz="2800" dirty="0">
                <a:solidFill>
                  <a:schemeClr val="accent3">
                    <a:lumMod val="50000"/>
                  </a:schemeClr>
                </a:solidFill>
                <a:latin typeface="Imprint MT Shadow" panose="04020605060303030202" pitchFamily="82" charset="0"/>
              </a:rPr>
              <a:t> - </a:t>
            </a:r>
            <a:r>
              <a:rPr lang="it-IT" sz="2800" dirty="0" err="1">
                <a:solidFill>
                  <a:schemeClr val="accent3">
                    <a:lumMod val="50000"/>
                  </a:schemeClr>
                </a:solidFill>
                <a:latin typeface="Imprint MT Shadow" panose="04020605060303030202" pitchFamily="82" charset="0"/>
              </a:rPr>
              <a:t>Assumptions</a:t>
            </a:r>
            <a:r>
              <a:rPr lang="it-IT" sz="2800" dirty="0">
                <a:solidFill>
                  <a:schemeClr val="accent3">
                    <a:lumMod val="50000"/>
                  </a:schemeClr>
                </a:solidFill>
                <a:latin typeface="Imprint MT Shadow" panose="04020605060303030202" pitchFamily="82" charset="0"/>
              </a:rPr>
              <a:t> &amp; </a:t>
            </a:r>
            <a:r>
              <a:rPr lang="it-IT" sz="2800" dirty="0" err="1">
                <a:solidFill>
                  <a:schemeClr val="accent3">
                    <a:lumMod val="50000"/>
                  </a:schemeClr>
                </a:solidFill>
                <a:latin typeface="Imprint MT Shadow" panose="04020605060303030202" pitchFamily="82" charset="0"/>
              </a:rPr>
              <a:t>Limitations</a:t>
            </a:r>
            <a:endParaRPr lang="it-IT" sz="2800" dirty="0">
              <a:solidFill>
                <a:schemeClr val="accent3">
                  <a:lumMod val="50000"/>
                </a:schemeClr>
              </a:solidFill>
              <a:latin typeface="Imprint MT Shadow" panose="04020605060303030202" pitchFamily="82" charset="0"/>
            </a:endParaRPr>
          </a:p>
        </p:txBody>
      </p:sp>
      <p:sp>
        <p:nvSpPr>
          <p:cNvPr id="10" name="CasellaDiTesto 9">
            <a:extLst>
              <a:ext uri="{FF2B5EF4-FFF2-40B4-BE49-F238E27FC236}">
                <a16:creationId xmlns:a16="http://schemas.microsoft.com/office/drawing/2014/main" id="{584B0F98-DC3C-87BC-F23A-AE044B4F3ADF}"/>
              </a:ext>
            </a:extLst>
          </p:cNvPr>
          <p:cNvSpPr txBox="1"/>
          <p:nvPr/>
        </p:nvSpPr>
        <p:spPr>
          <a:xfrm>
            <a:off x="1130598" y="2017175"/>
            <a:ext cx="9429726" cy="1230465"/>
          </a:xfrm>
          <a:prstGeom prst="rect">
            <a:avLst/>
          </a:prstGeom>
          <a:noFill/>
        </p:spPr>
        <p:txBody>
          <a:bodyPr wrap="square" numCol="1">
            <a:spAutoFit/>
          </a:bodyPr>
          <a:lstStyle/>
          <a:p>
            <a:pPr marL="800100" lvl="1" indent="-342900">
              <a:lnSpc>
                <a:spcPct val="107000"/>
              </a:lnSpc>
              <a:spcAft>
                <a:spcPts val="800"/>
              </a:spcAft>
              <a:buFont typeface="Wingdings" panose="05000000000000000000" pitchFamily="2" charset="2"/>
              <a:buChar char="§"/>
            </a:pP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The market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analysis</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involved</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140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healthcare</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unicorn</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and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it</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couldn’t</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be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representative</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of complete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healthcare</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market of Digital Healthcare. </a:t>
            </a:r>
          </a:p>
          <a:p>
            <a:pPr marL="800100" lvl="1" indent="-342900">
              <a:lnSpc>
                <a:spcPct val="107000"/>
              </a:lnSpc>
              <a:spcAft>
                <a:spcPts val="800"/>
              </a:spcAft>
              <a:buFont typeface="Wingdings" panose="05000000000000000000" pitchFamily="2" charset="2"/>
              <a:buChar char="§"/>
            </a:pP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This</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research</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involved</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only</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the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healthcare</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startups and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cannot</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be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used</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for the long-</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term</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company of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healthcare</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6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sector</a:t>
            </a:r>
            <a:r>
              <a:rPr lang="it-IT" sz="16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p>
        </p:txBody>
      </p:sp>
      <p:sp>
        <p:nvSpPr>
          <p:cNvPr id="11" name="CasellaDiTesto 10">
            <a:extLst>
              <a:ext uri="{FF2B5EF4-FFF2-40B4-BE49-F238E27FC236}">
                <a16:creationId xmlns:a16="http://schemas.microsoft.com/office/drawing/2014/main" id="{E0E779FC-1074-5882-171E-61D76ECDC487}"/>
              </a:ext>
            </a:extLst>
          </p:cNvPr>
          <p:cNvSpPr txBox="1"/>
          <p:nvPr/>
        </p:nvSpPr>
        <p:spPr>
          <a:xfrm>
            <a:off x="1053949" y="4249493"/>
            <a:ext cx="9972663" cy="2450030"/>
          </a:xfrm>
          <a:prstGeom prst="rect">
            <a:avLst/>
          </a:prstGeom>
          <a:noFill/>
        </p:spPr>
        <p:txBody>
          <a:bodyPr wrap="square" numCol="1">
            <a:spAutoFit/>
          </a:bodyPr>
          <a:lstStyle/>
          <a:p>
            <a:pPr marL="800100" lvl="1" indent="-342900">
              <a:lnSpc>
                <a:spcPct val="107000"/>
              </a:lnSpc>
              <a:spcAft>
                <a:spcPts val="800"/>
              </a:spcAft>
              <a:buFont typeface="Wingdings" panose="05000000000000000000" pitchFamily="2" charset="2"/>
              <a:buChar char="§"/>
            </a:pPr>
            <a:r>
              <a:rPr lang="it-IT" sz="1100" kern="100" dirty="0">
                <a:solidFill>
                  <a:schemeClr val="bg2">
                    <a:lumMod val="10000"/>
                  </a:schemeClr>
                </a:solidFill>
                <a:latin typeface="Georgia" panose="02040502050405020303" pitchFamily="18" charset="0"/>
                <a:ea typeface="Calibri" panose="020F0502020204030204" pitchFamily="34" charset="0"/>
                <a:cs typeface="Times New Roman" panose="02020603050405020304" pitchFamily="18" charset="0"/>
              </a:rPr>
              <a:t>D</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ata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took</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from Forbes web-page: </a:t>
            </a:r>
            <a:r>
              <a:rPr lang="en-US" sz="1100" dirty="0">
                <a:latin typeface="Georgia" panose="02040502050405020303" pitchFamily="18" charset="0"/>
                <a:hlinkClick r:id="rId3"/>
              </a:rPr>
              <a:t>The Complete List of Global Health Tech Unicorns (holoniq.com)</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p>
          <a:p>
            <a:pPr marL="800100" lvl="1" indent="-342900">
              <a:lnSpc>
                <a:spcPct val="107000"/>
              </a:lnSpc>
              <a:spcAft>
                <a:spcPts val="800"/>
              </a:spcAft>
              <a:buFont typeface="Wingdings" panose="05000000000000000000" pitchFamily="2" charset="2"/>
              <a:buChar char="§"/>
            </a:pP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@article{bashshur2016empirical,title={The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empirical</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evidence</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for telemedicine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interventions</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in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mental</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disorders},</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author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Bashshur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Rashid L and Shannon, Gary W and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Bashshur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Noura</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and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Yellowlees</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Peter M},journal={Telemedicine and e-Health},</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year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={2016},publisher={Mary Ann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Liebert</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Inc. 140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Huguenot</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Street, 3rd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Floor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New Rochelle, NY 10801 USA}}</a:t>
            </a:r>
          </a:p>
          <a:p>
            <a:pPr marL="800100" lvl="1" indent="-342900">
              <a:lnSpc>
                <a:spcPct val="107000"/>
              </a:lnSpc>
              <a:spcAft>
                <a:spcPts val="800"/>
              </a:spcAft>
              <a:buFont typeface="Wingdings" panose="05000000000000000000" pitchFamily="2" charset="2"/>
              <a:buChar char="§"/>
            </a:pP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@article{jha360others,title={others. 2009.“Use of Electronic Health Records in US Hospitals.”},</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author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Jha</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AK and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DesRoches</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CM and Campbell, EG and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Donelan</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K and Rao, SR and Ferris, TG},journal={New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England</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Journal of Medicine}}</a:t>
            </a:r>
          </a:p>
          <a:p>
            <a:pPr marL="800100" lvl="1" indent="-342900">
              <a:lnSpc>
                <a:spcPct val="107000"/>
              </a:lnSpc>
              <a:spcAft>
                <a:spcPts val="800"/>
              </a:spcAft>
              <a:buFont typeface="Wingdings" panose="05000000000000000000" pitchFamily="2" charset="2"/>
              <a:buChar char="§"/>
            </a:pP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@inproceedings{khoo2017bisphosphonates,title={Bisphosphonates and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Osteonecrosis</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of the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Jaw</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author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Khoo</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 Teck Kim},</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booktitle</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={Mayo Clinic </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Proceedings</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year</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={2017},</a:t>
            </a:r>
            <a:r>
              <a:rPr lang="it-IT" sz="1100" kern="100" dirty="0" err="1">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organization</a:t>
            </a:r>
            <a:r>
              <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rPr>
              <a:t>={Elsevier}}</a:t>
            </a:r>
          </a:p>
          <a:p>
            <a:pPr marL="800100" lvl="1" indent="-342900">
              <a:lnSpc>
                <a:spcPct val="107000"/>
              </a:lnSpc>
              <a:spcAft>
                <a:spcPts val="800"/>
              </a:spcAft>
              <a:buFont typeface="Wingdings" panose="05000000000000000000" pitchFamily="2" charset="2"/>
              <a:buChar char="§"/>
            </a:pPr>
            <a:r>
              <a:rPr lang="it-IT" sz="1100" dirty="0">
                <a:hlinkClick r:id="rId4"/>
              </a:rPr>
              <a:t>Digital health </a:t>
            </a:r>
            <a:r>
              <a:rPr lang="it-IT" sz="1100" dirty="0" err="1">
                <a:hlinkClick r:id="rId4"/>
              </a:rPr>
              <a:t>ecosystems</a:t>
            </a:r>
            <a:r>
              <a:rPr lang="it-IT" sz="1100" dirty="0">
                <a:hlinkClick r:id="rId4"/>
              </a:rPr>
              <a:t> | McKinsey</a:t>
            </a:r>
            <a:endParaRPr lang="it-IT" sz="11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Wingdings" panose="05000000000000000000" pitchFamily="2" charset="2"/>
              <a:buChar char="§"/>
            </a:pPr>
            <a:endParaRPr lang="it-IT" sz="1400" kern="100" dirty="0">
              <a:solidFill>
                <a:schemeClr val="bg2">
                  <a:lumMod val="1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4" name="CasellaDiTesto 13">
            <a:extLst>
              <a:ext uri="{FF2B5EF4-FFF2-40B4-BE49-F238E27FC236}">
                <a16:creationId xmlns:a16="http://schemas.microsoft.com/office/drawing/2014/main" id="{0A5C49D2-5B08-9D15-8576-9EC5A59A9CDD}"/>
              </a:ext>
            </a:extLst>
          </p:cNvPr>
          <p:cNvSpPr txBox="1"/>
          <p:nvPr/>
        </p:nvSpPr>
        <p:spPr>
          <a:xfrm>
            <a:off x="1165386" y="3446343"/>
            <a:ext cx="9360151" cy="668196"/>
          </a:xfrm>
          <a:prstGeom prst="rect">
            <a:avLst/>
          </a:prstGeom>
          <a:noFill/>
        </p:spPr>
        <p:txBody>
          <a:bodyPr wrap="square">
            <a:spAutoFit/>
          </a:bodyPr>
          <a:lstStyle/>
          <a:p>
            <a:pPr algn="l">
              <a:lnSpc>
                <a:spcPct val="150000"/>
              </a:lnSpc>
            </a:pPr>
            <a:r>
              <a:rPr lang="it-IT" sz="2800" dirty="0" err="1">
                <a:solidFill>
                  <a:schemeClr val="accent3">
                    <a:lumMod val="50000"/>
                  </a:schemeClr>
                </a:solidFill>
                <a:latin typeface="Imprint MT Shadow" panose="04020605060303030202" pitchFamily="82" charset="0"/>
              </a:rPr>
              <a:t>Summary</a:t>
            </a:r>
            <a:r>
              <a:rPr lang="it-IT" sz="2800" dirty="0">
                <a:solidFill>
                  <a:schemeClr val="accent3">
                    <a:lumMod val="50000"/>
                  </a:schemeClr>
                </a:solidFill>
                <a:latin typeface="Imprint MT Shadow" panose="04020605060303030202" pitchFamily="82" charset="0"/>
              </a:rPr>
              <a:t> of </a:t>
            </a:r>
            <a:r>
              <a:rPr lang="it-IT" sz="2800" dirty="0" err="1">
                <a:solidFill>
                  <a:schemeClr val="accent3">
                    <a:lumMod val="50000"/>
                  </a:schemeClr>
                </a:solidFill>
                <a:latin typeface="Imprint MT Shadow" panose="04020605060303030202" pitchFamily="82" charset="0"/>
              </a:rPr>
              <a:t>Bibliography</a:t>
            </a:r>
            <a:r>
              <a:rPr lang="it-IT" sz="2800" dirty="0">
                <a:solidFill>
                  <a:schemeClr val="accent3">
                    <a:lumMod val="50000"/>
                  </a:schemeClr>
                </a:solidFill>
                <a:latin typeface="Imprint MT Shadow" panose="04020605060303030202" pitchFamily="82" charset="0"/>
              </a:rPr>
              <a:t> Sources</a:t>
            </a:r>
          </a:p>
        </p:txBody>
      </p:sp>
      <p:sp>
        <p:nvSpPr>
          <p:cNvPr id="5" name="Titolo 8">
            <a:extLst>
              <a:ext uri="{FF2B5EF4-FFF2-40B4-BE49-F238E27FC236}">
                <a16:creationId xmlns:a16="http://schemas.microsoft.com/office/drawing/2014/main" id="{849EBEFD-8720-CD5E-4700-F3654A5FC903}"/>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sp>
        <p:nvSpPr>
          <p:cNvPr id="7" name="Segnaposto data 6">
            <a:extLst>
              <a:ext uri="{FF2B5EF4-FFF2-40B4-BE49-F238E27FC236}">
                <a16:creationId xmlns:a16="http://schemas.microsoft.com/office/drawing/2014/main" id="{32B8857E-2B54-A8F5-918F-C26D38A7278F}"/>
              </a:ext>
            </a:extLst>
          </p:cNvPr>
          <p:cNvSpPr>
            <a:spLocks noGrp="1"/>
          </p:cNvSpPr>
          <p:nvPr>
            <p:ph type="dt" sz="half" idx="10"/>
          </p:nvPr>
        </p:nvSpPr>
        <p:spPr/>
        <p:txBody>
          <a:bodyPr/>
          <a:lstStyle/>
          <a:p>
            <a:pPr rtl="0"/>
            <a:r>
              <a:rPr lang="it-IT" noProof="0"/>
              <a:t>20/06/2023</a:t>
            </a:r>
          </a:p>
        </p:txBody>
      </p:sp>
      <p:sp>
        <p:nvSpPr>
          <p:cNvPr id="8" name="Segnaposto numero diapositiva 7">
            <a:extLst>
              <a:ext uri="{FF2B5EF4-FFF2-40B4-BE49-F238E27FC236}">
                <a16:creationId xmlns:a16="http://schemas.microsoft.com/office/drawing/2014/main" id="{E554817D-F1F5-983C-6A01-F304106E8EA1}"/>
              </a:ext>
            </a:extLst>
          </p:cNvPr>
          <p:cNvSpPr>
            <a:spLocks noGrp="1"/>
          </p:cNvSpPr>
          <p:nvPr>
            <p:ph type="sldNum" sz="quarter" idx="12"/>
          </p:nvPr>
        </p:nvSpPr>
        <p:spPr/>
        <p:txBody>
          <a:bodyPr/>
          <a:lstStyle/>
          <a:p>
            <a:pPr rtl="0"/>
            <a:fld id="{D8DA9DAA-006C-4F4B-980E-E3DF019B24E2}" type="slidenum">
              <a:rPr lang="it-IT" noProof="0" smtClean="0"/>
              <a:t>5</a:t>
            </a:fld>
            <a:endParaRPr lang="it-IT" noProof="0"/>
          </a:p>
        </p:txBody>
      </p:sp>
    </p:spTree>
    <p:extLst>
      <p:ext uri="{BB962C8B-B14F-4D97-AF65-F5344CB8AC3E}">
        <p14:creationId xmlns:p14="http://schemas.microsoft.com/office/powerpoint/2010/main" val="137832421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12" name="Cornice 11">
            <a:extLst>
              <a:ext uri="{FF2B5EF4-FFF2-40B4-BE49-F238E27FC236}">
                <a16:creationId xmlns:a16="http://schemas.microsoft.com/office/drawing/2014/main" id="{00C40579-1BEB-070A-69C2-AE57D60A233C}"/>
              </a:ext>
            </a:extLst>
          </p:cNvPr>
          <p:cNvSpPr/>
          <p:nvPr/>
        </p:nvSpPr>
        <p:spPr>
          <a:xfrm>
            <a:off x="1392267" y="2135368"/>
            <a:ext cx="3576279" cy="5070502"/>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Exploration Sector– Definition</a:t>
            </a: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graphicFrame>
        <p:nvGraphicFramePr>
          <p:cNvPr id="4" name="Diagramma 3">
            <a:extLst>
              <a:ext uri="{FF2B5EF4-FFF2-40B4-BE49-F238E27FC236}">
                <a16:creationId xmlns:a16="http://schemas.microsoft.com/office/drawing/2014/main" id="{DE49A6A1-F563-8BF9-29AE-C775928FAB08}"/>
              </a:ext>
            </a:extLst>
          </p:cNvPr>
          <p:cNvGraphicFramePr/>
          <p:nvPr>
            <p:extLst>
              <p:ext uri="{D42A27DB-BD31-4B8C-83A1-F6EECF244321}">
                <p14:modId xmlns:p14="http://schemas.microsoft.com/office/powerpoint/2010/main" val="370133145"/>
              </p:ext>
            </p:extLst>
          </p:nvPr>
        </p:nvGraphicFramePr>
        <p:xfrm>
          <a:off x="869138" y="1974849"/>
          <a:ext cx="4078011" cy="1805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asellaDiTesto 14">
            <a:extLst>
              <a:ext uri="{FF2B5EF4-FFF2-40B4-BE49-F238E27FC236}">
                <a16:creationId xmlns:a16="http://schemas.microsoft.com/office/drawing/2014/main" id="{0A27DEB7-305F-FDA9-F1B7-921BE8021827}"/>
              </a:ext>
            </a:extLst>
          </p:cNvPr>
          <p:cNvSpPr txBox="1"/>
          <p:nvPr/>
        </p:nvSpPr>
        <p:spPr>
          <a:xfrm>
            <a:off x="7411280" y="5573785"/>
            <a:ext cx="3498573" cy="577081"/>
          </a:xfrm>
          <a:prstGeom prst="rect">
            <a:avLst/>
          </a:prstGeom>
          <a:noFill/>
        </p:spPr>
        <p:txBody>
          <a:bodyPr wrap="square">
            <a:spAutoFit/>
          </a:bodyPr>
          <a:lstStyle/>
          <a:p>
            <a:r>
              <a:rPr lang="en-US" sz="1050" dirty="0">
                <a:latin typeface="Georgia" panose="02040502050405020303" pitchFamily="18" charset="0"/>
              </a:rPr>
              <a:t>Professor of Genomics, The Scripps Research Institute, is an American cardiologist and scientist. Google Scholar H-Index: 239</a:t>
            </a:r>
            <a:endParaRPr lang="it-IT" sz="1050" dirty="0">
              <a:latin typeface="Georgia" panose="02040502050405020303" pitchFamily="18" charset="0"/>
            </a:endParaRPr>
          </a:p>
        </p:txBody>
      </p:sp>
      <p:graphicFrame>
        <p:nvGraphicFramePr>
          <p:cNvPr id="18" name="Diagramma 17">
            <a:extLst>
              <a:ext uri="{FF2B5EF4-FFF2-40B4-BE49-F238E27FC236}">
                <a16:creationId xmlns:a16="http://schemas.microsoft.com/office/drawing/2014/main" id="{2F0E075F-01A7-A82A-F91C-17C6B2857E88}"/>
              </a:ext>
            </a:extLst>
          </p:cNvPr>
          <p:cNvGraphicFramePr/>
          <p:nvPr>
            <p:extLst>
              <p:ext uri="{D42A27DB-BD31-4B8C-83A1-F6EECF244321}">
                <p14:modId xmlns:p14="http://schemas.microsoft.com/office/powerpoint/2010/main" val="2769427142"/>
              </p:ext>
            </p:extLst>
          </p:nvPr>
        </p:nvGraphicFramePr>
        <p:xfrm>
          <a:off x="7156176" y="3954475"/>
          <a:ext cx="4197624" cy="1569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Diagramma 19">
            <a:extLst>
              <a:ext uri="{FF2B5EF4-FFF2-40B4-BE49-F238E27FC236}">
                <a16:creationId xmlns:a16="http://schemas.microsoft.com/office/drawing/2014/main" id="{537B997C-FCDC-3A5B-B54B-54EBDE50751C}"/>
              </a:ext>
            </a:extLst>
          </p:cNvPr>
          <p:cNvGraphicFramePr/>
          <p:nvPr>
            <p:extLst>
              <p:ext uri="{D42A27DB-BD31-4B8C-83A1-F6EECF244321}">
                <p14:modId xmlns:p14="http://schemas.microsoft.com/office/powerpoint/2010/main" val="2140131119"/>
              </p:ext>
            </p:extLst>
          </p:nvPr>
        </p:nvGraphicFramePr>
        <p:xfrm>
          <a:off x="1165387" y="4036209"/>
          <a:ext cx="3576279" cy="247355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Cornice 6">
            <a:extLst>
              <a:ext uri="{FF2B5EF4-FFF2-40B4-BE49-F238E27FC236}">
                <a16:creationId xmlns:a16="http://schemas.microsoft.com/office/drawing/2014/main" id="{BFEED206-81FE-8CDB-AE8B-4F12EEEC68F5}"/>
              </a:ext>
            </a:extLst>
          </p:cNvPr>
          <p:cNvSpPr/>
          <p:nvPr/>
        </p:nvSpPr>
        <p:spPr>
          <a:xfrm>
            <a:off x="6671450" y="2159260"/>
            <a:ext cx="5941307" cy="4251207"/>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pic>
        <p:nvPicPr>
          <p:cNvPr id="11" name="Immagine 10" descr="Immagine che contiene vestiti, persona, concerto, schermata&#10;&#10;Descrizione generata automaticamente">
            <a:extLst>
              <a:ext uri="{FF2B5EF4-FFF2-40B4-BE49-F238E27FC236}">
                <a16:creationId xmlns:a16="http://schemas.microsoft.com/office/drawing/2014/main" id="{D58D9E44-D207-0475-81D8-36FA529C4CE2}"/>
              </a:ext>
            </a:extLst>
          </p:cNvPr>
          <p:cNvPicPr>
            <a:picLocks noChangeAspect="1"/>
          </p:cNvPicPr>
          <p:nvPr/>
        </p:nvPicPr>
        <p:blipFill>
          <a:blip r:embed="rId18"/>
          <a:stretch>
            <a:fillRect/>
          </a:stretch>
        </p:blipFill>
        <p:spPr>
          <a:xfrm>
            <a:off x="7445238" y="1370385"/>
            <a:ext cx="3619500" cy="2409825"/>
          </a:xfrm>
          <a:prstGeom prst="rect">
            <a:avLst/>
          </a:prstGeom>
        </p:spPr>
      </p:pic>
      <p:sp>
        <p:nvSpPr>
          <p:cNvPr id="8" name="Segnaposto data 7">
            <a:extLst>
              <a:ext uri="{FF2B5EF4-FFF2-40B4-BE49-F238E27FC236}">
                <a16:creationId xmlns:a16="http://schemas.microsoft.com/office/drawing/2014/main" id="{5445F89B-C64E-3C27-6922-470AC1C04E8E}"/>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72B20805-30A4-9255-ED97-B8C5FB402E10}"/>
              </a:ext>
            </a:extLst>
          </p:cNvPr>
          <p:cNvSpPr>
            <a:spLocks noGrp="1"/>
          </p:cNvSpPr>
          <p:nvPr>
            <p:ph type="sldNum" sz="quarter" idx="12"/>
          </p:nvPr>
        </p:nvSpPr>
        <p:spPr/>
        <p:txBody>
          <a:bodyPr/>
          <a:lstStyle/>
          <a:p>
            <a:pPr rtl="0"/>
            <a:fld id="{D8DA9DAA-006C-4F4B-980E-E3DF019B24E2}" type="slidenum">
              <a:rPr lang="it-IT" noProof="0" smtClean="0"/>
              <a:t>6</a:t>
            </a:fld>
            <a:endParaRPr lang="it-IT" noProof="0"/>
          </a:p>
        </p:txBody>
      </p:sp>
    </p:spTree>
    <p:extLst>
      <p:ext uri="{BB962C8B-B14F-4D97-AF65-F5344CB8AC3E}">
        <p14:creationId xmlns:p14="http://schemas.microsoft.com/office/powerpoint/2010/main" val="314441492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Exploration Sector– Covid-19 </a:t>
            </a:r>
            <a:r>
              <a:rPr lang="it-IT" sz="2800" dirty="0" err="1">
                <a:solidFill>
                  <a:schemeClr val="accent3">
                    <a:lumMod val="50000"/>
                  </a:schemeClr>
                </a:solidFill>
                <a:latin typeface="Imprint MT Shadow" panose="04020605060303030202" pitchFamily="82" charset="0"/>
              </a:rPr>
              <a:t>as</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boost</a:t>
            </a:r>
            <a:r>
              <a:rPr lang="it-IT" sz="2800" dirty="0">
                <a:solidFill>
                  <a:schemeClr val="accent3">
                    <a:lumMod val="50000"/>
                  </a:schemeClr>
                </a:solidFill>
                <a:latin typeface="Imprint MT Shadow" panose="04020605060303030202" pitchFamily="82" charset="0"/>
              </a:rPr>
              <a:t> of </a:t>
            </a:r>
            <a:r>
              <a:rPr lang="it-IT" sz="2800" dirty="0" err="1">
                <a:solidFill>
                  <a:schemeClr val="accent3">
                    <a:lumMod val="50000"/>
                  </a:schemeClr>
                </a:solidFill>
                <a:latin typeface="Imprint MT Shadow" panose="04020605060303030202" pitchFamily="82" charset="0"/>
              </a:rPr>
              <a:t>development</a:t>
            </a:r>
            <a:endParaRPr lang="it-IT" sz="2800" dirty="0">
              <a:solidFill>
                <a:schemeClr val="accent3">
                  <a:lumMod val="50000"/>
                </a:schemeClr>
              </a:solidFill>
              <a:latin typeface="Imprint MT Shadow" panose="04020605060303030202" pitchFamily="82"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sp>
        <p:nvSpPr>
          <p:cNvPr id="16" name="CasellaDiTesto 15">
            <a:extLst>
              <a:ext uri="{FF2B5EF4-FFF2-40B4-BE49-F238E27FC236}">
                <a16:creationId xmlns:a16="http://schemas.microsoft.com/office/drawing/2014/main" id="{AC0964C8-2D34-E578-CBA7-D141123671D2}"/>
              </a:ext>
            </a:extLst>
          </p:cNvPr>
          <p:cNvSpPr txBox="1"/>
          <p:nvPr/>
        </p:nvSpPr>
        <p:spPr>
          <a:xfrm>
            <a:off x="550863" y="5807346"/>
            <a:ext cx="8257435" cy="600164"/>
          </a:xfrm>
          <a:prstGeom prst="rect">
            <a:avLst/>
          </a:prstGeom>
          <a:noFill/>
        </p:spPr>
        <p:txBody>
          <a:bodyPr wrap="square">
            <a:spAutoFit/>
          </a:bodyPr>
          <a:lstStyle/>
          <a:p>
            <a:r>
              <a:rPr lang="en-US" sz="1100" dirty="0"/>
              <a:t>Source: </a:t>
            </a:r>
          </a:p>
          <a:p>
            <a:r>
              <a:rPr lang="en-US" sz="1100" dirty="0">
                <a:hlinkClick r:id="rId2"/>
              </a:rPr>
              <a:t>- Digital Health Trends 2021 – IQVIA</a:t>
            </a:r>
            <a:endParaRPr lang="en-US" sz="1100" dirty="0"/>
          </a:p>
          <a:p>
            <a:r>
              <a:rPr lang="en-US" sz="1100" dirty="0">
                <a:hlinkClick r:id="rId3"/>
              </a:rPr>
              <a:t>- RBC Capital Markets | Why the Healthcare Sector May Finally Be Ripe for Disruption (rbccm.com)</a:t>
            </a:r>
            <a:endParaRPr lang="it-IT" sz="1100" dirty="0"/>
          </a:p>
        </p:txBody>
      </p:sp>
      <p:graphicFrame>
        <p:nvGraphicFramePr>
          <p:cNvPr id="15" name="Diagramma 14">
            <a:extLst>
              <a:ext uri="{FF2B5EF4-FFF2-40B4-BE49-F238E27FC236}">
                <a16:creationId xmlns:a16="http://schemas.microsoft.com/office/drawing/2014/main" id="{F65D4D23-CE3F-740A-9E76-045180272E1A}"/>
              </a:ext>
            </a:extLst>
          </p:cNvPr>
          <p:cNvGraphicFramePr/>
          <p:nvPr>
            <p:extLst>
              <p:ext uri="{D42A27DB-BD31-4B8C-83A1-F6EECF244321}">
                <p14:modId xmlns:p14="http://schemas.microsoft.com/office/powerpoint/2010/main" val="977535482"/>
              </p:ext>
            </p:extLst>
          </p:nvPr>
        </p:nvGraphicFramePr>
        <p:xfrm>
          <a:off x="1307730" y="1495325"/>
          <a:ext cx="7220708" cy="4680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Digital Health 150: The Digital Health Startups Transforming the Future ...">
            <a:extLst>
              <a:ext uri="{FF2B5EF4-FFF2-40B4-BE49-F238E27FC236}">
                <a16:creationId xmlns:a16="http://schemas.microsoft.com/office/drawing/2014/main" id="{7482BCB1-56E0-B438-A032-E4AA169B7B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52" t="21559" r="7837" b="7187"/>
          <a:stretch/>
        </p:blipFill>
        <p:spPr bwMode="auto">
          <a:xfrm>
            <a:off x="979782" y="1962600"/>
            <a:ext cx="4469194" cy="2698368"/>
          </a:xfrm>
          <a:prstGeom prst="rect">
            <a:avLst/>
          </a:prstGeom>
          <a:noFill/>
          <a:ln w="19050">
            <a:solidFill>
              <a:srgbClr val="243FFF"/>
            </a:solidFill>
          </a:ln>
          <a:extLst>
            <a:ext uri="{909E8E84-426E-40DD-AFC4-6F175D3DCCD1}">
              <a14:hiddenFill xmlns:a14="http://schemas.microsoft.com/office/drawing/2010/main">
                <a:solidFill>
                  <a:srgbClr val="FFFFFF"/>
                </a:solidFill>
              </a14:hiddenFill>
            </a:ext>
          </a:extLst>
        </p:spPr>
      </p:pic>
      <p:sp>
        <p:nvSpPr>
          <p:cNvPr id="18" name="Cornice 17">
            <a:extLst>
              <a:ext uri="{FF2B5EF4-FFF2-40B4-BE49-F238E27FC236}">
                <a16:creationId xmlns:a16="http://schemas.microsoft.com/office/drawing/2014/main" id="{1CD1A33F-1A99-CCEB-9DF3-D00E27CCDBB7}"/>
              </a:ext>
            </a:extLst>
          </p:cNvPr>
          <p:cNvSpPr/>
          <p:nvPr/>
        </p:nvSpPr>
        <p:spPr>
          <a:xfrm>
            <a:off x="6699080" y="2531130"/>
            <a:ext cx="4826614" cy="3876380"/>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pic>
        <p:nvPicPr>
          <p:cNvPr id="1026" name="Picture 2" descr="Graph of four areas collectively comprise a $27B market ">
            <a:extLst>
              <a:ext uri="{FF2B5EF4-FFF2-40B4-BE49-F238E27FC236}">
                <a16:creationId xmlns:a16="http://schemas.microsoft.com/office/drawing/2014/main" id="{79AB3B3B-9402-1964-AFC4-B5525546E8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9541" y="1850419"/>
            <a:ext cx="4197999" cy="2888745"/>
          </a:xfrm>
          <a:prstGeom prst="rect">
            <a:avLst/>
          </a:prstGeom>
          <a:noFill/>
          <a:ln w="19050">
            <a:solidFill>
              <a:srgbClr val="243FFF"/>
            </a:solidFill>
          </a:ln>
          <a:extLst>
            <a:ext uri="{909E8E84-426E-40DD-AFC4-6F175D3DCCD1}">
              <a14:hiddenFill xmlns:a14="http://schemas.microsoft.com/office/drawing/2010/main">
                <a:solidFill>
                  <a:srgbClr val="FFFFFF"/>
                </a:solidFill>
              </a14:hiddenFill>
            </a:ext>
          </a:extLst>
        </p:spPr>
      </p:pic>
      <p:grpSp>
        <p:nvGrpSpPr>
          <p:cNvPr id="19" name="Gruppo 18">
            <a:extLst>
              <a:ext uri="{FF2B5EF4-FFF2-40B4-BE49-F238E27FC236}">
                <a16:creationId xmlns:a16="http://schemas.microsoft.com/office/drawing/2014/main" id="{4A0E0DE4-7260-B794-D9B7-14BF029FFBBD}"/>
              </a:ext>
            </a:extLst>
          </p:cNvPr>
          <p:cNvGrpSpPr/>
          <p:nvPr/>
        </p:nvGrpSpPr>
        <p:grpSpPr>
          <a:xfrm>
            <a:off x="7018246" y="4794451"/>
            <a:ext cx="4222910" cy="1554010"/>
            <a:chOff x="357855" y="3409511"/>
            <a:chExt cx="4189178" cy="410158"/>
          </a:xfrm>
        </p:grpSpPr>
        <p:sp>
          <p:nvSpPr>
            <p:cNvPr id="20" name="Rettangolo 19">
              <a:extLst>
                <a:ext uri="{FF2B5EF4-FFF2-40B4-BE49-F238E27FC236}">
                  <a16:creationId xmlns:a16="http://schemas.microsoft.com/office/drawing/2014/main" id="{28F378D4-C7F2-9E8D-BADB-4814E8C45355}"/>
                </a:ext>
              </a:extLst>
            </p:cNvPr>
            <p:cNvSpPr/>
            <p:nvPr/>
          </p:nvSpPr>
          <p:spPr>
            <a:xfrm>
              <a:off x="357855" y="3442863"/>
              <a:ext cx="4114971" cy="3768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CasellaDiTesto 20">
              <a:extLst>
                <a:ext uri="{FF2B5EF4-FFF2-40B4-BE49-F238E27FC236}">
                  <a16:creationId xmlns:a16="http://schemas.microsoft.com/office/drawing/2014/main" id="{68B56EE2-2177-3FA2-6865-66E71AF2868F}"/>
                </a:ext>
              </a:extLst>
            </p:cNvPr>
            <p:cNvSpPr txBox="1"/>
            <p:nvPr/>
          </p:nvSpPr>
          <p:spPr>
            <a:xfrm>
              <a:off x="432062" y="3409511"/>
              <a:ext cx="4114971" cy="3768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1600" tIns="38100" rIns="101600" bIns="38100" numCol="1" spcCol="1270" anchor="ctr" anchorCtr="0">
              <a:noAutofit/>
            </a:bodyPr>
            <a:lstStyle/>
            <a:p>
              <a:pPr algn="l"/>
              <a:r>
                <a:rPr lang="en-US" sz="1000" dirty="0">
                  <a:solidFill>
                    <a:schemeClr val="tx1"/>
                  </a:solidFill>
                  <a:latin typeface="Georgia" panose="02040502050405020303" pitchFamily="18" charset="0"/>
                </a:rPr>
                <a:t>O</a:t>
              </a:r>
              <a:r>
                <a:rPr lang="en-US" sz="1000" b="0" i="0" dirty="0">
                  <a:solidFill>
                    <a:schemeClr val="tx1"/>
                  </a:solidFill>
                  <a:effectLst/>
                  <a:latin typeface="Georgia" panose="02040502050405020303" pitchFamily="18" charset="0"/>
                </a:rPr>
                <a:t>pportunities for Big Tech may reach $92B in 2025</a:t>
              </a:r>
            </a:p>
            <a:p>
              <a:pPr marL="285750" indent="-285750" algn="l">
                <a:buFont typeface="Arial" panose="020B0604020202020204" pitchFamily="34" charset="0"/>
                <a:buChar char="•"/>
              </a:pPr>
              <a:r>
                <a:rPr lang="en-US" sz="1000" b="0" i="0" dirty="0">
                  <a:solidFill>
                    <a:schemeClr val="tx1"/>
                  </a:solidFill>
                  <a:effectLst/>
                  <a:latin typeface="Georgia" panose="02040502050405020303" pitchFamily="18" charset="0"/>
                </a:rPr>
                <a:t>R&amp;D/drug development</a:t>
              </a:r>
            </a:p>
            <a:p>
              <a:pPr marL="285750" indent="-285750" algn="l">
                <a:buFont typeface="Arial" panose="020B0604020202020204" pitchFamily="34" charset="0"/>
                <a:buChar char="•"/>
              </a:pPr>
              <a:r>
                <a:rPr lang="en-US" sz="1000" b="0" i="0" dirty="0">
                  <a:solidFill>
                    <a:schemeClr val="tx1"/>
                  </a:solidFill>
                  <a:effectLst/>
                  <a:latin typeface="Georgia" panose="02040502050405020303" pitchFamily="18" charset="0"/>
                </a:rPr>
                <a:t>Therapeutics (</a:t>
              </a:r>
              <a:r>
                <a:rPr lang="en-US" sz="1000" b="0" i="0" dirty="0" err="1">
                  <a:solidFill>
                    <a:schemeClr val="tx1"/>
                  </a:solidFill>
                  <a:effectLst/>
                  <a:latin typeface="Georgia" panose="02040502050405020303" pitchFamily="18" charset="0"/>
                </a:rPr>
                <a:t>DTx</a:t>
              </a:r>
              <a:r>
                <a:rPr lang="en-US" sz="1000" b="0" i="0" dirty="0">
                  <a:solidFill>
                    <a:schemeClr val="tx1"/>
                  </a:solidFill>
                  <a:effectLst/>
                  <a:latin typeface="Georgia" panose="02040502050405020303" pitchFamily="18" charset="0"/>
                </a:rPr>
                <a:t>) and other digital interventions</a:t>
              </a:r>
            </a:p>
            <a:p>
              <a:pPr marL="285750" indent="-285750" algn="l">
                <a:buFont typeface="Arial" panose="020B0604020202020204" pitchFamily="34" charset="0"/>
                <a:buChar char="•"/>
              </a:pPr>
              <a:r>
                <a:rPr lang="en-US" sz="1000" b="0" i="0" dirty="0">
                  <a:solidFill>
                    <a:schemeClr val="tx1"/>
                  </a:solidFill>
                  <a:effectLst/>
                  <a:latin typeface="Georgia" panose="02040502050405020303" pitchFamily="18" charset="0"/>
                </a:rPr>
                <a:t>Devices, diagnostics, and disease management</a:t>
              </a:r>
            </a:p>
            <a:p>
              <a:pPr marL="285750" indent="-285750" algn="l">
                <a:buFont typeface="Arial" panose="020B0604020202020204" pitchFamily="34" charset="0"/>
                <a:buChar char="•"/>
              </a:pPr>
              <a:r>
                <a:rPr lang="en-US" sz="1000" b="0" i="0" dirty="0">
                  <a:solidFill>
                    <a:schemeClr val="tx1"/>
                  </a:solidFill>
                  <a:effectLst/>
                  <a:latin typeface="Georgia" panose="02040502050405020303" pitchFamily="18" charset="0"/>
                </a:rPr>
                <a:t>Delivery of care efforts focused on improving access.</a:t>
              </a:r>
            </a:p>
            <a:p>
              <a:pPr algn="l"/>
              <a:r>
                <a:rPr lang="en-US" sz="1000" b="0" i="0" dirty="0">
                  <a:solidFill>
                    <a:schemeClr val="tx1"/>
                  </a:solidFill>
                  <a:effectLst/>
                  <a:latin typeface="Georgia" panose="02040502050405020303" pitchFamily="18" charset="0"/>
                </a:rPr>
                <a:t>These four areas collectively comprise a $27B market that we expect to grow at a 28% CAGR to $92B in 2025</a:t>
              </a:r>
              <a:r>
                <a:rPr lang="en-US" sz="1000" b="0" i="0" dirty="0">
                  <a:solidFill>
                    <a:srgbClr val="FFFFFF"/>
                  </a:solidFill>
                  <a:effectLst/>
                  <a:latin typeface="Georgia" panose="02040502050405020303" pitchFamily="18" charset="0"/>
                </a:rPr>
                <a:t>.</a:t>
              </a:r>
            </a:p>
          </p:txBody>
        </p:sp>
      </p:grpSp>
      <p:sp>
        <p:nvSpPr>
          <p:cNvPr id="4" name="Segnaposto data 3">
            <a:extLst>
              <a:ext uri="{FF2B5EF4-FFF2-40B4-BE49-F238E27FC236}">
                <a16:creationId xmlns:a16="http://schemas.microsoft.com/office/drawing/2014/main" id="{F74423F1-987D-100B-D328-97CA189DD24A}"/>
              </a:ext>
            </a:extLst>
          </p:cNvPr>
          <p:cNvSpPr>
            <a:spLocks noGrp="1"/>
          </p:cNvSpPr>
          <p:nvPr>
            <p:ph type="dt" sz="half" idx="10"/>
          </p:nvPr>
        </p:nvSpPr>
        <p:spPr/>
        <p:txBody>
          <a:bodyPr/>
          <a:lstStyle/>
          <a:p>
            <a:pPr rtl="0"/>
            <a:r>
              <a:rPr lang="it-IT" noProof="0"/>
              <a:t>20/06/2023</a:t>
            </a:r>
          </a:p>
        </p:txBody>
      </p:sp>
      <p:sp>
        <p:nvSpPr>
          <p:cNvPr id="7" name="Segnaposto numero diapositiva 6">
            <a:extLst>
              <a:ext uri="{FF2B5EF4-FFF2-40B4-BE49-F238E27FC236}">
                <a16:creationId xmlns:a16="http://schemas.microsoft.com/office/drawing/2014/main" id="{C2209A05-812B-4319-CA87-A98C786090AC}"/>
              </a:ext>
            </a:extLst>
          </p:cNvPr>
          <p:cNvSpPr>
            <a:spLocks noGrp="1"/>
          </p:cNvSpPr>
          <p:nvPr>
            <p:ph type="sldNum" sz="quarter" idx="12"/>
          </p:nvPr>
        </p:nvSpPr>
        <p:spPr/>
        <p:txBody>
          <a:bodyPr/>
          <a:lstStyle/>
          <a:p>
            <a:pPr rtl="0"/>
            <a:fld id="{D8DA9DAA-006C-4F4B-980E-E3DF019B24E2}" type="slidenum">
              <a:rPr lang="it-IT" noProof="0" smtClean="0"/>
              <a:t>7</a:t>
            </a:fld>
            <a:endParaRPr lang="it-IT" noProof="0"/>
          </a:p>
        </p:txBody>
      </p:sp>
    </p:spTree>
    <p:extLst>
      <p:ext uri="{BB962C8B-B14F-4D97-AF65-F5344CB8AC3E}">
        <p14:creationId xmlns:p14="http://schemas.microsoft.com/office/powerpoint/2010/main" val="308905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13" name="Cornice 12">
            <a:extLst>
              <a:ext uri="{FF2B5EF4-FFF2-40B4-BE49-F238E27FC236}">
                <a16:creationId xmlns:a16="http://schemas.microsoft.com/office/drawing/2014/main" id="{CC5312C9-0E0C-07E7-9128-91C4F5299EB9}"/>
              </a:ext>
            </a:extLst>
          </p:cNvPr>
          <p:cNvSpPr/>
          <p:nvPr/>
        </p:nvSpPr>
        <p:spPr>
          <a:xfrm>
            <a:off x="1463562" y="1958010"/>
            <a:ext cx="8965718" cy="3881536"/>
          </a:xfrm>
          <a:prstGeom prst="frame">
            <a:avLst>
              <a:gd name="adj1" fmla="val 5450"/>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Exploration Sector– </a:t>
            </a:r>
            <a:r>
              <a:rPr lang="it-IT" sz="2800" dirty="0" err="1">
                <a:solidFill>
                  <a:schemeClr val="accent3">
                    <a:lumMod val="50000"/>
                  </a:schemeClr>
                </a:solidFill>
                <a:latin typeface="Imprint MT Shadow" panose="04020605060303030202" pitchFamily="82" charset="0"/>
              </a:rPr>
              <a:t>Growth</a:t>
            </a:r>
            <a:r>
              <a:rPr lang="it-IT" sz="2800" dirty="0">
                <a:solidFill>
                  <a:schemeClr val="accent3">
                    <a:lumMod val="50000"/>
                  </a:schemeClr>
                </a:solidFill>
                <a:latin typeface="Imprint MT Shadow" panose="04020605060303030202" pitchFamily="82" charset="0"/>
              </a:rPr>
              <a:t> </a:t>
            </a:r>
            <a:r>
              <a:rPr lang="it-IT" sz="2800" dirty="0" err="1">
                <a:solidFill>
                  <a:schemeClr val="accent3">
                    <a:lumMod val="50000"/>
                  </a:schemeClr>
                </a:solidFill>
                <a:latin typeface="Imprint MT Shadow" panose="04020605060303030202" pitchFamily="82" charset="0"/>
              </a:rPr>
              <a:t>sector</a:t>
            </a:r>
            <a:endParaRPr lang="it-IT" sz="2800" dirty="0">
              <a:solidFill>
                <a:schemeClr val="accent3">
                  <a:lumMod val="50000"/>
                </a:schemeClr>
              </a:solidFill>
              <a:latin typeface="Imprint MT Shadow" panose="04020605060303030202" pitchFamily="82" charset="0"/>
            </a:endParaRP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graphicFrame>
        <p:nvGraphicFramePr>
          <p:cNvPr id="4" name="Diagramma 3">
            <a:extLst>
              <a:ext uri="{FF2B5EF4-FFF2-40B4-BE49-F238E27FC236}">
                <a16:creationId xmlns:a16="http://schemas.microsoft.com/office/drawing/2014/main" id="{DE49A6A1-F563-8BF9-29AE-C775928FAB08}"/>
              </a:ext>
            </a:extLst>
          </p:cNvPr>
          <p:cNvGraphicFramePr/>
          <p:nvPr>
            <p:extLst>
              <p:ext uri="{D42A27DB-BD31-4B8C-83A1-F6EECF244321}">
                <p14:modId xmlns:p14="http://schemas.microsoft.com/office/powerpoint/2010/main" val="3591584974"/>
              </p:ext>
            </p:extLst>
          </p:nvPr>
        </p:nvGraphicFramePr>
        <p:xfrm>
          <a:off x="4094922" y="2300623"/>
          <a:ext cx="3299791" cy="32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CasellaDiTesto 14">
            <a:extLst>
              <a:ext uri="{FF2B5EF4-FFF2-40B4-BE49-F238E27FC236}">
                <a16:creationId xmlns:a16="http://schemas.microsoft.com/office/drawing/2014/main" id="{0A27DEB7-305F-FDA9-F1B7-921BE8021827}"/>
              </a:ext>
            </a:extLst>
          </p:cNvPr>
          <p:cNvSpPr txBox="1"/>
          <p:nvPr/>
        </p:nvSpPr>
        <p:spPr>
          <a:xfrm>
            <a:off x="7699298" y="6001896"/>
            <a:ext cx="3949146" cy="246221"/>
          </a:xfrm>
          <a:prstGeom prst="rect">
            <a:avLst/>
          </a:prstGeom>
          <a:noFill/>
        </p:spPr>
        <p:txBody>
          <a:bodyPr wrap="square">
            <a:spAutoFit/>
          </a:bodyPr>
          <a:lstStyle/>
          <a:p>
            <a:r>
              <a:rPr lang="en-US" sz="1000" dirty="0">
                <a:latin typeface="Georgia" panose="02040502050405020303" pitchFamily="18" charset="0"/>
              </a:rPr>
              <a:t>Source: </a:t>
            </a:r>
            <a:r>
              <a:rPr lang="en-US" sz="1000" dirty="0">
                <a:latin typeface="Georgia" panose="02040502050405020303" pitchFamily="18" charset="0"/>
                <a:hlinkClick r:id="rId7"/>
              </a:rPr>
              <a:t>Telehealth: A post-COVID-19 reality? | McKinsey</a:t>
            </a:r>
            <a:endParaRPr lang="it-IT" sz="1000" dirty="0">
              <a:latin typeface="Georgia" panose="02040502050405020303" pitchFamily="18" charset="0"/>
            </a:endParaRPr>
          </a:p>
        </p:txBody>
      </p:sp>
      <p:pic>
        <p:nvPicPr>
          <p:cNvPr id="10" name="Immagine 9">
            <a:extLst>
              <a:ext uri="{FF2B5EF4-FFF2-40B4-BE49-F238E27FC236}">
                <a16:creationId xmlns:a16="http://schemas.microsoft.com/office/drawing/2014/main" id="{96FCA4CC-3A94-CDEB-0430-1C04C1369A0D}"/>
              </a:ext>
            </a:extLst>
          </p:cNvPr>
          <p:cNvPicPr>
            <a:picLocks noChangeAspect="1"/>
          </p:cNvPicPr>
          <p:nvPr/>
        </p:nvPicPr>
        <p:blipFill>
          <a:blip r:embed="rId8"/>
          <a:stretch>
            <a:fillRect/>
          </a:stretch>
        </p:blipFill>
        <p:spPr>
          <a:xfrm>
            <a:off x="437322" y="3051453"/>
            <a:ext cx="3570297" cy="2108720"/>
          </a:xfrm>
          <a:prstGeom prst="rect">
            <a:avLst/>
          </a:prstGeom>
          <a:ln w="19050">
            <a:solidFill>
              <a:srgbClr val="243FFF"/>
            </a:solidFill>
          </a:ln>
          <a:effectLst>
            <a:outerShdw blurRad="50800" dist="38100" dir="2700000" algn="tl" rotWithShape="0">
              <a:prstClr val="black">
                <a:alpha val="40000"/>
              </a:prstClr>
            </a:outerShdw>
          </a:effectLst>
        </p:spPr>
      </p:pic>
      <p:pic>
        <p:nvPicPr>
          <p:cNvPr id="11" name="Immagine 10" descr="Immagine che contiene testo, schermata, software, Icona del computer&#10;&#10;Descrizione generata automaticamente">
            <a:extLst>
              <a:ext uri="{FF2B5EF4-FFF2-40B4-BE49-F238E27FC236}">
                <a16:creationId xmlns:a16="http://schemas.microsoft.com/office/drawing/2014/main" id="{30B2AB30-392A-EB41-770E-FBCAF7CDF9F7}"/>
              </a:ext>
            </a:extLst>
          </p:cNvPr>
          <p:cNvPicPr>
            <a:picLocks noChangeAspect="1"/>
          </p:cNvPicPr>
          <p:nvPr/>
        </p:nvPicPr>
        <p:blipFill>
          <a:blip r:embed="rId9"/>
          <a:stretch>
            <a:fillRect/>
          </a:stretch>
        </p:blipFill>
        <p:spPr>
          <a:xfrm>
            <a:off x="7671679" y="1546769"/>
            <a:ext cx="4004384" cy="3238626"/>
          </a:xfrm>
          <a:prstGeom prst="rect">
            <a:avLst/>
          </a:prstGeom>
          <a:ln w="19050">
            <a:solidFill>
              <a:srgbClr val="243FFF"/>
            </a:solidFill>
          </a:ln>
          <a:effectLst>
            <a:outerShdw blurRad="50800" dist="38100" dir="2700000" algn="tl" rotWithShape="0">
              <a:prstClr val="black">
                <a:alpha val="40000"/>
              </a:prstClr>
            </a:outerShdw>
          </a:effectLst>
        </p:spPr>
      </p:pic>
      <p:sp>
        <p:nvSpPr>
          <p:cNvPr id="18" name="CasellaDiTesto 17">
            <a:extLst>
              <a:ext uri="{FF2B5EF4-FFF2-40B4-BE49-F238E27FC236}">
                <a16:creationId xmlns:a16="http://schemas.microsoft.com/office/drawing/2014/main" id="{D0F9141C-2382-164B-DFAF-0D24C3185A13}"/>
              </a:ext>
            </a:extLst>
          </p:cNvPr>
          <p:cNvSpPr txBox="1"/>
          <p:nvPr/>
        </p:nvSpPr>
        <p:spPr>
          <a:xfrm>
            <a:off x="7697986" y="6239115"/>
            <a:ext cx="4494014" cy="246221"/>
          </a:xfrm>
          <a:prstGeom prst="rect">
            <a:avLst/>
          </a:prstGeom>
          <a:noFill/>
        </p:spPr>
        <p:txBody>
          <a:bodyPr wrap="square">
            <a:spAutoFit/>
          </a:bodyPr>
          <a:lstStyle/>
          <a:p>
            <a:r>
              <a:rPr lang="en-US" sz="1000" dirty="0">
                <a:latin typeface="Georgia" panose="02040502050405020303" pitchFamily="18" charset="0"/>
              </a:rPr>
              <a:t>Source: </a:t>
            </a:r>
            <a:r>
              <a:rPr lang="en-US" sz="1000" dirty="0">
                <a:latin typeface="Georgia" panose="02040502050405020303" pitchFamily="18" charset="0"/>
                <a:hlinkClick r:id="rId10"/>
              </a:rPr>
              <a:t>US healthcare developments in 2023 and beyond | McKinsey</a:t>
            </a:r>
            <a:endParaRPr lang="it-IT" sz="1000" dirty="0">
              <a:latin typeface="Georgia" panose="02040502050405020303" pitchFamily="18" charset="0"/>
            </a:endParaRPr>
          </a:p>
        </p:txBody>
      </p:sp>
      <p:sp>
        <p:nvSpPr>
          <p:cNvPr id="7" name="Segnaposto data 6">
            <a:extLst>
              <a:ext uri="{FF2B5EF4-FFF2-40B4-BE49-F238E27FC236}">
                <a16:creationId xmlns:a16="http://schemas.microsoft.com/office/drawing/2014/main" id="{90A41E2C-B296-518C-72E9-3AA47A376508}"/>
              </a:ext>
            </a:extLst>
          </p:cNvPr>
          <p:cNvSpPr>
            <a:spLocks noGrp="1"/>
          </p:cNvSpPr>
          <p:nvPr>
            <p:ph type="dt" sz="half" idx="10"/>
          </p:nvPr>
        </p:nvSpPr>
        <p:spPr/>
        <p:txBody>
          <a:bodyPr/>
          <a:lstStyle/>
          <a:p>
            <a:pPr rtl="0"/>
            <a:r>
              <a:rPr lang="it-IT" noProof="0"/>
              <a:t>20/06/2023</a:t>
            </a:r>
          </a:p>
        </p:txBody>
      </p:sp>
      <p:sp>
        <p:nvSpPr>
          <p:cNvPr id="8" name="Segnaposto numero diapositiva 7">
            <a:extLst>
              <a:ext uri="{FF2B5EF4-FFF2-40B4-BE49-F238E27FC236}">
                <a16:creationId xmlns:a16="http://schemas.microsoft.com/office/drawing/2014/main" id="{85FA7C52-B62F-C3C9-2F9B-0374824D0DEC}"/>
              </a:ext>
            </a:extLst>
          </p:cNvPr>
          <p:cNvSpPr>
            <a:spLocks noGrp="1"/>
          </p:cNvSpPr>
          <p:nvPr>
            <p:ph type="sldNum" sz="quarter" idx="12"/>
          </p:nvPr>
        </p:nvSpPr>
        <p:spPr/>
        <p:txBody>
          <a:bodyPr/>
          <a:lstStyle/>
          <a:p>
            <a:pPr rtl="0"/>
            <a:fld id="{D8DA9DAA-006C-4F4B-980E-E3DF019B24E2}" type="slidenum">
              <a:rPr lang="it-IT" noProof="0" smtClean="0"/>
              <a:t>8</a:t>
            </a:fld>
            <a:endParaRPr lang="it-IT" noProof="0"/>
          </a:p>
        </p:txBody>
      </p:sp>
    </p:spTree>
    <p:extLst>
      <p:ext uri="{BB962C8B-B14F-4D97-AF65-F5344CB8AC3E}">
        <p14:creationId xmlns:p14="http://schemas.microsoft.com/office/powerpoint/2010/main" val="214035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accent6">
                <a:lumMod val="40000"/>
                <a:lumOff val="60000"/>
              </a:schemeClr>
            </a:gs>
            <a:gs pos="0">
              <a:schemeClr val="accent2">
                <a:alpha val="0"/>
              </a:schemeClr>
            </a:gs>
          </a:gsLst>
          <a:lin ang="2700000" scaled="1"/>
        </a:gradFill>
        <a:effectLst/>
      </p:bgPr>
    </p:bg>
    <p:spTree>
      <p:nvGrpSpPr>
        <p:cNvPr id="1" name=""/>
        <p:cNvGrpSpPr/>
        <p:nvPr/>
      </p:nvGrpSpPr>
      <p:grpSpPr>
        <a:xfrm>
          <a:off x="0" y="0"/>
          <a:ext cx="0" cy="0"/>
          <a:chOff x="0" y="0"/>
          <a:chExt cx="0" cy="0"/>
        </a:xfrm>
      </p:grpSpPr>
      <p:sp>
        <p:nvSpPr>
          <p:cNvPr id="6" name="Sottotitolo 2">
            <a:extLst>
              <a:ext uri="{FF2B5EF4-FFF2-40B4-BE49-F238E27FC236}">
                <a16:creationId xmlns:a16="http://schemas.microsoft.com/office/drawing/2014/main" id="{8A4B79A6-26F1-C0E2-CB14-0D4194E35A59}"/>
              </a:ext>
            </a:extLst>
          </p:cNvPr>
          <p:cNvSpPr txBox="1">
            <a:spLocks/>
          </p:cNvSpPr>
          <p:nvPr/>
        </p:nvSpPr>
        <p:spPr>
          <a:xfrm>
            <a:off x="4918084" y="6509768"/>
            <a:ext cx="2355832" cy="20277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762000" eaLnBrk="0" hangingPunct="0"/>
            <a:r>
              <a:rPr lang="it-IT" sz="1000" dirty="0" err="1">
                <a:solidFill>
                  <a:schemeClr val="tx1">
                    <a:lumMod val="65000"/>
                    <a:lumOff val="35000"/>
                  </a:schemeClr>
                </a:solidFill>
                <a:latin typeface="Georgia" panose="02040502050405020303" pitchFamily="18" charset="0"/>
              </a:rPr>
              <a:t>Introduction</a:t>
            </a:r>
            <a:r>
              <a:rPr lang="it-IT" sz="1000" dirty="0">
                <a:solidFill>
                  <a:schemeClr val="tx1">
                    <a:lumMod val="65000"/>
                    <a:lumOff val="35000"/>
                  </a:schemeClr>
                </a:solidFill>
                <a:latin typeface="Georgia" panose="02040502050405020303" pitchFamily="18" charset="0"/>
              </a:rPr>
              <a:t> – Digital Healthcare</a:t>
            </a:r>
            <a:endParaRPr lang="en-US" sz="1000" dirty="0">
              <a:solidFill>
                <a:schemeClr val="tx1">
                  <a:lumMod val="65000"/>
                  <a:lumOff val="35000"/>
                </a:schemeClr>
              </a:solidFill>
              <a:latin typeface="Georgia" panose="02040502050405020303" pitchFamily="18" charset="0"/>
            </a:endParaRPr>
          </a:p>
          <a:p>
            <a:pPr algn="l" defTabSz="762000" eaLnBrk="0" hangingPunct="0">
              <a:lnSpc>
                <a:spcPct val="90000"/>
              </a:lnSpc>
            </a:pPr>
            <a:endParaRPr lang="en-US" sz="1000" dirty="0">
              <a:solidFill>
                <a:schemeClr val="tx1">
                  <a:lumMod val="65000"/>
                  <a:lumOff val="35000"/>
                </a:schemeClr>
              </a:solidFill>
              <a:latin typeface="Georgia" panose="02040502050405020303" pitchFamily="18" charset="0"/>
            </a:endParaRPr>
          </a:p>
        </p:txBody>
      </p:sp>
      <p:sp>
        <p:nvSpPr>
          <p:cNvPr id="5" name="CasellaDiTesto 4">
            <a:extLst>
              <a:ext uri="{FF2B5EF4-FFF2-40B4-BE49-F238E27FC236}">
                <a16:creationId xmlns:a16="http://schemas.microsoft.com/office/drawing/2014/main" id="{04C887B7-F6BA-0936-3942-E8F3E57127DE}"/>
              </a:ext>
            </a:extLst>
          </p:cNvPr>
          <p:cNvSpPr txBox="1"/>
          <p:nvPr/>
        </p:nvSpPr>
        <p:spPr>
          <a:xfrm>
            <a:off x="1165387" y="1050654"/>
            <a:ext cx="10075769" cy="668196"/>
          </a:xfrm>
          <a:prstGeom prst="rect">
            <a:avLst/>
          </a:prstGeom>
          <a:noFill/>
        </p:spPr>
        <p:txBody>
          <a:bodyPr wrap="square">
            <a:spAutoFit/>
          </a:bodyPr>
          <a:lstStyle/>
          <a:p>
            <a:pPr algn="l">
              <a:lnSpc>
                <a:spcPct val="150000"/>
              </a:lnSpc>
            </a:pPr>
            <a:r>
              <a:rPr lang="it-IT" sz="2800" dirty="0">
                <a:solidFill>
                  <a:schemeClr val="accent3">
                    <a:lumMod val="50000"/>
                  </a:schemeClr>
                </a:solidFill>
                <a:latin typeface="Imprint MT Shadow" panose="04020605060303030202" pitchFamily="82" charset="0"/>
              </a:rPr>
              <a:t>Exploration Sector– Funding Startups</a:t>
            </a:r>
          </a:p>
        </p:txBody>
      </p:sp>
      <p:sp>
        <p:nvSpPr>
          <p:cNvPr id="9" name="Titolo 8">
            <a:extLst>
              <a:ext uri="{FF2B5EF4-FFF2-40B4-BE49-F238E27FC236}">
                <a16:creationId xmlns:a16="http://schemas.microsoft.com/office/drawing/2014/main" id="{BDDD4BA7-E168-8E41-2C99-83B5448F4B5F}"/>
              </a:ext>
            </a:extLst>
          </p:cNvPr>
          <p:cNvSpPr txBox="1">
            <a:spLocks/>
          </p:cNvSpPr>
          <p:nvPr/>
        </p:nvSpPr>
        <p:spPr>
          <a:xfrm>
            <a:off x="511012" y="310377"/>
            <a:ext cx="11497486" cy="107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3">
                    <a:lumMod val="50000"/>
                  </a:schemeClr>
                </a:solidFill>
                <a:latin typeface="Imprint MT Shadow" panose="04020605060303030202" pitchFamily="82" charset="0"/>
              </a:rPr>
              <a:t>1. Introduction to Digital Healthcare</a:t>
            </a:r>
            <a:endParaRPr lang="it-IT" sz="5400" dirty="0">
              <a:solidFill>
                <a:schemeClr val="accent3">
                  <a:lumMod val="50000"/>
                </a:schemeClr>
              </a:solidFill>
              <a:latin typeface="Imprint MT Shadow" panose="04020605060303030202" pitchFamily="82" charset="0"/>
            </a:endParaRPr>
          </a:p>
        </p:txBody>
      </p:sp>
      <p:graphicFrame>
        <p:nvGraphicFramePr>
          <p:cNvPr id="4" name="Diagramma 3">
            <a:extLst>
              <a:ext uri="{FF2B5EF4-FFF2-40B4-BE49-F238E27FC236}">
                <a16:creationId xmlns:a16="http://schemas.microsoft.com/office/drawing/2014/main" id="{DE49A6A1-F563-8BF9-29AE-C775928FAB08}"/>
              </a:ext>
            </a:extLst>
          </p:cNvPr>
          <p:cNvGraphicFramePr/>
          <p:nvPr>
            <p:extLst>
              <p:ext uri="{D42A27DB-BD31-4B8C-83A1-F6EECF244321}">
                <p14:modId xmlns:p14="http://schemas.microsoft.com/office/powerpoint/2010/main" val="3176127039"/>
              </p:ext>
            </p:extLst>
          </p:nvPr>
        </p:nvGraphicFramePr>
        <p:xfrm>
          <a:off x="579313" y="2197110"/>
          <a:ext cx="11842907" cy="3879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CasellaDiTesto 37">
            <a:extLst>
              <a:ext uri="{FF2B5EF4-FFF2-40B4-BE49-F238E27FC236}">
                <a16:creationId xmlns:a16="http://schemas.microsoft.com/office/drawing/2014/main" id="{908FBA19-E7D9-5377-C9A4-31F2191C339C}"/>
              </a:ext>
            </a:extLst>
          </p:cNvPr>
          <p:cNvSpPr txBox="1"/>
          <p:nvPr/>
        </p:nvSpPr>
        <p:spPr>
          <a:xfrm>
            <a:off x="1628950" y="6104918"/>
            <a:ext cx="6762474" cy="276999"/>
          </a:xfrm>
          <a:prstGeom prst="rect">
            <a:avLst/>
          </a:prstGeom>
          <a:noFill/>
        </p:spPr>
        <p:txBody>
          <a:bodyPr wrap="square">
            <a:spAutoFit/>
          </a:bodyPr>
          <a:lstStyle/>
          <a:p>
            <a:r>
              <a:rPr lang="en-US" sz="1200" dirty="0">
                <a:latin typeface="Georgia" panose="02040502050405020303" pitchFamily="18" charset="0"/>
              </a:rPr>
              <a:t>Source: </a:t>
            </a:r>
            <a:r>
              <a:rPr lang="en-US" sz="1200" dirty="0">
                <a:latin typeface="Georgia" panose="02040502050405020303" pitchFamily="18" charset="0"/>
                <a:hlinkClick r:id="rId7"/>
              </a:rPr>
              <a:t>2021 year-end digital health funding: Seismic shifts beneath the surface | Rock Health</a:t>
            </a:r>
            <a:endParaRPr lang="it-IT" sz="1200" dirty="0">
              <a:latin typeface="Georgia" panose="02040502050405020303" pitchFamily="18" charset="0"/>
            </a:endParaRPr>
          </a:p>
        </p:txBody>
      </p:sp>
      <p:pic>
        <p:nvPicPr>
          <p:cNvPr id="8" name="Immagine 7" descr="Immagine che contiene testo, schermata, Carattere, Diagramma&#10;&#10;Descrizione generata automaticamente">
            <a:extLst>
              <a:ext uri="{FF2B5EF4-FFF2-40B4-BE49-F238E27FC236}">
                <a16:creationId xmlns:a16="http://schemas.microsoft.com/office/drawing/2014/main" id="{785C104A-92E4-EC5D-814B-E098670E72FE}"/>
              </a:ext>
            </a:extLst>
          </p:cNvPr>
          <p:cNvPicPr>
            <a:picLocks noChangeAspect="1"/>
          </p:cNvPicPr>
          <p:nvPr/>
        </p:nvPicPr>
        <p:blipFill>
          <a:blip r:embed="rId8"/>
          <a:stretch>
            <a:fillRect/>
          </a:stretch>
        </p:blipFill>
        <p:spPr>
          <a:xfrm>
            <a:off x="1274716" y="1863012"/>
            <a:ext cx="7116708" cy="3164208"/>
          </a:xfrm>
          <a:prstGeom prst="rect">
            <a:avLst/>
          </a:prstGeom>
          <a:ln w="12700">
            <a:solidFill>
              <a:srgbClr val="243FFF"/>
            </a:solidFill>
          </a:ln>
          <a:effectLst>
            <a:outerShdw blurRad="50800" dist="38100" dir="2700000" algn="tl" rotWithShape="0">
              <a:prstClr val="black">
                <a:alpha val="40000"/>
              </a:prstClr>
            </a:outerShdw>
          </a:effectLst>
        </p:spPr>
      </p:pic>
      <p:sp>
        <p:nvSpPr>
          <p:cNvPr id="7" name="Segnaposto data 6">
            <a:extLst>
              <a:ext uri="{FF2B5EF4-FFF2-40B4-BE49-F238E27FC236}">
                <a16:creationId xmlns:a16="http://schemas.microsoft.com/office/drawing/2014/main" id="{A39B0FD9-CF8D-46EF-3721-46E8A34F2E37}"/>
              </a:ext>
            </a:extLst>
          </p:cNvPr>
          <p:cNvSpPr>
            <a:spLocks noGrp="1"/>
          </p:cNvSpPr>
          <p:nvPr>
            <p:ph type="dt" sz="half" idx="10"/>
          </p:nvPr>
        </p:nvSpPr>
        <p:spPr/>
        <p:txBody>
          <a:bodyPr/>
          <a:lstStyle/>
          <a:p>
            <a:pPr rtl="0"/>
            <a:r>
              <a:rPr lang="it-IT" noProof="0"/>
              <a:t>20/06/2023</a:t>
            </a:r>
          </a:p>
        </p:txBody>
      </p:sp>
      <p:sp>
        <p:nvSpPr>
          <p:cNvPr id="10" name="Segnaposto numero diapositiva 9">
            <a:extLst>
              <a:ext uri="{FF2B5EF4-FFF2-40B4-BE49-F238E27FC236}">
                <a16:creationId xmlns:a16="http://schemas.microsoft.com/office/drawing/2014/main" id="{403A9E8A-CCCF-8D4C-0DCE-8677351053D8}"/>
              </a:ext>
            </a:extLst>
          </p:cNvPr>
          <p:cNvSpPr>
            <a:spLocks noGrp="1"/>
          </p:cNvSpPr>
          <p:nvPr>
            <p:ph type="sldNum" sz="quarter" idx="12"/>
          </p:nvPr>
        </p:nvSpPr>
        <p:spPr/>
        <p:txBody>
          <a:bodyPr/>
          <a:lstStyle/>
          <a:p>
            <a:pPr rtl="0"/>
            <a:fld id="{D8DA9DAA-006C-4F4B-980E-E3DF019B24E2}" type="slidenum">
              <a:rPr lang="it-IT" noProof="0" smtClean="0"/>
              <a:t>9</a:t>
            </a:fld>
            <a:endParaRPr lang="it-IT" noProof="0"/>
          </a:p>
        </p:txBody>
      </p:sp>
    </p:spTree>
    <p:extLst>
      <p:ext uri="{BB962C8B-B14F-4D97-AF65-F5344CB8AC3E}">
        <p14:creationId xmlns:p14="http://schemas.microsoft.com/office/powerpoint/2010/main" val="9634135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306,1,Digital Healthcare"/>
</p:tagLst>
</file>

<file path=ppt/theme/theme1.xml><?xml version="1.0" encoding="utf-8"?>
<a:theme xmlns:a="http://schemas.openxmlformats.org/drawingml/2006/main" name="Tema di Office">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2156</TotalTime>
  <Words>8575</Words>
  <Application>Microsoft Office PowerPoint</Application>
  <PresentationFormat>Widescreen</PresentationFormat>
  <Paragraphs>679</Paragraphs>
  <Slides>32</Slides>
  <Notes>18</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32</vt:i4>
      </vt:variant>
    </vt:vector>
  </HeadingPairs>
  <TitlesOfParts>
    <vt:vector size="41" baseType="lpstr">
      <vt:lpstr>Arial</vt:lpstr>
      <vt:lpstr>Calibri</vt:lpstr>
      <vt:lpstr>Calibri Light</vt:lpstr>
      <vt:lpstr>Cambria Math</vt:lpstr>
      <vt:lpstr>Georgia</vt:lpstr>
      <vt:lpstr>Imprint MT Shadow</vt:lpstr>
      <vt:lpstr>Söhne</vt:lpstr>
      <vt:lpstr>Wingdings</vt:lpstr>
      <vt:lpstr>Tema di Office</vt:lpstr>
      <vt:lpstr>Digital Healthcare</vt:lpstr>
      <vt:lpstr>Indice: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E-HEALTH</dc:title>
  <dc:creator>MATTEO BALLABIO</dc:creator>
  <cp:lastModifiedBy>MATTEO BALLABIO</cp:lastModifiedBy>
  <cp:revision>69</cp:revision>
  <dcterms:created xsi:type="dcterms:W3CDTF">2023-04-24T15:52:20Z</dcterms:created>
  <dcterms:modified xsi:type="dcterms:W3CDTF">2023-06-13T22:06:02Z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